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63" r:id="rId2"/>
    <p:sldId id="4218" r:id="rId3"/>
    <p:sldId id="4205" r:id="rId4"/>
    <p:sldId id="4219" r:id="rId5"/>
    <p:sldId id="4220" r:id="rId6"/>
    <p:sldId id="4206" r:id="rId7"/>
    <p:sldId id="4226" r:id="rId8"/>
    <p:sldId id="4225" r:id="rId9"/>
    <p:sldId id="4222" r:id="rId10"/>
    <p:sldId id="4227" r:id="rId11"/>
    <p:sldId id="4217" r:id="rId12"/>
    <p:sldId id="4152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2"/>
    <a:srgbClr val="ECE8E5"/>
    <a:srgbClr val="EB008B"/>
    <a:srgbClr val="E8DFCF"/>
    <a:srgbClr val="23241F"/>
    <a:srgbClr val="C39907"/>
    <a:srgbClr val="DCDFE1"/>
    <a:srgbClr val="E2ECF1"/>
    <a:srgbClr val="F1F6F8"/>
    <a:srgbClr val="DBE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3" autoAdjust="0"/>
    <p:restoredTop sz="96197" autoAdjust="0"/>
  </p:normalViewPr>
  <p:slideViewPr>
    <p:cSldViewPr snapToGrid="0" snapToObjects="1">
      <p:cViewPr varScale="1">
        <p:scale>
          <a:sx n="31" d="100"/>
          <a:sy n="31" d="100"/>
        </p:scale>
        <p:origin x="10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6/1/2025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95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C8A1E4-B0C6-8AED-02C8-5999E4AA315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595368" y="2967135"/>
            <a:ext cx="10206232" cy="6195526"/>
          </a:xfrm>
          <a:custGeom>
            <a:avLst/>
            <a:gdLst>
              <a:gd name="connsiteX0" fmla="*/ 0 w 10206232"/>
              <a:gd name="connsiteY0" fmla="*/ 0 h 6195526"/>
              <a:gd name="connsiteX1" fmla="*/ 10206232 w 10206232"/>
              <a:gd name="connsiteY1" fmla="*/ 0 h 6195526"/>
              <a:gd name="connsiteX2" fmla="*/ 10206232 w 10206232"/>
              <a:gd name="connsiteY2" fmla="*/ 6195526 h 6195526"/>
              <a:gd name="connsiteX3" fmla="*/ 0 w 10206232"/>
              <a:gd name="connsiteY3" fmla="*/ 6195526 h 619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6232" h="6195526">
                <a:moveTo>
                  <a:pt x="0" y="0"/>
                </a:moveTo>
                <a:lnTo>
                  <a:pt x="10206232" y="0"/>
                </a:lnTo>
                <a:lnTo>
                  <a:pt x="10206232" y="6195526"/>
                </a:lnTo>
                <a:lnTo>
                  <a:pt x="0" y="6195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374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9DA1594-4D47-19AD-3AB5-9B02CCB396A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0" y="3760238"/>
            <a:ext cx="11090787" cy="6195525"/>
          </a:xfrm>
          <a:custGeom>
            <a:avLst/>
            <a:gdLst>
              <a:gd name="connsiteX0" fmla="*/ 0 w 11090787"/>
              <a:gd name="connsiteY0" fmla="*/ 0 h 6195525"/>
              <a:gd name="connsiteX1" fmla="*/ 11090787 w 11090787"/>
              <a:gd name="connsiteY1" fmla="*/ 0 h 6195525"/>
              <a:gd name="connsiteX2" fmla="*/ 11090787 w 11090787"/>
              <a:gd name="connsiteY2" fmla="*/ 6195525 h 6195525"/>
              <a:gd name="connsiteX3" fmla="*/ 0 w 11090787"/>
              <a:gd name="connsiteY3" fmla="*/ 6195525 h 61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0787" h="6195525">
                <a:moveTo>
                  <a:pt x="0" y="0"/>
                </a:moveTo>
                <a:lnTo>
                  <a:pt x="11090787" y="0"/>
                </a:lnTo>
                <a:lnTo>
                  <a:pt x="11090787" y="6195525"/>
                </a:lnTo>
                <a:lnTo>
                  <a:pt x="0" y="6195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466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26F2255-5202-AB05-20E3-171691B8A3C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3862116" y="7261756"/>
            <a:ext cx="7893697" cy="3736013"/>
          </a:xfrm>
          <a:custGeom>
            <a:avLst/>
            <a:gdLst>
              <a:gd name="connsiteX0" fmla="*/ 0 w 7893697"/>
              <a:gd name="connsiteY0" fmla="*/ 0 h 3736013"/>
              <a:gd name="connsiteX1" fmla="*/ 7893697 w 7893697"/>
              <a:gd name="connsiteY1" fmla="*/ 0 h 3736013"/>
              <a:gd name="connsiteX2" fmla="*/ 7893697 w 7893697"/>
              <a:gd name="connsiteY2" fmla="*/ 3736013 h 3736013"/>
              <a:gd name="connsiteX3" fmla="*/ 0 w 7893697"/>
              <a:gd name="connsiteY3" fmla="*/ 3736013 h 373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3697" h="3736013">
                <a:moveTo>
                  <a:pt x="0" y="0"/>
                </a:moveTo>
                <a:lnTo>
                  <a:pt x="7893697" y="0"/>
                </a:lnTo>
                <a:lnTo>
                  <a:pt x="7893697" y="3736013"/>
                </a:lnTo>
                <a:lnTo>
                  <a:pt x="0" y="37360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s-SV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C8D0DC-7520-264C-2C03-E2BD12D5B9A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3862116" y="3340730"/>
            <a:ext cx="7893697" cy="3736013"/>
          </a:xfrm>
          <a:custGeom>
            <a:avLst/>
            <a:gdLst>
              <a:gd name="connsiteX0" fmla="*/ 0 w 7893697"/>
              <a:gd name="connsiteY0" fmla="*/ 0 h 3736013"/>
              <a:gd name="connsiteX1" fmla="*/ 7893697 w 7893697"/>
              <a:gd name="connsiteY1" fmla="*/ 0 h 3736013"/>
              <a:gd name="connsiteX2" fmla="*/ 7893697 w 7893697"/>
              <a:gd name="connsiteY2" fmla="*/ 3736013 h 3736013"/>
              <a:gd name="connsiteX3" fmla="*/ 0 w 7893697"/>
              <a:gd name="connsiteY3" fmla="*/ 3736013 h 373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3697" h="3736013">
                <a:moveTo>
                  <a:pt x="0" y="0"/>
                </a:moveTo>
                <a:lnTo>
                  <a:pt x="7893697" y="0"/>
                </a:lnTo>
                <a:lnTo>
                  <a:pt x="7893697" y="3736013"/>
                </a:lnTo>
                <a:lnTo>
                  <a:pt x="0" y="37360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43978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115CA28-B4BC-4F9F-6041-FD58EE5EA2F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3862115" y="3191438"/>
            <a:ext cx="7893697" cy="2499088"/>
          </a:xfrm>
          <a:custGeom>
            <a:avLst/>
            <a:gdLst>
              <a:gd name="connsiteX0" fmla="*/ 0 w 7893697"/>
              <a:gd name="connsiteY0" fmla="*/ 0 h 2499088"/>
              <a:gd name="connsiteX1" fmla="*/ 7893697 w 7893697"/>
              <a:gd name="connsiteY1" fmla="*/ 0 h 2499088"/>
              <a:gd name="connsiteX2" fmla="*/ 7893697 w 7893697"/>
              <a:gd name="connsiteY2" fmla="*/ 2499088 h 2499088"/>
              <a:gd name="connsiteX3" fmla="*/ 0 w 7893697"/>
              <a:gd name="connsiteY3" fmla="*/ 2499088 h 249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3697" h="2499088">
                <a:moveTo>
                  <a:pt x="0" y="0"/>
                </a:moveTo>
                <a:lnTo>
                  <a:pt x="7893697" y="0"/>
                </a:lnTo>
                <a:lnTo>
                  <a:pt x="7893697" y="2499088"/>
                </a:lnTo>
                <a:lnTo>
                  <a:pt x="0" y="24990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s-SV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2F290F0-0BDC-53A9-AAF5-4B531112FD8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3862115" y="5821154"/>
            <a:ext cx="7893697" cy="2499089"/>
          </a:xfrm>
          <a:custGeom>
            <a:avLst/>
            <a:gdLst>
              <a:gd name="connsiteX0" fmla="*/ 0 w 7893697"/>
              <a:gd name="connsiteY0" fmla="*/ 0 h 2499089"/>
              <a:gd name="connsiteX1" fmla="*/ 7893697 w 7893697"/>
              <a:gd name="connsiteY1" fmla="*/ 0 h 2499089"/>
              <a:gd name="connsiteX2" fmla="*/ 7893697 w 7893697"/>
              <a:gd name="connsiteY2" fmla="*/ 2499089 h 2499089"/>
              <a:gd name="connsiteX3" fmla="*/ 0 w 7893697"/>
              <a:gd name="connsiteY3" fmla="*/ 2499089 h 249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3697" h="2499089">
                <a:moveTo>
                  <a:pt x="0" y="0"/>
                </a:moveTo>
                <a:lnTo>
                  <a:pt x="7893697" y="0"/>
                </a:lnTo>
                <a:lnTo>
                  <a:pt x="7893697" y="2499089"/>
                </a:lnTo>
                <a:lnTo>
                  <a:pt x="0" y="24990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s-SV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C35A3B-680F-6268-9978-E19DFB9485F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3862115" y="8450868"/>
            <a:ext cx="7893697" cy="2499088"/>
          </a:xfrm>
          <a:custGeom>
            <a:avLst/>
            <a:gdLst>
              <a:gd name="connsiteX0" fmla="*/ 0 w 7893697"/>
              <a:gd name="connsiteY0" fmla="*/ 0 h 2499088"/>
              <a:gd name="connsiteX1" fmla="*/ 7893697 w 7893697"/>
              <a:gd name="connsiteY1" fmla="*/ 0 h 2499088"/>
              <a:gd name="connsiteX2" fmla="*/ 7893697 w 7893697"/>
              <a:gd name="connsiteY2" fmla="*/ 2499088 h 2499088"/>
              <a:gd name="connsiteX3" fmla="*/ 0 w 7893697"/>
              <a:gd name="connsiteY3" fmla="*/ 2499088 h 249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3697" h="2499088">
                <a:moveTo>
                  <a:pt x="0" y="0"/>
                </a:moveTo>
                <a:lnTo>
                  <a:pt x="7893697" y="0"/>
                </a:lnTo>
                <a:lnTo>
                  <a:pt x="7893697" y="2499088"/>
                </a:lnTo>
                <a:lnTo>
                  <a:pt x="0" y="24990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2403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DB31AB-404A-7CF8-EEE6-60F2452510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4029675"/>
            <a:ext cx="11140751" cy="6047386"/>
          </a:xfrm>
          <a:custGeom>
            <a:avLst/>
            <a:gdLst>
              <a:gd name="connsiteX0" fmla="*/ 0 w 11140751"/>
              <a:gd name="connsiteY0" fmla="*/ 0 h 6047386"/>
              <a:gd name="connsiteX1" fmla="*/ 11140751 w 11140751"/>
              <a:gd name="connsiteY1" fmla="*/ 0 h 6047386"/>
              <a:gd name="connsiteX2" fmla="*/ 11140751 w 11140751"/>
              <a:gd name="connsiteY2" fmla="*/ 6047386 h 6047386"/>
              <a:gd name="connsiteX3" fmla="*/ 0 w 11140751"/>
              <a:gd name="connsiteY3" fmla="*/ 6047386 h 604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0751" h="6047386">
                <a:moveTo>
                  <a:pt x="0" y="0"/>
                </a:moveTo>
                <a:lnTo>
                  <a:pt x="11140751" y="0"/>
                </a:lnTo>
                <a:lnTo>
                  <a:pt x="11140751" y="6047386"/>
                </a:lnTo>
                <a:lnTo>
                  <a:pt x="0" y="60473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1062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0DE6D4-8B4A-528F-CEC6-AADF962080D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4246943" y="0"/>
            <a:ext cx="8006942" cy="11246868"/>
          </a:xfrm>
          <a:custGeom>
            <a:avLst/>
            <a:gdLst>
              <a:gd name="connsiteX0" fmla="*/ 0 w 11930011"/>
              <a:gd name="connsiteY0" fmla="*/ 0 h 8000624"/>
              <a:gd name="connsiteX1" fmla="*/ 11930011 w 11930011"/>
              <a:gd name="connsiteY1" fmla="*/ 0 h 8000624"/>
              <a:gd name="connsiteX2" fmla="*/ 11930011 w 11930011"/>
              <a:gd name="connsiteY2" fmla="*/ 8000624 h 8000624"/>
              <a:gd name="connsiteX3" fmla="*/ 0 w 11930011"/>
              <a:gd name="connsiteY3" fmla="*/ 8000624 h 800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0011" h="8000624">
                <a:moveTo>
                  <a:pt x="0" y="0"/>
                </a:moveTo>
                <a:lnTo>
                  <a:pt x="11930011" y="0"/>
                </a:lnTo>
                <a:lnTo>
                  <a:pt x="11930011" y="8000624"/>
                </a:lnTo>
                <a:lnTo>
                  <a:pt x="0" y="80006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1939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26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0" i="0" kern="1200" spc="-100" baseline="0">
          <a:solidFill>
            <a:schemeClr val="tx2"/>
          </a:solidFill>
          <a:latin typeface="Montserrat" pitchFamily="2" charset="77"/>
          <a:ea typeface="Open Sans Light" panose="020B0306030504020204" pitchFamily="34" charset="0"/>
          <a:cs typeface="Heebo Medium" pitchFamily="2" charset="-79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58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398">
          <p15:clr>
            <a:srgbClr val="A4A3A4"/>
          </p15:clr>
        </p15:guide>
        <p15:guide id="5" orient="horz" pos="4320" userDrawn="1">
          <p15:clr>
            <a:srgbClr val="A4A3A4"/>
          </p15:clr>
        </p15:guide>
        <p15:guide id="6" orient="horz" pos="7997" userDrawn="1">
          <p15:clr>
            <a:srgbClr val="A4A3A4"/>
          </p15:clr>
        </p15:guide>
        <p15:guide id="7" pos="767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37E87CB-DB78-0EB5-357F-F9696A823667}"/>
              </a:ext>
            </a:extLst>
          </p:cNvPr>
          <p:cNvSpPr/>
          <p:nvPr/>
        </p:nvSpPr>
        <p:spPr>
          <a:xfrm>
            <a:off x="-1" y="11985849"/>
            <a:ext cx="24377650" cy="1730151"/>
          </a:xfrm>
          <a:custGeom>
            <a:avLst/>
            <a:gdLst>
              <a:gd name="connsiteX0" fmla="*/ 0 w 21336000"/>
              <a:gd name="connsiteY0" fmla="*/ 0 h 1514277"/>
              <a:gd name="connsiteX1" fmla="*/ 11386550 w 21336000"/>
              <a:gd name="connsiteY1" fmla="*/ 0 h 1514277"/>
              <a:gd name="connsiteX2" fmla="*/ 12477753 w 21336000"/>
              <a:gd name="connsiteY2" fmla="*/ 1072204 h 1514277"/>
              <a:gd name="connsiteX3" fmla="*/ 21336000 w 21336000"/>
              <a:gd name="connsiteY3" fmla="*/ 1072204 h 1514277"/>
              <a:gd name="connsiteX4" fmla="*/ 21336000 w 21336000"/>
              <a:gd name="connsiteY4" fmla="*/ 1514277 h 1514277"/>
              <a:gd name="connsiteX5" fmla="*/ 0 w 21336000"/>
              <a:gd name="connsiteY5" fmla="*/ 1514277 h 1514277"/>
              <a:gd name="connsiteX6" fmla="*/ 0 w 21336000"/>
              <a:gd name="connsiteY6" fmla="*/ 1231049 h 1514277"/>
              <a:gd name="connsiteX7" fmla="*/ 0 w 21336000"/>
              <a:gd name="connsiteY7" fmla="*/ 1072204 h 1514277"/>
              <a:gd name="connsiteX8" fmla="*/ 0 w 21336000"/>
              <a:gd name="connsiteY8" fmla="*/ 0 h 151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36000" h="1514277">
                <a:moveTo>
                  <a:pt x="0" y="0"/>
                </a:moveTo>
                <a:lnTo>
                  <a:pt x="11386550" y="0"/>
                </a:lnTo>
                <a:lnTo>
                  <a:pt x="12477753" y="1072204"/>
                </a:lnTo>
                <a:lnTo>
                  <a:pt x="21336000" y="1072204"/>
                </a:lnTo>
                <a:lnTo>
                  <a:pt x="21336000" y="1514277"/>
                </a:lnTo>
                <a:lnTo>
                  <a:pt x="0" y="1514277"/>
                </a:lnTo>
                <a:lnTo>
                  <a:pt x="0" y="1231049"/>
                </a:lnTo>
                <a:lnTo>
                  <a:pt x="0" y="10722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D0FFB9-B3DB-9BA1-5BF9-4F0B923FCDC7}"/>
              </a:ext>
            </a:extLst>
          </p:cNvPr>
          <p:cNvSpPr/>
          <p:nvPr/>
        </p:nvSpPr>
        <p:spPr>
          <a:xfrm>
            <a:off x="5822015" y="0"/>
            <a:ext cx="18555634" cy="1292035"/>
          </a:xfrm>
          <a:custGeom>
            <a:avLst/>
            <a:gdLst>
              <a:gd name="connsiteX0" fmla="*/ 0 w 18555634"/>
              <a:gd name="connsiteY0" fmla="*/ 0 h 1292035"/>
              <a:gd name="connsiteX1" fmla="*/ 18555634 w 18555634"/>
              <a:gd name="connsiteY1" fmla="*/ 0 h 1292035"/>
              <a:gd name="connsiteX2" fmla="*/ 18555634 w 18555634"/>
              <a:gd name="connsiteY2" fmla="*/ 1292035 h 1292035"/>
              <a:gd name="connsiteX3" fmla="*/ 1438719 w 18555634"/>
              <a:gd name="connsiteY3" fmla="*/ 1292035 h 1292035"/>
              <a:gd name="connsiteX4" fmla="*/ 0 w 18555634"/>
              <a:gd name="connsiteY4" fmla="*/ 0 h 129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5634" h="1292035">
                <a:moveTo>
                  <a:pt x="0" y="0"/>
                </a:moveTo>
                <a:lnTo>
                  <a:pt x="18555634" y="0"/>
                </a:lnTo>
                <a:lnTo>
                  <a:pt x="18555634" y="1292035"/>
                </a:lnTo>
                <a:lnTo>
                  <a:pt x="1438719" y="12920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4FDF7D-7B80-42F3-2818-0775BDCA972B}"/>
              </a:ext>
            </a:extLst>
          </p:cNvPr>
          <p:cNvSpPr/>
          <p:nvPr/>
        </p:nvSpPr>
        <p:spPr>
          <a:xfrm>
            <a:off x="5410521" y="12267406"/>
            <a:ext cx="246225" cy="24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B15E5-B2BD-52E8-54E4-244EE19B6FF0}"/>
              </a:ext>
            </a:extLst>
          </p:cNvPr>
          <p:cNvSpPr txBox="1"/>
          <p:nvPr/>
        </p:nvSpPr>
        <p:spPr>
          <a:xfrm>
            <a:off x="17784147" y="11253705"/>
            <a:ext cx="5079445" cy="1601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algn="r"/>
            <a:r>
              <a:rPr lang="en-US" sz="8000" b="1" dirty="0">
                <a:solidFill>
                  <a:schemeClr val="tx2"/>
                </a:solidFill>
              </a:rPr>
              <a:t>Proposal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982908" y="3848260"/>
            <a:ext cx="21641118" cy="252992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8800" dirty="0"/>
              <a:t>Inflation Rate Classification Based on Economic Indicators</a:t>
            </a:r>
          </a:p>
        </p:txBody>
      </p:sp>
    </p:spTree>
    <p:extLst>
      <p:ext uri="{BB962C8B-B14F-4D97-AF65-F5344CB8AC3E}">
        <p14:creationId xmlns:p14="http://schemas.microsoft.com/office/powerpoint/2010/main" val="352555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26565B76-4F17-0141-9668-C74595B10BBC}"/>
              </a:ext>
            </a:extLst>
          </p:cNvPr>
          <p:cNvSpPr/>
          <p:nvPr/>
        </p:nvSpPr>
        <p:spPr>
          <a:xfrm>
            <a:off x="1520825" y="762000"/>
            <a:ext cx="21336000" cy="11933237"/>
          </a:xfrm>
          <a:custGeom>
            <a:avLst/>
            <a:gdLst>
              <a:gd name="connsiteX0" fmla="*/ 9881711 w 16896968"/>
              <a:gd name="connsiteY0" fmla="*/ 787940 h 8769486"/>
              <a:gd name="connsiteX1" fmla="*/ 9017537 w 16896968"/>
              <a:gd name="connsiteY1" fmla="*/ 0 h 8769486"/>
              <a:gd name="connsiteX2" fmla="*/ 0 w 16896968"/>
              <a:gd name="connsiteY2" fmla="*/ 0 h 8769486"/>
              <a:gd name="connsiteX3" fmla="*/ 0 w 16896968"/>
              <a:gd name="connsiteY3" fmla="*/ 787940 h 8769486"/>
              <a:gd name="connsiteX4" fmla="*/ 0 w 16896968"/>
              <a:gd name="connsiteY4" fmla="*/ 904672 h 8769486"/>
              <a:gd name="connsiteX5" fmla="*/ 0 w 16896968"/>
              <a:gd name="connsiteY5" fmla="*/ 7548430 h 8769486"/>
              <a:gd name="connsiteX6" fmla="*/ 1465269 w 16896968"/>
              <a:gd name="connsiteY6" fmla="*/ 8769487 h 8769486"/>
              <a:gd name="connsiteX7" fmla="*/ 16896968 w 16896968"/>
              <a:gd name="connsiteY7" fmla="*/ 8769487 h 8769486"/>
              <a:gd name="connsiteX8" fmla="*/ 16896968 w 16896968"/>
              <a:gd name="connsiteY8" fmla="*/ 787940 h 8769486"/>
              <a:gd name="connsiteX9" fmla="*/ 9881711 w 16896968"/>
              <a:gd name="connsiteY9" fmla="*/ 787940 h 876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6968" h="8769486">
                <a:moveTo>
                  <a:pt x="9881711" y="787940"/>
                </a:moveTo>
                <a:lnTo>
                  <a:pt x="9017537" y="0"/>
                </a:lnTo>
                <a:lnTo>
                  <a:pt x="0" y="0"/>
                </a:lnTo>
                <a:lnTo>
                  <a:pt x="0" y="787940"/>
                </a:lnTo>
                <a:lnTo>
                  <a:pt x="0" y="904672"/>
                </a:lnTo>
                <a:lnTo>
                  <a:pt x="0" y="7548430"/>
                </a:lnTo>
                <a:lnTo>
                  <a:pt x="1465269" y="8769487"/>
                </a:lnTo>
                <a:lnTo>
                  <a:pt x="16896968" y="8769487"/>
                </a:lnTo>
                <a:lnTo>
                  <a:pt x="16896968" y="787940"/>
                </a:lnTo>
                <a:lnTo>
                  <a:pt x="9881711" y="787940"/>
                </a:lnTo>
                <a:close/>
              </a:path>
            </a:pathLst>
          </a:custGeom>
          <a:solidFill>
            <a:srgbClr val="E3C6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E151F4-AD90-3054-87D2-003E9A6EA5F6}"/>
              </a:ext>
            </a:extLst>
          </p:cNvPr>
          <p:cNvSpPr/>
          <p:nvPr/>
        </p:nvSpPr>
        <p:spPr>
          <a:xfrm>
            <a:off x="0" y="11985849"/>
            <a:ext cx="24377650" cy="1730151"/>
          </a:xfrm>
          <a:custGeom>
            <a:avLst/>
            <a:gdLst>
              <a:gd name="connsiteX0" fmla="*/ 0 w 21336000"/>
              <a:gd name="connsiteY0" fmla="*/ 0 h 1514277"/>
              <a:gd name="connsiteX1" fmla="*/ 11386550 w 21336000"/>
              <a:gd name="connsiteY1" fmla="*/ 0 h 1514277"/>
              <a:gd name="connsiteX2" fmla="*/ 12477753 w 21336000"/>
              <a:gd name="connsiteY2" fmla="*/ 1072204 h 1514277"/>
              <a:gd name="connsiteX3" fmla="*/ 21336000 w 21336000"/>
              <a:gd name="connsiteY3" fmla="*/ 1072204 h 1514277"/>
              <a:gd name="connsiteX4" fmla="*/ 21336000 w 21336000"/>
              <a:gd name="connsiteY4" fmla="*/ 1514277 h 1514277"/>
              <a:gd name="connsiteX5" fmla="*/ 0 w 21336000"/>
              <a:gd name="connsiteY5" fmla="*/ 1514277 h 1514277"/>
              <a:gd name="connsiteX6" fmla="*/ 0 w 21336000"/>
              <a:gd name="connsiteY6" fmla="*/ 1231049 h 1514277"/>
              <a:gd name="connsiteX7" fmla="*/ 0 w 21336000"/>
              <a:gd name="connsiteY7" fmla="*/ 1072204 h 1514277"/>
              <a:gd name="connsiteX8" fmla="*/ 0 w 21336000"/>
              <a:gd name="connsiteY8" fmla="*/ 0 h 151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36000" h="1514277">
                <a:moveTo>
                  <a:pt x="0" y="0"/>
                </a:moveTo>
                <a:lnTo>
                  <a:pt x="11386550" y="0"/>
                </a:lnTo>
                <a:lnTo>
                  <a:pt x="12477753" y="1072204"/>
                </a:lnTo>
                <a:lnTo>
                  <a:pt x="21336000" y="1072204"/>
                </a:lnTo>
                <a:lnTo>
                  <a:pt x="21336000" y="1514277"/>
                </a:lnTo>
                <a:lnTo>
                  <a:pt x="0" y="1514277"/>
                </a:lnTo>
                <a:lnTo>
                  <a:pt x="0" y="1231049"/>
                </a:lnTo>
                <a:lnTo>
                  <a:pt x="0" y="10722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820B2-DF83-8B5C-2AFE-CDCF37535970}"/>
              </a:ext>
            </a:extLst>
          </p:cNvPr>
          <p:cNvSpPr txBox="1"/>
          <p:nvPr/>
        </p:nvSpPr>
        <p:spPr>
          <a:xfrm>
            <a:off x="11271417" y="4112162"/>
            <a:ext cx="9507956" cy="6309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Identify most predictive macro signals for regime detection.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Benchmark SVM </a:t>
            </a:r>
            <a:r>
              <a:rPr lang="en-US" sz="3200" dirty="0" err="1"/>
              <a:t>vs</a:t>
            </a:r>
            <a:r>
              <a:rPr lang="en-US" sz="3200" dirty="0"/>
              <a:t> NN accuracy and robustness.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Deliver open-source Python pipeline, cleaned dataset, and policy-relevant insights for central-bank dashboards or market-risk monitors.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2155313" y="4632525"/>
            <a:ext cx="10667997" cy="212365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/>
              <a:t>Expected Outcomes &amp; Contributions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3073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2">
            <a:extLst>
              <a:ext uri="{FF2B5EF4-FFF2-40B4-BE49-F238E27FC236}">
                <a16:creationId xmlns:a16="http://schemas.microsoft.com/office/drawing/2014/main" id="{E6CB2A76-90ED-D5F0-2E6A-484AEF8EBEED}"/>
              </a:ext>
            </a:extLst>
          </p:cNvPr>
          <p:cNvSpPr/>
          <p:nvPr/>
        </p:nvSpPr>
        <p:spPr>
          <a:xfrm>
            <a:off x="1720645" y="762000"/>
            <a:ext cx="21336000" cy="11933237"/>
          </a:xfrm>
          <a:custGeom>
            <a:avLst/>
            <a:gdLst>
              <a:gd name="connsiteX0" fmla="*/ 9881711 w 16896968"/>
              <a:gd name="connsiteY0" fmla="*/ 787940 h 8769486"/>
              <a:gd name="connsiteX1" fmla="*/ 9017537 w 16896968"/>
              <a:gd name="connsiteY1" fmla="*/ 0 h 8769486"/>
              <a:gd name="connsiteX2" fmla="*/ 0 w 16896968"/>
              <a:gd name="connsiteY2" fmla="*/ 0 h 8769486"/>
              <a:gd name="connsiteX3" fmla="*/ 0 w 16896968"/>
              <a:gd name="connsiteY3" fmla="*/ 787940 h 8769486"/>
              <a:gd name="connsiteX4" fmla="*/ 0 w 16896968"/>
              <a:gd name="connsiteY4" fmla="*/ 904672 h 8769486"/>
              <a:gd name="connsiteX5" fmla="*/ 0 w 16896968"/>
              <a:gd name="connsiteY5" fmla="*/ 7548430 h 8769486"/>
              <a:gd name="connsiteX6" fmla="*/ 1465269 w 16896968"/>
              <a:gd name="connsiteY6" fmla="*/ 8769487 h 8769486"/>
              <a:gd name="connsiteX7" fmla="*/ 16896968 w 16896968"/>
              <a:gd name="connsiteY7" fmla="*/ 8769487 h 8769486"/>
              <a:gd name="connsiteX8" fmla="*/ 16896968 w 16896968"/>
              <a:gd name="connsiteY8" fmla="*/ 787940 h 8769486"/>
              <a:gd name="connsiteX9" fmla="*/ 9881711 w 16896968"/>
              <a:gd name="connsiteY9" fmla="*/ 787940 h 876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6968" h="8769486">
                <a:moveTo>
                  <a:pt x="9881711" y="787940"/>
                </a:moveTo>
                <a:lnTo>
                  <a:pt x="9017537" y="0"/>
                </a:lnTo>
                <a:lnTo>
                  <a:pt x="0" y="0"/>
                </a:lnTo>
                <a:lnTo>
                  <a:pt x="0" y="787940"/>
                </a:lnTo>
                <a:lnTo>
                  <a:pt x="0" y="904672"/>
                </a:lnTo>
                <a:lnTo>
                  <a:pt x="0" y="7548430"/>
                </a:lnTo>
                <a:lnTo>
                  <a:pt x="1465269" y="8769487"/>
                </a:lnTo>
                <a:lnTo>
                  <a:pt x="16896968" y="8769487"/>
                </a:lnTo>
                <a:lnTo>
                  <a:pt x="16896968" y="787940"/>
                </a:lnTo>
                <a:lnTo>
                  <a:pt x="9881711" y="787940"/>
                </a:lnTo>
                <a:close/>
              </a:path>
            </a:pathLst>
          </a:custGeom>
          <a:solidFill>
            <a:srgbClr val="E3C6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6AC55-4D32-9E80-AC97-F68BB88B3B74}"/>
              </a:ext>
            </a:extLst>
          </p:cNvPr>
          <p:cNvSpPr txBox="1"/>
          <p:nvPr/>
        </p:nvSpPr>
        <p:spPr>
          <a:xfrm>
            <a:off x="2359742" y="4748982"/>
            <a:ext cx="20057806" cy="5757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algn="just"/>
            <a:r>
              <a:rPr lang="en-US" sz="3200" dirty="0" err="1"/>
              <a:t>Baybuza</a:t>
            </a:r>
            <a:r>
              <a:rPr lang="en-US" sz="3200" dirty="0"/>
              <a:t>, I., 2018. Inflation Forecasting Using Machine Learning Methods. Russian Journal of Money and Finance 42–59. https://doi.org/10.31477/RJMF.201804.42</a:t>
            </a:r>
          </a:p>
          <a:p>
            <a:pPr algn="just"/>
            <a:r>
              <a:rPr lang="en-US" sz="3200" dirty="0"/>
              <a:t>Jin, B., </a:t>
            </a:r>
            <a:r>
              <a:rPr lang="en-US" sz="3200" dirty="0" err="1"/>
              <a:t>Simionescu</a:t>
            </a:r>
            <a:r>
              <a:rPr lang="en-US" sz="3200" dirty="0"/>
              <a:t>, M., 2025. Machine Learning vs. Econometric Models to Forecast Inflation Rate in Romania? The Role of Sentiment Analysis. Mathematics 2025, Vol. 13, Page 168 13, 168. https://doi.org/10.3390/MATH13010168</a:t>
            </a:r>
          </a:p>
          <a:p>
            <a:pPr algn="just"/>
            <a:r>
              <a:rPr lang="en-US" sz="3200" dirty="0" err="1"/>
              <a:t>Khashimova</a:t>
            </a:r>
            <a:r>
              <a:rPr lang="en-US" sz="3200" dirty="0"/>
              <a:t>, N., </a:t>
            </a:r>
            <a:r>
              <a:rPr lang="en-US" sz="3200" dirty="0" err="1"/>
              <a:t>Buranova</a:t>
            </a:r>
            <a:r>
              <a:rPr lang="en-US" sz="3200" dirty="0"/>
              <a:t>, M., 2023. Comparative Analysis of Machine Learning Algorithms for Inflation Rate Classification and Economic Trend Forecasting. ACM International Conference Proceeding Series 274–282. https://doi.org/10.1145/3644713.3644749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3757663" y="1631055"/>
            <a:ext cx="10668000" cy="242835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13800" dirty="0"/>
              <a:t>  References</a:t>
            </a:r>
          </a:p>
        </p:txBody>
      </p:sp>
    </p:spTree>
    <p:extLst>
      <p:ext uri="{BB962C8B-B14F-4D97-AF65-F5344CB8AC3E}">
        <p14:creationId xmlns:p14="http://schemas.microsoft.com/office/powerpoint/2010/main" val="841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3427407" y="6256445"/>
            <a:ext cx="15846787" cy="290233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6600" dirty="0">
                <a:solidFill>
                  <a:schemeClr val="accent2"/>
                </a:solidFill>
              </a:rPr>
              <a:t> THANK YOU!</a:t>
            </a:r>
          </a:p>
        </p:txBody>
      </p:sp>
    </p:spTree>
    <p:extLst>
      <p:ext uri="{BB962C8B-B14F-4D97-AF65-F5344CB8AC3E}">
        <p14:creationId xmlns:p14="http://schemas.microsoft.com/office/powerpoint/2010/main" val="52596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B519BF7F-8DA7-0FD3-AEB7-285150C0FA77}"/>
              </a:ext>
            </a:extLst>
          </p:cNvPr>
          <p:cNvSpPr/>
          <p:nvPr/>
        </p:nvSpPr>
        <p:spPr>
          <a:xfrm>
            <a:off x="1520825" y="762000"/>
            <a:ext cx="21336000" cy="11933237"/>
          </a:xfrm>
          <a:custGeom>
            <a:avLst/>
            <a:gdLst>
              <a:gd name="connsiteX0" fmla="*/ 9881711 w 16896968"/>
              <a:gd name="connsiteY0" fmla="*/ 787940 h 8769486"/>
              <a:gd name="connsiteX1" fmla="*/ 9017537 w 16896968"/>
              <a:gd name="connsiteY1" fmla="*/ 0 h 8769486"/>
              <a:gd name="connsiteX2" fmla="*/ 0 w 16896968"/>
              <a:gd name="connsiteY2" fmla="*/ 0 h 8769486"/>
              <a:gd name="connsiteX3" fmla="*/ 0 w 16896968"/>
              <a:gd name="connsiteY3" fmla="*/ 787940 h 8769486"/>
              <a:gd name="connsiteX4" fmla="*/ 0 w 16896968"/>
              <a:gd name="connsiteY4" fmla="*/ 904672 h 8769486"/>
              <a:gd name="connsiteX5" fmla="*/ 0 w 16896968"/>
              <a:gd name="connsiteY5" fmla="*/ 7548430 h 8769486"/>
              <a:gd name="connsiteX6" fmla="*/ 1465269 w 16896968"/>
              <a:gd name="connsiteY6" fmla="*/ 8769487 h 8769486"/>
              <a:gd name="connsiteX7" fmla="*/ 16896968 w 16896968"/>
              <a:gd name="connsiteY7" fmla="*/ 8769487 h 8769486"/>
              <a:gd name="connsiteX8" fmla="*/ 16896968 w 16896968"/>
              <a:gd name="connsiteY8" fmla="*/ 787940 h 8769486"/>
              <a:gd name="connsiteX9" fmla="*/ 9881711 w 16896968"/>
              <a:gd name="connsiteY9" fmla="*/ 787940 h 876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6968" h="8769486">
                <a:moveTo>
                  <a:pt x="9881711" y="787940"/>
                </a:moveTo>
                <a:lnTo>
                  <a:pt x="9017537" y="0"/>
                </a:lnTo>
                <a:lnTo>
                  <a:pt x="0" y="0"/>
                </a:lnTo>
                <a:lnTo>
                  <a:pt x="0" y="787940"/>
                </a:lnTo>
                <a:lnTo>
                  <a:pt x="0" y="904672"/>
                </a:lnTo>
                <a:lnTo>
                  <a:pt x="0" y="7548430"/>
                </a:lnTo>
                <a:lnTo>
                  <a:pt x="1465269" y="8769487"/>
                </a:lnTo>
                <a:lnTo>
                  <a:pt x="16896968" y="8769487"/>
                </a:lnTo>
                <a:lnTo>
                  <a:pt x="16896968" y="787940"/>
                </a:lnTo>
                <a:lnTo>
                  <a:pt x="9881711" y="787940"/>
                </a:lnTo>
                <a:close/>
              </a:path>
            </a:pathLst>
          </a:custGeom>
          <a:solidFill>
            <a:srgbClr val="E3C6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7882530-4F60-92F2-CF1C-2E7F47F407A1}"/>
              </a:ext>
            </a:extLst>
          </p:cNvPr>
          <p:cNvSpPr/>
          <p:nvPr/>
        </p:nvSpPr>
        <p:spPr>
          <a:xfrm>
            <a:off x="0" y="11985849"/>
            <a:ext cx="24377650" cy="1730151"/>
          </a:xfrm>
          <a:custGeom>
            <a:avLst/>
            <a:gdLst>
              <a:gd name="connsiteX0" fmla="*/ 0 w 21336000"/>
              <a:gd name="connsiteY0" fmla="*/ 0 h 1514277"/>
              <a:gd name="connsiteX1" fmla="*/ 11386550 w 21336000"/>
              <a:gd name="connsiteY1" fmla="*/ 0 h 1514277"/>
              <a:gd name="connsiteX2" fmla="*/ 12477753 w 21336000"/>
              <a:gd name="connsiteY2" fmla="*/ 1072204 h 1514277"/>
              <a:gd name="connsiteX3" fmla="*/ 21336000 w 21336000"/>
              <a:gd name="connsiteY3" fmla="*/ 1072204 h 1514277"/>
              <a:gd name="connsiteX4" fmla="*/ 21336000 w 21336000"/>
              <a:gd name="connsiteY4" fmla="*/ 1514277 h 1514277"/>
              <a:gd name="connsiteX5" fmla="*/ 0 w 21336000"/>
              <a:gd name="connsiteY5" fmla="*/ 1514277 h 1514277"/>
              <a:gd name="connsiteX6" fmla="*/ 0 w 21336000"/>
              <a:gd name="connsiteY6" fmla="*/ 1231049 h 1514277"/>
              <a:gd name="connsiteX7" fmla="*/ 0 w 21336000"/>
              <a:gd name="connsiteY7" fmla="*/ 1072204 h 1514277"/>
              <a:gd name="connsiteX8" fmla="*/ 0 w 21336000"/>
              <a:gd name="connsiteY8" fmla="*/ 0 h 151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36000" h="1514277">
                <a:moveTo>
                  <a:pt x="0" y="0"/>
                </a:moveTo>
                <a:lnTo>
                  <a:pt x="11386550" y="0"/>
                </a:lnTo>
                <a:lnTo>
                  <a:pt x="12477753" y="1072204"/>
                </a:lnTo>
                <a:lnTo>
                  <a:pt x="21336000" y="1072204"/>
                </a:lnTo>
                <a:lnTo>
                  <a:pt x="21336000" y="1514277"/>
                </a:lnTo>
                <a:lnTo>
                  <a:pt x="0" y="1514277"/>
                </a:lnTo>
                <a:lnTo>
                  <a:pt x="0" y="1231049"/>
                </a:lnTo>
                <a:lnTo>
                  <a:pt x="0" y="10722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B0FBC-0801-58F1-C0A9-F9E6337968CE}"/>
              </a:ext>
            </a:extLst>
          </p:cNvPr>
          <p:cNvSpPr txBox="1"/>
          <p:nvPr/>
        </p:nvSpPr>
        <p:spPr>
          <a:xfrm>
            <a:off x="13248415" y="4108308"/>
            <a:ext cx="8903661" cy="7722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algn="just"/>
            <a:r>
              <a:rPr lang="en-US" sz="3200" dirty="0"/>
              <a:t>Inflation monitoring steers monetary policy and investment strategy.</a:t>
            </a:r>
          </a:p>
          <a:p>
            <a:pPr algn="just"/>
            <a:r>
              <a:rPr lang="en-US" sz="3200" dirty="0"/>
              <a:t>We propose a data-driven “inflation thermometer” using publicly released macro-indicators (CPI, PPI, unemployment, industrial production, yield-curve spreads, inflation expectations).</a:t>
            </a:r>
          </a:p>
          <a:p>
            <a:pPr algn="just"/>
            <a:r>
              <a:rPr lang="en-US" sz="3200" dirty="0"/>
              <a:t>Monthly panel (1970-2024) from FRED will feed machine-learning models to detect Low / Moderate / High inflation regimes more objectively than heuristic rules.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02A51-D4D7-703E-2CEE-CFE2A1CC7B65}"/>
              </a:ext>
            </a:extLst>
          </p:cNvPr>
          <p:cNvSpPr txBox="1"/>
          <p:nvPr/>
        </p:nvSpPr>
        <p:spPr>
          <a:xfrm>
            <a:off x="13447051" y="2413137"/>
            <a:ext cx="9624924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dirty="0"/>
              <a:t>Background &amp; Motivation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1" b="54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223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2">
            <a:extLst>
              <a:ext uri="{FF2B5EF4-FFF2-40B4-BE49-F238E27FC236}">
                <a16:creationId xmlns:a16="http://schemas.microsoft.com/office/drawing/2014/main" id="{D679FB32-F2C4-7EB8-C6EA-DAACFD2951D1}"/>
              </a:ext>
            </a:extLst>
          </p:cNvPr>
          <p:cNvSpPr/>
          <p:nvPr/>
        </p:nvSpPr>
        <p:spPr>
          <a:xfrm>
            <a:off x="1520825" y="762000"/>
            <a:ext cx="21336000" cy="11933237"/>
          </a:xfrm>
          <a:custGeom>
            <a:avLst/>
            <a:gdLst>
              <a:gd name="connsiteX0" fmla="*/ 9881711 w 16896968"/>
              <a:gd name="connsiteY0" fmla="*/ 787940 h 8769486"/>
              <a:gd name="connsiteX1" fmla="*/ 9017537 w 16896968"/>
              <a:gd name="connsiteY1" fmla="*/ 0 h 8769486"/>
              <a:gd name="connsiteX2" fmla="*/ 0 w 16896968"/>
              <a:gd name="connsiteY2" fmla="*/ 0 h 8769486"/>
              <a:gd name="connsiteX3" fmla="*/ 0 w 16896968"/>
              <a:gd name="connsiteY3" fmla="*/ 787940 h 8769486"/>
              <a:gd name="connsiteX4" fmla="*/ 0 w 16896968"/>
              <a:gd name="connsiteY4" fmla="*/ 904672 h 8769486"/>
              <a:gd name="connsiteX5" fmla="*/ 0 w 16896968"/>
              <a:gd name="connsiteY5" fmla="*/ 7548430 h 8769486"/>
              <a:gd name="connsiteX6" fmla="*/ 1465269 w 16896968"/>
              <a:gd name="connsiteY6" fmla="*/ 8769487 h 8769486"/>
              <a:gd name="connsiteX7" fmla="*/ 16896968 w 16896968"/>
              <a:gd name="connsiteY7" fmla="*/ 8769487 h 8769486"/>
              <a:gd name="connsiteX8" fmla="*/ 16896968 w 16896968"/>
              <a:gd name="connsiteY8" fmla="*/ 787940 h 8769486"/>
              <a:gd name="connsiteX9" fmla="*/ 9881711 w 16896968"/>
              <a:gd name="connsiteY9" fmla="*/ 787940 h 876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6968" h="8769486">
                <a:moveTo>
                  <a:pt x="9881711" y="787940"/>
                </a:moveTo>
                <a:lnTo>
                  <a:pt x="9017537" y="0"/>
                </a:lnTo>
                <a:lnTo>
                  <a:pt x="0" y="0"/>
                </a:lnTo>
                <a:lnTo>
                  <a:pt x="0" y="787940"/>
                </a:lnTo>
                <a:lnTo>
                  <a:pt x="0" y="904672"/>
                </a:lnTo>
                <a:lnTo>
                  <a:pt x="0" y="7548430"/>
                </a:lnTo>
                <a:lnTo>
                  <a:pt x="1465269" y="8769487"/>
                </a:lnTo>
                <a:lnTo>
                  <a:pt x="16896968" y="8769487"/>
                </a:lnTo>
                <a:lnTo>
                  <a:pt x="16896968" y="787940"/>
                </a:lnTo>
                <a:lnTo>
                  <a:pt x="9881711" y="787940"/>
                </a:lnTo>
                <a:close/>
              </a:path>
            </a:pathLst>
          </a:custGeom>
          <a:solidFill>
            <a:srgbClr val="E3C6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F9913A0-A8FC-2A00-D15D-25475DC8D14D}"/>
              </a:ext>
            </a:extLst>
          </p:cNvPr>
          <p:cNvSpPr/>
          <p:nvPr/>
        </p:nvSpPr>
        <p:spPr>
          <a:xfrm>
            <a:off x="0" y="11985849"/>
            <a:ext cx="24377650" cy="1730151"/>
          </a:xfrm>
          <a:custGeom>
            <a:avLst/>
            <a:gdLst>
              <a:gd name="connsiteX0" fmla="*/ 0 w 21336000"/>
              <a:gd name="connsiteY0" fmla="*/ 0 h 1514277"/>
              <a:gd name="connsiteX1" fmla="*/ 11386550 w 21336000"/>
              <a:gd name="connsiteY1" fmla="*/ 0 h 1514277"/>
              <a:gd name="connsiteX2" fmla="*/ 12477753 w 21336000"/>
              <a:gd name="connsiteY2" fmla="*/ 1072204 h 1514277"/>
              <a:gd name="connsiteX3" fmla="*/ 21336000 w 21336000"/>
              <a:gd name="connsiteY3" fmla="*/ 1072204 h 1514277"/>
              <a:gd name="connsiteX4" fmla="*/ 21336000 w 21336000"/>
              <a:gd name="connsiteY4" fmla="*/ 1514277 h 1514277"/>
              <a:gd name="connsiteX5" fmla="*/ 0 w 21336000"/>
              <a:gd name="connsiteY5" fmla="*/ 1514277 h 1514277"/>
              <a:gd name="connsiteX6" fmla="*/ 0 w 21336000"/>
              <a:gd name="connsiteY6" fmla="*/ 1231049 h 1514277"/>
              <a:gd name="connsiteX7" fmla="*/ 0 w 21336000"/>
              <a:gd name="connsiteY7" fmla="*/ 1072204 h 1514277"/>
              <a:gd name="connsiteX8" fmla="*/ 0 w 21336000"/>
              <a:gd name="connsiteY8" fmla="*/ 0 h 151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36000" h="1514277">
                <a:moveTo>
                  <a:pt x="0" y="0"/>
                </a:moveTo>
                <a:lnTo>
                  <a:pt x="11386550" y="0"/>
                </a:lnTo>
                <a:lnTo>
                  <a:pt x="12477753" y="1072204"/>
                </a:lnTo>
                <a:lnTo>
                  <a:pt x="21336000" y="1072204"/>
                </a:lnTo>
                <a:lnTo>
                  <a:pt x="21336000" y="1514277"/>
                </a:lnTo>
                <a:lnTo>
                  <a:pt x="0" y="1514277"/>
                </a:lnTo>
                <a:lnTo>
                  <a:pt x="0" y="1231049"/>
                </a:lnTo>
                <a:lnTo>
                  <a:pt x="0" y="10722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8D599-8789-C579-7EA6-47E639CE36D2}"/>
              </a:ext>
            </a:extLst>
          </p:cNvPr>
          <p:cNvSpPr txBox="1"/>
          <p:nvPr/>
        </p:nvSpPr>
        <p:spPr>
          <a:xfrm>
            <a:off x="2905025" y="4933510"/>
            <a:ext cx="19571518" cy="4770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Can economic indicators classify monthly inflation into three regimes (Low &lt; 2 %, Moderate 2–5 %, High ≥ 5 %)?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Which feature combinations (levels, lags, </a:t>
            </a:r>
            <a:r>
              <a:rPr lang="en-US" sz="3200" dirty="0" err="1"/>
              <a:t>YoY</a:t>
            </a:r>
            <a:r>
              <a:rPr lang="en-US" sz="3200" dirty="0"/>
              <a:t> changes, volatilities) </a:t>
            </a:r>
            <a:r>
              <a:rPr lang="en-US" sz="3200" dirty="0" err="1"/>
              <a:t>maximise</a:t>
            </a:r>
            <a:r>
              <a:rPr lang="en-US" sz="3200" dirty="0"/>
              <a:t> out-of-sample accuracy?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How robust are linear SVM and a Neural Network to seasonal adjustment choices and structural breaks (e.g. pre- </a:t>
            </a:r>
            <a:r>
              <a:rPr lang="en-US" sz="3200" dirty="0" err="1"/>
              <a:t>vs</a:t>
            </a:r>
            <a:r>
              <a:rPr lang="en-US" sz="3200" dirty="0"/>
              <a:t> post-Volcker)?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3050359" y="2755786"/>
            <a:ext cx="9138466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219415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E1004050-A07C-8247-3F21-0272BF2715CC}"/>
              </a:ext>
            </a:extLst>
          </p:cNvPr>
          <p:cNvSpPr/>
          <p:nvPr/>
        </p:nvSpPr>
        <p:spPr>
          <a:xfrm>
            <a:off x="1520825" y="762000"/>
            <a:ext cx="21336000" cy="11933237"/>
          </a:xfrm>
          <a:custGeom>
            <a:avLst/>
            <a:gdLst>
              <a:gd name="connsiteX0" fmla="*/ 9881711 w 16896968"/>
              <a:gd name="connsiteY0" fmla="*/ 787940 h 8769486"/>
              <a:gd name="connsiteX1" fmla="*/ 9017537 w 16896968"/>
              <a:gd name="connsiteY1" fmla="*/ 0 h 8769486"/>
              <a:gd name="connsiteX2" fmla="*/ 0 w 16896968"/>
              <a:gd name="connsiteY2" fmla="*/ 0 h 8769486"/>
              <a:gd name="connsiteX3" fmla="*/ 0 w 16896968"/>
              <a:gd name="connsiteY3" fmla="*/ 787940 h 8769486"/>
              <a:gd name="connsiteX4" fmla="*/ 0 w 16896968"/>
              <a:gd name="connsiteY4" fmla="*/ 904672 h 8769486"/>
              <a:gd name="connsiteX5" fmla="*/ 0 w 16896968"/>
              <a:gd name="connsiteY5" fmla="*/ 7548430 h 8769486"/>
              <a:gd name="connsiteX6" fmla="*/ 1465269 w 16896968"/>
              <a:gd name="connsiteY6" fmla="*/ 8769487 h 8769486"/>
              <a:gd name="connsiteX7" fmla="*/ 16896968 w 16896968"/>
              <a:gd name="connsiteY7" fmla="*/ 8769487 h 8769486"/>
              <a:gd name="connsiteX8" fmla="*/ 16896968 w 16896968"/>
              <a:gd name="connsiteY8" fmla="*/ 787940 h 8769486"/>
              <a:gd name="connsiteX9" fmla="*/ 9881711 w 16896968"/>
              <a:gd name="connsiteY9" fmla="*/ 787940 h 876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6968" h="8769486">
                <a:moveTo>
                  <a:pt x="9881711" y="787940"/>
                </a:moveTo>
                <a:lnTo>
                  <a:pt x="9017537" y="0"/>
                </a:lnTo>
                <a:lnTo>
                  <a:pt x="0" y="0"/>
                </a:lnTo>
                <a:lnTo>
                  <a:pt x="0" y="787940"/>
                </a:lnTo>
                <a:lnTo>
                  <a:pt x="0" y="904672"/>
                </a:lnTo>
                <a:lnTo>
                  <a:pt x="0" y="7548430"/>
                </a:lnTo>
                <a:lnTo>
                  <a:pt x="1465269" y="8769487"/>
                </a:lnTo>
                <a:lnTo>
                  <a:pt x="16896968" y="8769487"/>
                </a:lnTo>
                <a:lnTo>
                  <a:pt x="16896968" y="787940"/>
                </a:lnTo>
                <a:lnTo>
                  <a:pt x="9881711" y="787940"/>
                </a:lnTo>
                <a:close/>
              </a:path>
            </a:pathLst>
          </a:custGeom>
          <a:solidFill>
            <a:srgbClr val="E3C6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22C106E-2029-7474-E030-6DE687F54FFC}"/>
              </a:ext>
            </a:extLst>
          </p:cNvPr>
          <p:cNvSpPr/>
          <p:nvPr/>
        </p:nvSpPr>
        <p:spPr>
          <a:xfrm>
            <a:off x="0" y="11985849"/>
            <a:ext cx="24377650" cy="1730151"/>
          </a:xfrm>
          <a:custGeom>
            <a:avLst/>
            <a:gdLst>
              <a:gd name="connsiteX0" fmla="*/ 0 w 21336000"/>
              <a:gd name="connsiteY0" fmla="*/ 0 h 1514277"/>
              <a:gd name="connsiteX1" fmla="*/ 11386550 w 21336000"/>
              <a:gd name="connsiteY1" fmla="*/ 0 h 1514277"/>
              <a:gd name="connsiteX2" fmla="*/ 12477753 w 21336000"/>
              <a:gd name="connsiteY2" fmla="*/ 1072204 h 1514277"/>
              <a:gd name="connsiteX3" fmla="*/ 21336000 w 21336000"/>
              <a:gd name="connsiteY3" fmla="*/ 1072204 h 1514277"/>
              <a:gd name="connsiteX4" fmla="*/ 21336000 w 21336000"/>
              <a:gd name="connsiteY4" fmla="*/ 1514277 h 1514277"/>
              <a:gd name="connsiteX5" fmla="*/ 0 w 21336000"/>
              <a:gd name="connsiteY5" fmla="*/ 1514277 h 1514277"/>
              <a:gd name="connsiteX6" fmla="*/ 0 w 21336000"/>
              <a:gd name="connsiteY6" fmla="*/ 1231049 h 1514277"/>
              <a:gd name="connsiteX7" fmla="*/ 0 w 21336000"/>
              <a:gd name="connsiteY7" fmla="*/ 1072204 h 1514277"/>
              <a:gd name="connsiteX8" fmla="*/ 0 w 21336000"/>
              <a:gd name="connsiteY8" fmla="*/ 0 h 151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36000" h="1514277">
                <a:moveTo>
                  <a:pt x="0" y="0"/>
                </a:moveTo>
                <a:lnTo>
                  <a:pt x="11386550" y="0"/>
                </a:lnTo>
                <a:lnTo>
                  <a:pt x="12477753" y="1072204"/>
                </a:lnTo>
                <a:lnTo>
                  <a:pt x="21336000" y="1072204"/>
                </a:lnTo>
                <a:lnTo>
                  <a:pt x="21336000" y="1514277"/>
                </a:lnTo>
                <a:lnTo>
                  <a:pt x="0" y="1514277"/>
                </a:lnTo>
                <a:lnTo>
                  <a:pt x="0" y="1231049"/>
                </a:lnTo>
                <a:lnTo>
                  <a:pt x="0" y="10722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EDDBD-FFE3-CA82-7DD3-A953DF8BC7D3}"/>
              </a:ext>
            </a:extLst>
          </p:cNvPr>
          <p:cNvSpPr txBox="1"/>
          <p:nvPr/>
        </p:nvSpPr>
        <p:spPr>
          <a:xfrm>
            <a:off x="12200637" y="4021873"/>
            <a:ext cx="9656474" cy="7876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/>
              <a:t>Build a cleaned, merged FRED dataset of CPI, PPI, UNRATE and related series.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/>
              <a:t>Engineer lag, growth-rate, volatility and recession-dummy features; label each month with Inflation Category.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/>
              <a:t>Train and tune SVM and shallow NN; compare performance via rolling 60-month back-tests.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/>
              <a:t>Test sensitivity to seasonal adjustment and structural splits; document reproducible code and findings.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2452681" y="1501714"/>
            <a:ext cx="9747956" cy="126630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dirty="0"/>
              <a:t>Project Objectives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4" b="12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949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A62E3A47-BB25-949C-A1C1-E6D805144151}"/>
              </a:ext>
            </a:extLst>
          </p:cNvPr>
          <p:cNvSpPr/>
          <p:nvPr/>
        </p:nvSpPr>
        <p:spPr>
          <a:xfrm>
            <a:off x="1520825" y="762000"/>
            <a:ext cx="21336000" cy="11933237"/>
          </a:xfrm>
          <a:custGeom>
            <a:avLst/>
            <a:gdLst>
              <a:gd name="connsiteX0" fmla="*/ 9881711 w 16896968"/>
              <a:gd name="connsiteY0" fmla="*/ 787940 h 8769486"/>
              <a:gd name="connsiteX1" fmla="*/ 9017537 w 16896968"/>
              <a:gd name="connsiteY1" fmla="*/ 0 h 8769486"/>
              <a:gd name="connsiteX2" fmla="*/ 0 w 16896968"/>
              <a:gd name="connsiteY2" fmla="*/ 0 h 8769486"/>
              <a:gd name="connsiteX3" fmla="*/ 0 w 16896968"/>
              <a:gd name="connsiteY3" fmla="*/ 787940 h 8769486"/>
              <a:gd name="connsiteX4" fmla="*/ 0 w 16896968"/>
              <a:gd name="connsiteY4" fmla="*/ 904672 h 8769486"/>
              <a:gd name="connsiteX5" fmla="*/ 0 w 16896968"/>
              <a:gd name="connsiteY5" fmla="*/ 7548430 h 8769486"/>
              <a:gd name="connsiteX6" fmla="*/ 1465269 w 16896968"/>
              <a:gd name="connsiteY6" fmla="*/ 8769487 h 8769486"/>
              <a:gd name="connsiteX7" fmla="*/ 16896968 w 16896968"/>
              <a:gd name="connsiteY7" fmla="*/ 8769487 h 8769486"/>
              <a:gd name="connsiteX8" fmla="*/ 16896968 w 16896968"/>
              <a:gd name="connsiteY8" fmla="*/ 787940 h 8769486"/>
              <a:gd name="connsiteX9" fmla="*/ 9881711 w 16896968"/>
              <a:gd name="connsiteY9" fmla="*/ 787940 h 876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6968" h="8769486">
                <a:moveTo>
                  <a:pt x="9881711" y="787940"/>
                </a:moveTo>
                <a:lnTo>
                  <a:pt x="9017537" y="0"/>
                </a:lnTo>
                <a:lnTo>
                  <a:pt x="0" y="0"/>
                </a:lnTo>
                <a:lnTo>
                  <a:pt x="0" y="787940"/>
                </a:lnTo>
                <a:lnTo>
                  <a:pt x="0" y="904672"/>
                </a:lnTo>
                <a:lnTo>
                  <a:pt x="0" y="7548430"/>
                </a:lnTo>
                <a:lnTo>
                  <a:pt x="1465269" y="8769487"/>
                </a:lnTo>
                <a:lnTo>
                  <a:pt x="16896968" y="8769487"/>
                </a:lnTo>
                <a:lnTo>
                  <a:pt x="16896968" y="787940"/>
                </a:lnTo>
                <a:lnTo>
                  <a:pt x="9881711" y="787940"/>
                </a:lnTo>
                <a:close/>
              </a:path>
            </a:pathLst>
          </a:custGeom>
          <a:solidFill>
            <a:srgbClr val="E3C6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3CC3D14-2E0B-60CA-FEF8-79F7328E1C33}"/>
              </a:ext>
            </a:extLst>
          </p:cNvPr>
          <p:cNvSpPr/>
          <p:nvPr/>
        </p:nvSpPr>
        <p:spPr>
          <a:xfrm>
            <a:off x="0" y="11985849"/>
            <a:ext cx="24377650" cy="1730151"/>
          </a:xfrm>
          <a:custGeom>
            <a:avLst/>
            <a:gdLst>
              <a:gd name="connsiteX0" fmla="*/ 0 w 21336000"/>
              <a:gd name="connsiteY0" fmla="*/ 0 h 1514277"/>
              <a:gd name="connsiteX1" fmla="*/ 11386550 w 21336000"/>
              <a:gd name="connsiteY1" fmla="*/ 0 h 1514277"/>
              <a:gd name="connsiteX2" fmla="*/ 12477753 w 21336000"/>
              <a:gd name="connsiteY2" fmla="*/ 1072204 h 1514277"/>
              <a:gd name="connsiteX3" fmla="*/ 21336000 w 21336000"/>
              <a:gd name="connsiteY3" fmla="*/ 1072204 h 1514277"/>
              <a:gd name="connsiteX4" fmla="*/ 21336000 w 21336000"/>
              <a:gd name="connsiteY4" fmla="*/ 1514277 h 1514277"/>
              <a:gd name="connsiteX5" fmla="*/ 0 w 21336000"/>
              <a:gd name="connsiteY5" fmla="*/ 1514277 h 1514277"/>
              <a:gd name="connsiteX6" fmla="*/ 0 w 21336000"/>
              <a:gd name="connsiteY6" fmla="*/ 1231049 h 1514277"/>
              <a:gd name="connsiteX7" fmla="*/ 0 w 21336000"/>
              <a:gd name="connsiteY7" fmla="*/ 1072204 h 1514277"/>
              <a:gd name="connsiteX8" fmla="*/ 0 w 21336000"/>
              <a:gd name="connsiteY8" fmla="*/ 0 h 151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36000" h="1514277">
                <a:moveTo>
                  <a:pt x="0" y="0"/>
                </a:moveTo>
                <a:lnTo>
                  <a:pt x="11386550" y="0"/>
                </a:lnTo>
                <a:lnTo>
                  <a:pt x="12477753" y="1072204"/>
                </a:lnTo>
                <a:lnTo>
                  <a:pt x="21336000" y="1072204"/>
                </a:lnTo>
                <a:lnTo>
                  <a:pt x="21336000" y="1514277"/>
                </a:lnTo>
                <a:lnTo>
                  <a:pt x="0" y="1514277"/>
                </a:lnTo>
                <a:lnTo>
                  <a:pt x="0" y="1231049"/>
                </a:lnTo>
                <a:lnTo>
                  <a:pt x="0" y="10722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6D337-163F-BFB5-3479-E54404631E42}"/>
              </a:ext>
            </a:extLst>
          </p:cNvPr>
          <p:cNvSpPr txBox="1"/>
          <p:nvPr/>
        </p:nvSpPr>
        <p:spPr>
          <a:xfrm>
            <a:off x="2694499" y="4436173"/>
            <a:ext cx="9330347" cy="5867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b="1" dirty="0"/>
              <a:t>Source: </a:t>
            </a:r>
            <a:r>
              <a:rPr lang="en-US" sz="3200" dirty="0"/>
              <a:t>Federal Reserve Economic Data (FRED).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b="1" dirty="0"/>
              <a:t>Series: </a:t>
            </a:r>
            <a:r>
              <a:rPr lang="en-US" sz="3200" dirty="0"/>
              <a:t>Headline &amp; Core CPI, PPI, UNRATE, INDPRO, 10 y–3 m yield spread, U-Michigan inflation expectations.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/>
              <a:t>Target labelling function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b="1" dirty="0"/>
              <a:t>Features: </a:t>
            </a:r>
            <a:r>
              <a:rPr lang="en-US" sz="3200" dirty="0"/>
              <a:t>levels, 12-month % change, 3-month σ, 1–6 month lags.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2694500" y="1074420"/>
            <a:ext cx="10726532" cy="259763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dirty="0"/>
              <a:t>Dataset &amp; Feature Engineering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0" r="16470"/>
          <a:stretch>
            <a:fillRect/>
          </a:stretch>
        </p:blipFill>
        <p:spPr>
          <a:xfrm>
            <a:off x="13862050" y="3340100"/>
            <a:ext cx="7893050" cy="6865938"/>
          </a:xfrm>
        </p:spPr>
      </p:pic>
    </p:spTree>
    <p:extLst>
      <p:ext uri="{BB962C8B-B14F-4D97-AF65-F5344CB8AC3E}">
        <p14:creationId xmlns:p14="http://schemas.microsoft.com/office/powerpoint/2010/main" val="3472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2">
            <a:extLst>
              <a:ext uri="{FF2B5EF4-FFF2-40B4-BE49-F238E27FC236}">
                <a16:creationId xmlns:a16="http://schemas.microsoft.com/office/drawing/2014/main" id="{66ABC12A-0BBB-85E1-676A-91021B345C24}"/>
              </a:ext>
            </a:extLst>
          </p:cNvPr>
          <p:cNvSpPr/>
          <p:nvPr/>
        </p:nvSpPr>
        <p:spPr>
          <a:xfrm>
            <a:off x="1520825" y="762000"/>
            <a:ext cx="21336000" cy="11933237"/>
          </a:xfrm>
          <a:custGeom>
            <a:avLst/>
            <a:gdLst>
              <a:gd name="connsiteX0" fmla="*/ 9881711 w 16896968"/>
              <a:gd name="connsiteY0" fmla="*/ 787940 h 8769486"/>
              <a:gd name="connsiteX1" fmla="*/ 9017537 w 16896968"/>
              <a:gd name="connsiteY1" fmla="*/ 0 h 8769486"/>
              <a:gd name="connsiteX2" fmla="*/ 0 w 16896968"/>
              <a:gd name="connsiteY2" fmla="*/ 0 h 8769486"/>
              <a:gd name="connsiteX3" fmla="*/ 0 w 16896968"/>
              <a:gd name="connsiteY3" fmla="*/ 787940 h 8769486"/>
              <a:gd name="connsiteX4" fmla="*/ 0 w 16896968"/>
              <a:gd name="connsiteY4" fmla="*/ 904672 h 8769486"/>
              <a:gd name="connsiteX5" fmla="*/ 0 w 16896968"/>
              <a:gd name="connsiteY5" fmla="*/ 7548430 h 8769486"/>
              <a:gd name="connsiteX6" fmla="*/ 1465269 w 16896968"/>
              <a:gd name="connsiteY6" fmla="*/ 8769487 h 8769486"/>
              <a:gd name="connsiteX7" fmla="*/ 16896968 w 16896968"/>
              <a:gd name="connsiteY7" fmla="*/ 8769487 h 8769486"/>
              <a:gd name="connsiteX8" fmla="*/ 16896968 w 16896968"/>
              <a:gd name="connsiteY8" fmla="*/ 787940 h 8769486"/>
              <a:gd name="connsiteX9" fmla="*/ 9881711 w 16896968"/>
              <a:gd name="connsiteY9" fmla="*/ 787940 h 876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6968" h="8769486">
                <a:moveTo>
                  <a:pt x="9881711" y="787940"/>
                </a:moveTo>
                <a:lnTo>
                  <a:pt x="9017537" y="0"/>
                </a:lnTo>
                <a:lnTo>
                  <a:pt x="0" y="0"/>
                </a:lnTo>
                <a:lnTo>
                  <a:pt x="0" y="787940"/>
                </a:lnTo>
                <a:lnTo>
                  <a:pt x="0" y="904672"/>
                </a:lnTo>
                <a:lnTo>
                  <a:pt x="0" y="7548430"/>
                </a:lnTo>
                <a:lnTo>
                  <a:pt x="1465269" y="8769487"/>
                </a:lnTo>
                <a:lnTo>
                  <a:pt x="16896968" y="8769487"/>
                </a:lnTo>
                <a:lnTo>
                  <a:pt x="16896968" y="787940"/>
                </a:lnTo>
                <a:lnTo>
                  <a:pt x="9881711" y="787940"/>
                </a:lnTo>
                <a:close/>
              </a:path>
            </a:pathLst>
          </a:custGeom>
          <a:solidFill>
            <a:srgbClr val="E3C6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97F44F-CAB6-3D92-24D4-D3D2E8D61F0C}"/>
              </a:ext>
            </a:extLst>
          </p:cNvPr>
          <p:cNvSpPr/>
          <p:nvPr/>
        </p:nvSpPr>
        <p:spPr>
          <a:xfrm>
            <a:off x="0" y="11985849"/>
            <a:ext cx="24377650" cy="1730151"/>
          </a:xfrm>
          <a:custGeom>
            <a:avLst/>
            <a:gdLst>
              <a:gd name="connsiteX0" fmla="*/ 0 w 21336000"/>
              <a:gd name="connsiteY0" fmla="*/ 0 h 1514277"/>
              <a:gd name="connsiteX1" fmla="*/ 11386550 w 21336000"/>
              <a:gd name="connsiteY1" fmla="*/ 0 h 1514277"/>
              <a:gd name="connsiteX2" fmla="*/ 12477753 w 21336000"/>
              <a:gd name="connsiteY2" fmla="*/ 1072204 h 1514277"/>
              <a:gd name="connsiteX3" fmla="*/ 21336000 w 21336000"/>
              <a:gd name="connsiteY3" fmla="*/ 1072204 h 1514277"/>
              <a:gd name="connsiteX4" fmla="*/ 21336000 w 21336000"/>
              <a:gd name="connsiteY4" fmla="*/ 1514277 h 1514277"/>
              <a:gd name="connsiteX5" fmla="*/ 0 w 21336000"/>
              <a:gd name="connsiteY5" fmla="*/ 1514277 h 1514277"/>
              <a:gd name="connsiteX6" fmla="*/ 0 w 21336000"/>
              <a:gd name="connsiteY6" fmla="*/ 1231049 h 1514277"/>
              <a:gd name="connsiteX7" fmla="*/ 0 w 21336000"/>
              <a:gd name="connsiteY7" fmla="*/ 1072204 h 1514277"/>
              <a:gd name="connsiteX8" fmla="*/ 0 w 21336000"/>
              <a:gd name="connsiteY8" fmla="*/ 0 h 151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36000" h="1514277">
                <a:moveTo>
                  <a:pt x="0" y="0"/>
                </a:moveTo>
                <a:lnTo>
                  <a:pt x="11386550" y="0"/>
                </a:lnTo>
                <a:lnTo>
                  <a:pt x="12477753" y="1072204"/>
                </a:lnTo>
                <a:lnTo>
                  <a:pt x="21336000" y="1072204"/>
                </a:lnTo>
                <a:lnTo>
                  <a:pt x="21336000" y="1514277"/>
                </a:lnTo>
                <a:lnTo>
                  <a:pt x="0" y="1514277"/>
                </a:lnTo>
                <a:lnTo>
                  <a:pt x="0" y="1231049"/>
                </a:lnTo>
                <a:lnTo>
                  <a:pt x="0" y="10722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CD278-4360-D5F2-8988-B66D457F88B5}"/>
              </a:ext>
            </a:extLst>
          </p:cNvPr>
          <p:cNvSpPr txBox="1"/>
          <p:nvPr/>
        </p:nvSpPr>
        <p:spPr>
          <a:xfrm>
            <a:off x="2531460" y="4720840"/>
            <a:ext cx="14871637" cy="49026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/>
              <a:t>Linear SVM: </a:t>
            </a:r>
            <a:r>
              <a:rPr lang="en-US" sz="3200" dirty="0"/>
              <a:t>fast in high-dimensional space; interpretable margins.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/>
              <a:t>Hidden-Layer NN: </a:t>
            </a:r>
            <a:r>
              <a:rPr lang="en-US" sz="3200" dirty="0"/>
              <a:t>captures non-linear indicator interactions &amp; regime shifts.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Stratified CV grid search for hyperparameters; class weights to offset imbalance.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/>
              <a:t>Metrics: </a:t>
            </a:r>
            <a:r>
              <a:rPr lang="en-US" sz="3200" dirty="0"/>
              <a:t>accuracy, macro-F1, confusion matrix across rolling windows.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2531459" y="2287093"/>
            <a:ext cx="17959413" cy="126630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just">
              <a:lnSpc>
                <a:spcPct val="110000"/>
              </a:lnSpc>
            </a:pPr>
            <a:r>
              <a:rPr lang="en-US" dirty="0"/>
              <a:t>Planned Models &amp; Methodology</a:t>
            </a:r>
          </a:p>
        </p:txBody>
      </p:sp>
    </p:spTree>
    <p:extLst>
      <p:ext uri="{BB962C8B-B14F-4D97-AF65-F5344CB8AC3E}">
        <p14:creationId xmlns:p14="http://schemas.microsoft.com/office/powerpoint/2010/main" val="56931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2">
            <a:extLst>
              <a:ext uri="{FF2B5EF4-FFF2-40B4-BE49-F238E27FC236}">
                <a16:creationId xmlns:a16="http://schemas.microsoft.com/office/drawing/2014/main" id="{66ABC12A-0BBB-85E1-676A-91021B345C24}"/>
              </a:ext>
            </a:extLst>
          </p:cNvPr>
          <p:cNvSpPr/>
          <p:nvPr/>
        </p:nvSpPr>
        <p:spPr>
          <a:xfrm>
            <a:off x="1520825" y="762000"/>
            <a:ext cx="21336000" cy="11933237"/>
          </a:xfrm>
          <a:custGeom>
            <a:avLst/>
            <a:gdLst>
              <a:gd name="connsiteX0" fmla="*/ 9881711 w 16896968"/>
              <a:gd name="connsiteY0" fmla="*/ 787940 h 8769486"/>
              <a:gd name="connsiteX1" fmla="*/ 9017537 w 16896968"/>
              <a:gd name="connsiteY1" fmla="*/ 0 h 8769486"/>
              <a:gd name="connsiteX2" fmla="*/ 0 w 16896968"/>
              <a:gd name="connsiteY2" fmla="*/ 0 h 8769486"/>
              <a:gd name="connsiteX3" fmla="*/ 0 w 16896968"/>
              <a:gd name="connsiteY3" fmla="*/ 787940 h 8769486"/>
              <a:gd name="connsiteX4" fmla="*/ 0 w 16896968"/>
              <a:gd name="connsiteY4" fmla="*/ 904672 h 8769486"/>
              <a:gd name="connsiteX5" fmla="*/ 0 w 16896968"/>
              <a:gd name="connsiteY5" fmla="*/ 7548430 h 8769486"/>
              <a:gd name="connsiteX6" fmla="*/ 1465269 w 16896968"/>
              <a:gd name="connsiteY6" fmla="*/ 8769487 h 8769486"/>
              <a:gd name="connsiteX7" fmla="*/ 16896968 w 16896968"/>
              <a:gd name="connsiteY7" fmla="*/ 8769487 h 8769486"/>
              <a:gd name="connsiteX8" fmla="*/ 16896968 w 16896968"/>
              <a:gd name="connsiteY8" fmla="*/ 787940 h 8769486"/>
              <a:gd name="connsiteX9" fmla="*/ 9881711 w 16896968"/>
              <a:gd name="connsiteY9" fmla="*/ 787940 h 876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6968" h="8769486">
                <a:moveTo>
                  <a:pt x="9881711" y="787940"/>
                </a:moveTo>
                <a:lnTo>
                  <a:pt x="9017537" y="0"/>
                </a:lnTo>
                <a:lnTo>
                  <a:pt x="0" y="0"/>
                </a:lnTo>
                <a:lnTo>
                  <a:pt x="0" y="787940"/>
                </a:lnTo>
                <a:lnTo>
                  <a:pt x="0" y="904672"/>
                </a:lnTo>
                <a:lnTo>
                  <a:pt x="0" y="7548430"/>
                </a:lnTo>
                <a:lnTo>
                  <a:pt x="1465269" y="8769487"/>
                </a:lnTo>
                <a:lnTo>
                  <a:pt x="16896968" y="8769487"/>
                </a:lnTo>
                <a:lnTo>
                  <a:pt x="16896968" y="787940"/>
                </a:lnTo>
                <a:lnTo>
                  <a:pt x="9881711" y="787940"/>
                </a:lnTo>
                <a:close/>
              </a:path>
            </a:pathLst>
          </a:custGeom>
          <a:solidFill>
            <a:srgbClr val="E3C6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97F44F-CAB6-3D92-24D4-D3D2E8D61F0C}"/>
              </a:ext>
            </a:extLst>
          </p:cNvPr>
          <p:cNvSpPr/>
          <p:nvPr/>
        </p:nvSpPr>
        <p:spPr>
          <a:xfrm>
            <a:off x="0" y="11985849"/>
            <a:ext cx="24377650" cy="1730151"/>
          </a:xfrm>
          <a:custGeom>
            <a:avLst/>
            <a:gdLst>
              <a:gd name="connsiteX0" fmla="*/ 0 w 21336000"/>
              <a:gd name="connsiteY0" fmla="*/ 0 h 1514277"/>
              <a:gd name="connsiteX1" fmla="*/ 11386550 w 21336000"/>
              <a:gd name="connsiteY1" fmla="*/ 0 h 1514277"/>
              <a:gd name="connsiteX2" fmla="*/ 12477753 w 21336000"/>
              <a:gd name="connsiteY2" fmla="*/ 1072204 h 1514277"/>
              <a:gd name="connsiteX3" fmla="*/ 21336000 w 21336000"/>
              <a:gd name="connsiteY3" fmla="*/ 1072204 h 1514277"/>
              <a:gd name="connsiteX4" fmla="*/ 21336000 w 21336000"/>
              <a:gd name="connsiteY4" fmla="*/ 1514277 h 1514277"/>
              <a:gd name="connsiteX5" fmla="*/ 0 w 21336000"/>
              <a:gd name="connsiteY5" fmla="*/ 1514277 h 1514277"/>
              <a:gd name="connsiteX6" fmla="*/ 0 w 21336000"/>
              <a:gd name="connsiteY6" fmla="*/ 1231049 h 1514277"/>
              <a:gd name="connsiteX7" fmla="*/ 0 w 21336000"/>
              <a:gd name="connsiteY7" fmla="*/ 1072204 h 1514277"/>
              <a:gd name="connsiteX8" fmla="*/ 0 w 21336000"/>
              <a:gd name="connsiteY8" fmla="*/ 0 h 151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36000" h="1514277">
                <a:moveTo>
                  <a:pt x="0" y="0"/>
                </a:moveTo>
                <a:lnTo>
                  <a:pt x="11386550" y="0"/>
                </a:lnTo>
                <a:lnTo>
                  <a:pt x="12477753" y="1072204"/>
                </a:lnTo>
                <a:lnTo>
                  <a:pt x="21336000" y="1072204"/>
                </a:lnTo>
                <a:lnTo>
                  <a:pt x="21336000" y="1514277"/>
                </a:lnTo>
                <a:lnTo>
                  <a:pt x="0" y="1514277"/>
                </a:lnTo>
                <a:lnTo>
                  <a:pt x="0" y="1231049"/>
                </a:lnTo>
                <a:lnTo>
                  <a:pt x="0" y="10722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2531460" y="1572487"/>
            <a:ext cx="15461572" cy="134498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just">
              <a:lnSpc>
                <a:spcPct val="110000"/>
              </a:lnSpc>
            </a:pPr>
            <a:r>
              <a:rPr lang="en-US" dirty="0"/>
              <a:t> </a:t>
            </a:r>
            <a:r>
              <a:rPr lang="en-US" sz="6000" dirty="0"/>
              <a:t>Gantt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844" y="3370779"/>
            <a:ext cx="15102349" cy="81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2E6D7815-6552-B4B2-5D4A-51232F4A1DF0}"/>
              </a:ext>
            </a:extLst>
          </p:cNvPr>
          <p:cNvSpPr/>
          <p:nvPr/>
        </p:nvSpPr>
        <p:spPr>
          <a:xfrm>
            <a:off x="1520825" y="762000"/>
            <a:ext cx="21336000" cy="11933237"/>
          </a:xfrm>
          <a:custGeom>
            <a:avLst/>
            <a:gdLst>
              <a:gd name="connsiteX0" fmla="*/ 9881711 w 16896968"/>
              <a:gd name="connsiteY0" fmla="*/ 787940 h 8769486"/>
              <a:gd name="connsiteX1" fmla="*/ 9017537 w 16896968"/>
              <a:gd name="connsiteY1" fmla="*/ 0 h 8769486"/>
              <a:gd name="connsiteX2" fmla="*/ 0 w 16896968"/>
              <a:gd name="connsiteY2" fmla="*/ 0 h 8769486"/>
              <a:gd name="connsiteX3" fmla="*/ 0 w 16896968"/>
              <a:gd name="connsiteY3" fmla="*/ 787940 h 8769486"/>
              <a:gd name="connsiteX4" fmla="*/ 0 w 16896968"/>
              <a:gd name="connsiteY4" fmla="*/ 904672 h 8769486"/>
              <a:gd name="connsiteX5" fmla="*/ 0 w 16896968"/>
              <a:gd name="connsiteY5" fmla="*/ 7548430 h 8769486"/>
              <a:gd name="connsiteX6" fmla="*/ 1465269 w 16896968"/>
              <a:gd name="connsiteY6" fmla="*/ 8769487 h 8769486"/>
              <a:gd name="connsiteX7" fmla="*/ 16896968 w 16896968"/>
              <a:gd name="connsiteY7" fmla="*/ 8769487 h 8769486"/>
              <a:gd name="connsiteX8" fmla="*/ 16896968 w 16896968"/>
              <a:gd name="connsiteY8" fmla="*/ 787940 h 8769486"/>
              <a:gd name="connsiteX9" fmla="*/ 9881711 w 16896968"/>
              <a:gd name="connsiteY9" fmla="*/ 787940 h 876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6968" h="8769486">
                <a:moveTo>
                  <a:pt x="9881711" y="787940"/>
                </a:moveTo>
                <a:lnTo>
                  <a:pt x="9017537" y="0"/>
                </a:lnTo>
                <a:lnTo>
                  <a:pt x="0" y="0"/>
                </a:lnTo>
                <a:lnTo>
                  <a:pt x="0" y="787940"/>
                </a:lnTo>
                <a:lnTo>
                  <a:pt x="0" y="904672"/>
                </a:lnTo>
                <a:lnTo>
                  <a:pt x="0" y="7548430"/>
                </a:lnTo>
                <a:lnTo>
                  <a:pt x="1465269" y="8769487"/>
                </a:lnTo>
                <a:lnTo>
                  <a:pt x="16896968" y="8769487"/>
                </a:lnTo>
                <a:lnTo>
                  <a:pt x="16896968" y="787940"/>
                </a:lnTo>
                <a:lnTo>
                  <a:pt x="9881711" y="787940"/>
                </a:lnTo>
                <a:close/>
              </a:path>
            </a:pathLst>
          </a:custGeom>
          <a:solidFill>
            <a:srgbClr val="E3C6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F0584-520F-31FE-ADA6-F39080AFAA7F}"/>
              </a:ext>
            </a:extLst>
          </p:cNvPr>
          <p:cNvSpPr txBox="1"/>
          <p:nvPr/>
        </p:nvSpPr>
        <p:spPr>
          <a:xfrm>
            <a:off x="2979891" y="3412223"/>
            <a:ext cx="10664112" cy="72019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/>
              <a:t>Collection: </a:t>
            </a:r>
            <a:r>
              <a:rPr lang="en-US" sz="3200" dirty="0"/>
              <a:t>pandas-</a:t>
            </a:r>
            <a:r>
              <a:rPr lang="en-US" sz="3200" dirty="0" err="1"/>
              <a:t>datareader</a:t>
            </a:r>
            <a:r>
              <a:rPr lang="en-US" sz="3200" dirty="0"/>
              <a:t> scripts pull raw series into /data/raw; every step logged for replication.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/>
              <a:t>Metadata: </a:t>
            </a:r>
            <a:r>
              <a:rPr lang="en-US" sz="3200" dirty="0"/>
              <a:t>raw CSVs &lt; 1 MB; merged feature matrix ≈ 2 MB; model artefacts ≈ 50 MB.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/>
              <a:t>Version control: </a:t>
            </a:r>
            <a:r>
              <a:rPr lang="en-US" sz="3200" dirty="0"/>
              <a:t>GitHub repo inflation-classification with weekly commits &amp; semantic tags; large files mirrored to UH OneDrive daily.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/>
              <a:t>ReadMe: </a:t>
            </a:r>
            <a:r>
              <a:rPr lang="en-US" sz="3200" dirty="0"/>
              <a:t>project aims, environment setup, reproduction guide, </a:t>
            </a:r>
            <a:r>
              <a:rPr lang="en-US" sz="3200" dirty="0" err="1"/>
              <a:t>licence</a:t>
            </a:r>
            <a:r>
              <a:rPr lang="en-US" sz="3200" dirty="0"/>
              <a:t>, contact info.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2905329" y="1833124"/>
            <a:ext cx="10220736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dirty="0"/>
              <a:t>Data-Management Plan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3" r="23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851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26565B76-4F17-0141-9668-C74595B10BBC}"/>
              </a:ext>
            </a:extLst>
          </p:cNvPr>
          <p:cNvSpPr/>
          <p:nvPr/>
        </p:nvSpPr>
        <p:spPr>
          <a:xfrm>
            <a:off x="1520825" y="762000"/>
            <a:ext cx="21336000" cy="11933237"/>
          </a:xfrm>
          <a:custGeom>
            <a:avLst/>
            <a:gdLst>
              <a:gd name="connsiteX0" fmla="*/ 9881711 w 16896968"/>
              <a:gd name="connsiteY0" fmla="*/ 787940 h 8769486"/>
              <a:gd name="connsiteX1" fmla="*/ 9017537 w 16896968"/>
              <a:gd name="connsiteY1" fmla="*/ 0 h 8769486"/>
              <a:gd name="connsiteX2" fmla="*/ 0 w 16896968"/>
              <a:gd name="connsiteY2" fmla="*/ 0 h 8769486"/>
              <a:gd name="connsiteX3" fmla="*/ 0 w 16896968"/>
              <a:gd name="connsiteY3" fmla="*/ 787940 h 8769486"/>
              <a:gd name="connsiteX4" fmla="*/ 0 w 16896968"/>
              <a:gd name="connsiteY4" fmla="*/ 904672 h 8769486"/>
              <a:gd name="connsiteX5" fmla="*/ 0 w 16896968"/>
              <a:gd name="connsiteY5" fmla="*/ 7548430 h 8769486"/>
              <a:gd name="connsiteX6" fmla="*/ 1465269 w 16896968"/>
              <a:gd name="connsiteY6" fmla="*/ 8769487 h 8769486"/>
              <a:gd name="connsiteX7" fmla="*/ 16896968 w 16896968"/>
              <a:gd name="connsiteY7" fmla="*/ 8769487 h 8769486"/>
              <a:gd name="connsiteX8" fmla="*/ 16896968 w 16896968"/>
              <a:gd name="connsiteY8" fmla="*/ 787940 h 8769486"/>
              <a:gd name="connsiteX9" fmla="*/ 9881711 w 16896968"/>
              <a:gd name="connsiteY9" fmla="*/ 787940 h 876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6968" h="8769486">
                <a:moveTo>
                  <a:pt x="9881711" y="787940"/>
                </a:moveTo>
                <a:lnTo>
                  <a:pt x="9017537" y="0"/>
                </a:lnTo>
                <a:lnTo>
                  <a:pt x="0" y="0"/>
                </a:lnTo>
                <a:lnTo>
                  <a:pt x="0" y="787940"/>
                </a:lnTo>
                <a:lnTo>
                  <a:pt x="0" y="904672"/>
                </a:lnTo>
                <a:lnTo>
                  <a:pt x="0" y="7548430"/>
                </a:lnTo>
                <a:lnTo>
                  <a:pt x="1465269" y="8769487"/>
                </a:lnTo>
                <a:lnTo>
                  <a:pt x="16896968" y="8769487"/>
                </a:lnTo>
                <a:lnTo>
                  <a:pt x="16896968" y="787940"/>
                </a:lnTo>
                <a:lnTo>
                  <a:pt x="9881711" y="787940"/>
                </a:lnTo>
                <a:close/>
              </a:path>
            </a:pathLst>
          </a:custGeom>
          <a:solidFill>
            <a:srgbClr val="E3C6C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E151F4-AD90-3054-87D2-003E9A6EA5F6}"/>
              </a:ext>
            </a:extLst>
          </p:cNvPr>
          <p:cNvSpPr/>
          <p:nvPr/>
        </p:nvSpPr>
        <p:spPr>
          <a:xfrm>
            <a:off x="0" y="11985849"/>
            <a:ext cx="24377650" cy="1730151"/>
          </a:xfrm>
          <a:custGeom>
            <a:avLst/>
            <a:gdLst>
              <a:gd name="connsiteX0" fmla="*/ 0 w 21336000"/>
              <a:gd name="connsiteY0" fmla="*/ 0 h 1514277"/>
              <a:gd name="connsiteX1" fmla="*/ 11386550 w 21336000"/>
              <a:gd name="connsiteY1" fmla="*/ 0 h 1514277"/>
              <a:gd name="connsiteX2" fmla="*/ 12477753 w 21336000"/>
              <a:gd name="connsiteY2" fmla="*/ 1072204 h 1514277"/>
              <a:gd name="connsiteX3" fmla="*/ 21336000 w 21336000"/>
              <a:gd name="connsiteY3" fmla="*/ 1072204 h 1514277"/>
              <a:gd name="connsiteX4" fmla="*/ 21336000 w 21336000"/>
              <a:gd name="connsiteY4" fmla="*/ 1514277 h 1514277"/>
              <a:gd name="connsiteX5" fmla="*/ 0 w 21336000"/>
              <a:gd name="connsiteY5" fmla="*/ 1514277 h 1514277"/>
              <a:gd name="connsiteX6" fmla="*/ 0 w 21336000"/>
              <a:gd name="connsiteY6" fmla="*/ 1231049 h 1514277"/>
              <a:gd name="connsiteX7" fmla="*/ 0 w 21336000"/>
              <a:gd name="connsiteY7" fmla="*/ 1072204 h 1514277"/>
              <a:gd name="connsiteX8" fmla="*/ 0 w 21336000"/>
              <a:gd name="connsiteY8" fmla="*/ 0 h 151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36000" h="1514277">
                <a:moveTo>
                  <a:pt x="0" y="0"/>
                </a:moveTo>
                <a:lnTo>
                  <a:pt x="11386550" y="0"/>
                </a:lnTo>
                <a:lnTo>
                  <a:pt x="12477753" y="1072204"/>
                </a:lnTo>
                <a:lnTo>
                  <a:pt x="21336000" y="1072204"/>
                </a:lnTo>
                <a:lnTo>
                  <a:pt x="21336000" y="1514277"/>
                </a:lnTo>
                <a:lnTo>
                  <a:pt x="0" y="1514277"/>
                </a:lnTo>
                <a:lnTo>
                  <a:pt x="0" y="1231049"/>
                </a:lnTo>
                <a:lnTo>
                  <a:pt x="0" y="10722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820B2-DF83-8B5C-2AFE-CDCF37535970}"/>
              </a:ext>
            </a:extLst>
          </p:cNvPr>
          <p:cNvSpPr txBox="1"/>
          <p:nvPr/>
        </p:nvSpPr>
        <p:spPr>
          <a:xfrm>
            <a:off x="12244810" y="3315749"/>
            <a:ext cx="9507956" cy="86177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3200" b="1" dirty="0"/>
              <a:t>GDPR / UK DPA</a:t>
            </a:r>
            <a:r>
              <a:rPr lang="en-US" sz="3200" dirty="0"/>
              <a:t>: Aggregated statistics contain no personal data; legislation not triggered.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UH Ethics: </a:t>
            </a:r>
            <a:r>
              <a:rPr lang="en-US" sz="3200" dirty="0"/>
              <a:t>Public, non-personal secondary data → exempt from full review; transparency ensured by open code &amp; replication appendix.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Licensing: </a:t>
            </a:r>
            <a:r>
              <a:rPr lang="en-US" sz="3200" dirty="0"/>
              <a:t>FRED permits non-commercial academic use with attribution; U.S. government data are public domain.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Provenance: </a:t>
            </a:r>
            <a:r>
              <a:rPr lang="en-US" sz="3200" dirty="0"/>
              <a:t>Indicators compiled by official agencies under vetted methodologies, eliminating collection-ethics concerns.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2155313" y="1608471"/>
            <a:ext cx="12869942" cy="10441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just">
              <a:lnSpc>
                <a:spcPct val="110000"/>
              </a:lnSpc>
            </a:pPr>
            <a:r>
              <a:rPr lang="en-US" sz="6000" dirty="0"/>
              <a:t>Ethical &amp; Legal Compliance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6" b="97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75416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[DW3373] Victoria Design Strategy Proposal Present">
      <a:dk1>
        <a:srgbClr val="000002"/>
      </a:dk1>
      <a:lt1>
        <a:srgbClr val="FFFFFF"/>
      </a:lt1>
      <a:dk2>
        <a:srgbClr val="000002"/>
      </a:dk2>
      <a:lt2>
        <a:srgbClr val="F1EDE2"/>
      </a:lt2>
      <a:accent1>
        <a:srgbClr val="5645A7"/>
      </a:accent1>
      <a:accent2>
        <a:srgbClr val="E3C6C4"/>
      </a:accent2>
      <a:accent3>
        <a:srgbClr val="F1EDE2"/>
      </a:accent3>
      <a:accent4>
        <a:srgbClr val="5645A7"/>
      </a:accent4>
      <a:accent5>
        <a:srgbClr val="E3C6C4"/>
      </a:accent5>
      <a:accent6>
        <a:srgbClr val="000002"/>
      </a:accent6>
      <a:hlink>
        <a:srgbClr val="000002"/>
      </a:hlink>
      <a:folHlink>
        <a:srgbClr val="0000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87721</TotalTime>
  <Words>639</Words>
  <Application>Microsoft Office PowerPoint</Application>
  <PresentationFormat>Custom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Karina Hernández</dc:creator>
  <cp:keywords/>
  <dc:description/>
  <cp:lastModifiedBy>Faizan Younas</cp:lastModifiedBy>
  <cp:revision>9971</cp:revision>
  <cp:lastPrinted>2019-09-18T23:04:43Z</cp:lastPrinted>
  <dcterms:created xsi:type="dcterms:W3CDTF">2014-11-12T21:47:38Z</dcterms:created>
  <dcterms:modified xsi:type="dcterms:W3CDTF">2025-06-01T17:37:37Z</dcterms:modified>
  <cp:category/>
</cp:coreProperties>
</file>