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8" r:id="rId5"/>
    <p:sldId id="264"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29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26047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53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989648" y="2198013"/>
            <a:ext cx="7924800" cy="989648"/>
          </a:xfrm>
          <a:prstGeom prst="rect">
            <a:avLst/>
          </a:prstGeom>
          <a:noFill/>
          <a:ln/>
        </p:spPr>
        <p:txBody>
          <a:bodyPr wrap="none" rtlCol="0" anchor="t"/>
          <a:lstStyle/>
          <a:p>
            <a:pPr marL="0" indent="0">
              <a:lnSpc>
                <a:spcPts val="7793"/>
              </a:lnSpc>
              <a:buNone/>
            </a:pPr>
            <a:r>
              <a:rPr lang="en-US" sz="6235" b="1" dirty="0">
                <a:solidFill>
                  <a:srgbClr val="FF726D"/>
                </a:solidFill>
                <a:latin typeface="Inconsolata" pitchFamily="34" charset="0"/>
                <a:ea typeface="Inconsolata" pitchFamily="34" charset="-122"/>
                <a:cs typeface="Inconsolata" pitchFamily="34" charset="-120"/>
              </a:rPr>
              <a:t>Understanding Github</a:t>
            </a:r>
            <a:endParaRPr lang="en-US" sz="6235" dirty="0"/>
          </a:p>
        </p:txBody>
      </p:sp>
      <p:sp>
        <p:nvSpPr>
          <p:cNvPr id="7" name="Text 4"/>
          <p:cNvSpPr/>
          <p:nvPr/>
        </p:nvSpPr>
        <p:spPr>
          <a:xfrm>
            <a:off x="989648" y="3583543"/>
            <a:ext cx="12651105" cy="1689259"/>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GitHub is a web-based platform used by developers to store, manage, and collaborate on code. It is widely used for version control, collaborative programming, and open-source development. In this document, we will explore what Github is, its significance, how to download it, and how to effectively use it for programming projects.</a:t>
            </a:r>
            <a:endParaRPr lang="en-US" sz="2078" dirty="0"/>
          </a:p>
        </p:txBody>
      </p:sp>
      <p:sp>
        <p:nvSpPr>
          <p:cNvPr id="12" name="Text 2">
            <a:extLst>
              <a:ext uri="{FF2B5EF4-FFF2-40B4-BE49-F238E27FC236}">
                <a16:creationId xmlns:a16="http://schemas.microsoft.com/office/drawing/2014/main" id="{B3793482-BC4E-3509-E95A-24000F96014F}"/>
              </a:ext>
            </a:extLst>
          </p:cNvPr>
          <p:cNvSpPr/>
          <p:nvPr/>
        </p:nvSpPr>
        <p:spPr>
          <a:xfrm>
            <a:off x="989648" y="10427613"/>
            <a:ext cx="670560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Github - What is it?</a:t>
            </a:r>
            <a:endParaRPr lang="en-US" sz="5195"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97108"/>
          </a:xfrm>
          <a:prstGeom prst="rect">
            <a:avLst/>
          </a:prstGeom>
          <a:solidFill>
            <a:srgbClr val="241631"/>
          </a:solidFill>
          <a:ln/>
        </p:spPr>
        <p:txBody>
          <a:bodyPr/>
          <a:lstStyle/>
          <a:p>
            <a:endParaRPr lang="en-IN"/>
          </a:p>
        </p:txBody>
      </p:sp>
      <p:sp>
        <p:nvSpPr>
          <p:cNvPr id="4" name="Text 2"/>
          <p:cNvSpPr/>
          <p:nvPr/>
        </p:nvSpPr>
        <p:spPr>
          <a:xfrm>
            <a:off x="989648" y="725805"/>
            <a:ext cx="1207008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Examples of two created repositories</a:t>
            </a:r>
            <a:endParaRPr lang="en-US" sz="5195" dirty="0"/>
          </a:p>
        </p:txBody>
      </p:sp>
      <p:sp>
        <p:nvSpPr>
          <p:cNvPr id="5" name="Text 3"/>
          <p:cNvSpPr/>
          <p:nvPr/>
        </p:nvSpPr>
        <p:spPr>
          <a:xfrm>
            <a:off x="989648" y="2078355"/>
            <a:ext cx="12651105" cy="422315"/>
          </a:xfrm>
          <a:prstGeom prst="rect">
            <a:avLst/>
          </a:prstGeom>
          <a:noFill/>
          <a:ln/>
        </p:spPr>
        <p:txBody>
          <a:bodyPr wrap="non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Here are two practical examples of repositories that can be created:</a:t>
            </a:r>
            <a:endParaRPr lang="en-US" sz="2078" dirty="0"/>
          </a:p>
        </p:txBody>
      </p:sp>
      <p:sp>
        <p:nvSpPr>
          <p:cNvPr id="6" name="Shape 4"/>
          <p:cNvSpPr/>
          <p:nvPr/>
        </p:nvSpPr>
        <p:spPr>
          <a:xfrm>
            <a:off x="989648" y="3003590"/>
            <a:ext cx="593765" cy="593765"/>
          </a:xfrm>
          <a:prstGeom prst="roundRect">
            <a:avLst>
              <a:gd name="adj" fmla="val 13335"/>
            </a:avLst>
          </a:prstGeom>
          <a:solidFill>
            <a:srgbClr val="312140"/>
          </a:solidFill>
          <a:ln/>
        </p:spPr>
        <p:txBody>
          <a:bodyPr/>
          <a:lstStyle/>
          <a:p>
            <a:endParaRPr lang="en-IN"/>
          </a:p>
        </p:txBody>
      </p:sp>
      <p:sp>
        <p:nvSpPr>
          <p:cNvPr id="7" name="Text 5"/>
          <p:cNvSpPr/>
          <p:nvPr/>
        </p:nvSpPr>
        <p:spPr>
          <a:xfrm>
            <a:off x="1187410" y="3053001"/>
            <a:ext cx="198120" cy="494824"/>
          </a:xfrm>
          <a:prstGeom prst="rect">
            <a:avLst/>
          </a:prstGeom>
          <a:noFill/>
          <a:ln/>
        </p:spPr>
        <p:txBody>
          <a:bodyPr wrap="none" rtlCol="0" anchor="t"/>
          <a:lstStyle/>
          <a:p>
            <a:pPr marL="0" indent="0" algn="ctr">
              <a:lnSpc>
                <a:spcPts val="3897"/>
              </a:lnSpc>
              <a:buNone/>
            </a:pPr>
            <a:r>
              <a:rPr lang="en-US" sz="3117" b="1" dirty="0">
                <a:solidFill>
                  <a:srgbClr val="FF726D"/>
                </a:solidFill>
                <a:latin typeface="Inconsolata" pitchFamily="34" charset="0"/>
                <a:ea typeface="Inconsolata" pitchFamily="34" charset="-122"/>
                <a:cs typeface="Inconsolata" pitchFamily="34" charset="-120"/>
              </a:rPr>
              <a:t>1</a:t>
            </a:r>
            <a:endParaRPr lang="en-US" sz="3117" dirty="0"/>
          </a:p>
        </p:txBody>
      </p:sp>
      <p:sp>
        <p:nvSpPr>
          <p:cNvPr id="8" name="Text 6"/>
          <p:cNvSpPr/>
          <p:nvPr/>
        </p:nvSpPr>
        <p:spPr>
          <a:xfrm>
            <a:off x="1847255" y="3094315"/>
            <a:ext cx="2639258" cy="412313"/>
          </a:xfrm>
          <a:prstGeom prst="rect">
            <a:avLst/>
          </a:prstGeom>
          <a:noFill/>
          <a:ln/>
        </p:spPr>
        <p:txBody>
          <a:bodyPr wrap="none" rtlCol="0" anchor="t"/>
          <a:lstStyle/>
          <a:p>
            <a:pPr marL="0" indent="0">
              <a:lnSpc>
                <a:spcPts val="3247"/>
              </a:lnSpc>
              <a:buNone/>
            </a:pPr>
            <a:r>
              <a:rPr lang="en-US" sz="2598" b="1" dirty="0">
                <a:solidFill>
                  <a:srgbClr val="FF726D"/>
                </a:solidFill>
                <a:latin typeface="Inconsolata" pitchFamily="34" charset="0"/>
                <a:ea typeface="Inconsolata" pitchFamily="34" charset="-122"/>
                <a:cs typeface="Inconsolata" pitchFamily="34" charset="-120"/>
              </a:rPr>
              <a:t>Blog Website</a:t>
            </a:r>
            <a:endParaRPr lang="en-US" sz="2598" dirty="0"/>
          </a:p>
        </p:txBody>
      </p:sp>
      <p:sp>
        <p:nvSpPr>
          <p:cNvPr id="9" name="Text 7"/>
          <p:cNvSpPr/>
          <p:nvPr/>
        </p:nvSpPr>
        <p:spPr>
          <a:xfrm>
            <a:off x="1847255" y="3770471"/>
            <a:ext cx="5336024" cy="2956203"/>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A repository can be used to store and manage the code for a blog website. Developers can contribute and collaborate on the code, enabling faster development and deployment of the website. It is also possible to track the code changes and issues related to the website development.</a:t>
            </a:r>
            <a:endParaRPr lang="en-US" sz="2078" dirty="0"/>
          </a:p>
        </p:txBody>
      </p:sp>
      <p:sp>
        <p:nvSpPr>
          <p:cNvPr id="10" name="Shape 8"/>
          <p:cNvSpPr/>
          <p:nvPr/>
        </p:nvSpPr>
        <p:spPr>
          <a:xfrm>
            <a:off x="7447121" y="3003590"/>
            <a:ext cx="593765" cy="593765"/>
          </a:xfrm>
          <a:prstGeom prst="roundRect">
            <a:avLst>
              <a:gd name="adj" fmla="val 13335"/>
            </a:avLst>
          </a:prstGeom>
          <a:solidFill>
            <a:srgbClr val="312140"/>
          </a:solidFill>
          <a:ln/>
        </p:spPr>
        <p:txBody>
          <a:bodyPr/>
          <a:lstStyle/>
          <a:p>
            <a:endParaRPr lang="en-IN"/>
          </a:p>
        </p:txBody>
      </p:sp>
      <p:sp>
        <p:nvSpPr>
          <p:cNvPr id="11" name="Text 9"/>
          <p:cNvSpPr/>
          <p:nvPr/>
        </p:nvSpPr>
        <p:spPr>
          <a:xfrm>
            <a:off x="7644884" y="3053001"/>
            <a:ext cx="198120" cy="494824"/>
          </a:xfrm>
          <a:prstGeom prst="rect">
            <a:avLst/>
          </a:prstGeom>
          <a:noFill/>
          <a:ln/>
        </p:spPr>
        <p:txBody>
          <a:bodyPr wrap="none" rtlCol="0" anchor="t"/>
          <a:lstStyle/>
          <a:p>
            <a:pPr marL="0" indent="0" algn="ctr">
              <a:lnSpc>
                <a:spcPts val="3897"/>
              </a:lnSpc>
              <a:buNone/>
            </a:pPr>
            <a:r>
              <a:rPr lang="en-US" sz="3117" b="1" dirty="0">
                <a:solidFill>
                  <a:srgbClr val="FF726D"/>
                </a:solidFill>
                <a:latin typeface="Inconsolata" pitchFamily="34" charset="0"/>
                <a:ea typeface="Inconsolata" pitchFamily="34" charset="-122"/>
                <a:cs typeface="Inconsolata" pitchFamily="34" charset="-120"/>
              </a:rPr>
              <a:t>2</a:t>
            </a:r>
            <a:endParaRPr lang="en-US" sz="3117" dirty="0"/>
          </a:p>
        </p:txBody>
      </p:sp>
      <p:sp>
        <p:nvSpPr>
          <p:cNvPr id="12" name="Text 10"/>
          <p:cNvSpPr/>
          <p:nvPr/>
        </p:nvSpPr>
        <p:spPr>
          <a:xfrm>
            <a:off x="8304728" y="3094315"/>
            <a:ext cx="4358640" cy="412313"/>
          </a:xfrm>
          <a:prstGeom prst="rect">
            <a:avLst/>
          </a:prstGeom>
          <a:noFill/>
          <a:ln/>
        </p:spPr>
        <p:txBody>
          <a:bodyPr wrap="none" rtlCol="0" anchor="t"/>
          <a:lstStyle/>
          <a:p>
            <a:pPr marL="0" indent="0">
              <a:lnSpc>
                <a:spcPts val="3247"/>
              </a:lnSpc>
              <a:buNone/>
            </a:pPr>
            <a:r>
              <a:rPr lang="en-US" sz="2598" b="1" dirty="0">
                <a:solidFill>
                  <a:srgbClr val="FF726D"/>
                </a:solidFill>
                <a:latin typeface="Inconsolata" pitchFamily="34" charset="0"/>
                <a:ea typeface="Inconsolata" pitchFamily="34" charset="-122"/>
                <a:cs typeface="Inconsolata" pitchFamily="34" charset="-120"/>
              </a:rPr>
              <a:t>E-commerce web application</a:t>
            </a:r>
            <a:endParaRPr lang="en-US" sz="2598" dirty="0"/>
          </a:p>
        </p:txBody>
      </p:sp>
      <p:sp>
        <p:nvSpPr>
          <p:cNvPr id="13" name="Text 11"/>
          <p:cNvSpPr/>
          <p:nvPr/>
        </p:nvSpPr>
        <p:spPr>
          <a:xfrm>
            <a:off x="8304728" y="3770471"/>
            <a:ext cx="5336024" cy="3800832"/>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A repository can be used to store and manage the code for an e-commerce web application. Developers can collaborate and work on the code, and track any changes and issues related to the development of the app. The repository can also be used for continuous integration and deployment, enabling faster development and deployment of the application.</a:t>
            </a:r>
            <a:endParaRPr lang="en-US" sz="2078"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989648" y="1726287"/>
            <a:ext cx="670560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Github - What is it?</a:t>
            </a:r>
            <a:endParaRPr lang="en-US" sz="5195" dirty="0"/>
          </a:p>
        </p:txBody>
      </p:sp>
      <p:sp>
        <p:nvSpPr>
          <p:cNvPr id="5" name="Text 3"/>
          <p:cNvSpPr/>
          <p:nvPr/>
        </p:nvSpPr>
        <p:spPr>
          <a:xfrm>
            <a:off x="989648" y="3078837"/>
            <a:ext cx="12651105" cy="1689259"/>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Github is a web-based Git repository hosting service that offers distributed revision control and source code management functionality. It provides a platform where developers can easily store their code, track changes, and collaborate with other developers. It also offers a range of features such as issue tracking, project management tools and enables code reviews and contributions from other developers.</a:t>
            </a:r>
            <a:endParaRPr lang="en-US" sz="2078" dirty="0"/>
          </a:p>
        </p:txBody>
      </p:sp>
      <p:sp>
        <p:nvSpPr>
          <p:cNvPr id="6" name="Text 4"/>
          <p:cNvSpPr/>
          <p:nvPr/>
        </p:nvSpPr>
        <p:spPr>
          <a:xfrm>
            <a:off x="1385530" y="5361742"/>
            <a:ext cx="12255222" cy="844629"/>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"GitHub is a coding	 platform that enables developers to collaborate, track changes, and build better software."</a:t>
            </a:r>
            <a:endParaRPr lang="en-US" sz="2078" dirty="0"/>
          </a:p>
        </p:txBody>
      </p:sp>
      <p:sp>
        <p:nvSpPr>
          <p:cNvPr id="7" name="Shape 5"/>
          <p:cNvSpPr/>
          <p:nvPr/>
        </p:nvSpPr>
        <p:spPr>
          <a:xfrm>
            <a:off x="989648" y="5064919"/>
            <a:ext cx="32980" cy="1438275"/>
          </a:xfrm>
          <a:prstGeom prst="rect">
            <a:avLst/>
          </a:prstGeom>
          <a:solidFill>
            <a:srgbClr val="FF6680"/>
          </a:solidFill>
          <a:ln/>
        </p:spPr>
        <p:txBody>
          <a:bodyPr/>
          <a:lstStyle/>
          <a:p>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53205"/>
            <a:ext cx="14630400" cy="8229600"/>
          </a:xfrm>
          <a:prstGeom prst="rect">
            <a:avLst/>
          </a:prstGeom>
          <a:solidFill>
            <a:srgbClr val="110C17"/>
          </a:solidFill>
          <a:ln/>
        </p:spPr>
        <p:txBody>
          <a:bodyPr/>
          <a:lstStyle/>
          <a:p>
            <a:endParaRPr lang="en-IN"/>
          </a:p>
        </p:txBody>
      </p:sp>
      <p:sp>
        <p:nvSpPr>
          <p:cNvPr id="4" name="Text 2"/>
          <p:cNvSpPr/>
          <p:nvPr/>
        </p:nvSpPr>
        <p:spPr>
          <a:xfrm>
            <a:off x="989647" y="615117"/>
            <a:ext cx="6705600" cy="824746"/>
          </a:xfrm>
          <a:prstGeom prst="rect">
            <a:avLst/>
          </a:prstGeom>
          <a:noFill/>
          <a:ln/>
        </p:spPr>
        <p:txBody>
          <a:bodyPr wrap="none" rtlCol="0" anchor="t"/>
          <a:lstStyle/>
          <a:p>
            <a:pPr algn="l"/>
            <a:r>
              <a:rPr lang="en-US" sz="5400" b="1" i="0" dirty="0">
                <a:solidFill>
                  <a:schemeClr val="accent4">
                    <a:lumMod val="60000"/>
                    <a:lumOff val="40000"/>
                  </a:schemeClr>
                </a:solidFill>
                <a:effectLst/>
                <a:latin typeface="Söhne"/>
              </a:rPr>
              <a:t>Why GitHub Matters: Benefits and Significance</a:t>
            </a:r>
          </a:p>
        </p:txBody>
      </p:sp>
      <p:sp>
        <p:nvSpPr>
          <p:cNvPr id="5" name="Text 3"/>
          <p:cNvSpPr/>
          <p:nvPr/>
        </p:nvSpPr>
        <p:spPr>
          <a:xfrm>
            <a:off x="1253948" y="1439863"/>
            <a:ext cx="12651105" cy="6736532"/>
          </a:xfrm>
          <a:prstGeom prst="rect">
            <a:avLst/>
          </a:prstGeom>
          <a:noFill/>
          <a:ln/>
        </p:spPr>
        <p:txBody>
          <a:bodyPr wrap="square" rtlCol="0" anchor="t"/>
          <a:lstStyle/>
          <a:p>
            <a:pPr algn="l"/>
            <a:r>
              <a:rPr lang="en-US" sz="2400" b="0" i="0" dirty="0">
                <a:solidFill>
                  <a:schemeClr val="bg1"/>
                </a:solidFill>
                <a:effectLst/>
                <a:latin typeface="Söhne"/>
              </a:rPr>
              <a:t>GitHub has revolutionized the software development landscape with its myriad of advantages:</a:t>
            </a:r>
          </a:p>
          <a:p>
            <a:pPr algn="l"/>
            <a:r>
              <a:rPr lang="en-US" sz="2400" b="1" i="0" dirty="0">
                <a:solidFill>
                  <a:schemeClr val="bg1"/>
                </a:solidFill>
                <a:effectLst/>
                <a:latin typeface="Söhne"/>
              </a:rPr>
              <a:t>1. Collaborative Development</a:t>
            </a:r>
          </a:p>
          <a:p>
            <a:pPr algn="l"/>
            <a:r>
              <a:rPr lang="en-US" sz="2400" b="0" i="0" dirty="0">
                <a:solidFill>
                  <a:schemeClr val="bg1"/>
                </a:solidFill>
                <a:effectLst/>
                <a:latin typeface="Söhne"/>
              </a:rPr>
              <a:t>GitHub fosters collaboration by allowing multiple developers to work on a single project simultaneously. This not only enhances productivity but also encourages knowledge sharing and code reviews.</a:t>
            </a:r>
          </a:p>
          <a:p>
            <a:pPr algn="l"/>
            <a:r>
              <a:rPr lang="en-US" sz="2400" b="1" i="0" dirty="0">
                <a:solidFill>
                  <a:schemeClr val="bg1"/>
                </a:solidFill>
                <a:effectLst/>
                <a:latin typeface="Söhne"/>
              </a:rPr>
              <a:t>2. Version Control</a:t>
            </a:r>
          </a:p>
          <a:p>
            <a:pPr algn="l"/>
            <a:r>
              <a:rPr lang="en-US" sz="2400" b="0" i="0" dirty="0">
                <a:solidFill>
                  <a:schemeClr val="bg1"/>
                </a:solidFill>
                <a:effectLst/>
                <a:latin typeface="Söhne"/>
              </a:rPr>
              <a:t>With GitHub, developers can easily track changes to the codebase. This version control feature enables them to revert to previous versions if necessary, avoiding the risk of losing valuable code.</a:t>
            </a:r>
          </a:p>
          <a:p>
            <a:pPr algn="l"/>
            <a:r>
              <a:rPr lang="en-US" sz="2400" b="1" i="0" dirty="0">
                <a:solidFill>
                  <a:schemeClr val="bg1"/>
                </a:solidFill>
                <a:effectLst/>
                <a:latin typeface="Söhne"/>
              </a:rPr>
              <a:t>3. Issue Tracking</a:t>
            </a:r>
          </a:p>
          <a:p>
            <a:pPr algn="l"/>
            <a:r>
              <a:rPr lang="en-US" sz="2400" b="0" i="0" dirty="0">
                <a:solidFill>
                  <a:schemeClr val="bg1"/>
                </a:solidFill>
                <a:effectLst/>
                <a:latin typeface="Söhne"/>
              </a:rPr>
              <a:t>GitHub provides an efficient issue tracking system. Developers can report and track bugs, feature requests, and other issues. This helps in maintaining a clear overview of the project's progress.</a:t>
            </a:r>
          </a:p>
          <a:p>
            <a:pPr algn="l"/>
            <a:r>
              <a:rPr lang="en-US" sz="2400" b="1" i="0" dirty="0">
                <a:solidFill>
                  <a:schemeClr val="bg1"/>
                </a:solidFill>
                <a:effectLst/>
                <a:latin typeface="Söhne"/>
              </a:rPr>
              <a:t>4. Showcase of Work</a:t>
            </a:r>
          </a:p>
          <a:p>
            <a:pPr algn="l"/>
            <a:r>
              <a:rPr lang="en-US" sz="2400" b="0" i="0" dirty="0">
                <a:solidFill>
                  <a:schemeClr val="bg1"/>
                </a:solidFill>
                <a:effectLst/>
                <a:latin typeface="Söhne"/>
              </a:rPr>
              <a:t>GitHub serves as a portfolio for developers. They can showcase their projects, contributions, and skills, making it a valuable platform for career advancement.</a:t>
            </a:r>
          </a:p>
          <a:p>
            <a:pPr algn="l"/>
            <a:r>
              <a:rPr lang="en-US" sz="2400" b="1" i="0" dirty="0">
                <a:solidFill>
                  <a:schemeClr val="bg1"/>
                </a:solidFill>
                <a:effectLst/>
                <a:latin typeface="Söhne"/>
              </a:rPr>
              <a:t>5. Open Source Collaboration</a:t>
            </a:r>
          </a:p>
          <a:p>
            <a:pPr algn="l"/>
            <a:r>
              <a:rPr lang="en-US" sz="2400" b="0" i="0" dirty="0">
                <a:solidFill>
                  <a:schemeClr val="bg1"/>
                </a:solidFill>
                <a:effectLst/>
                <a:latin typeface="Söhne"/>
              </a:rPr>
              <a:t>GitHub is a hub for open source projects, allowing developers worldwide to contribute to various initiatives. This has led to the growth of a vibrant and collaborative open source community.</a:t>
            </a:r>
          </a:p>
        </p:txBody>
      </p:sp>
      <p:sp>
        <p:nvSpPr>
          <p:cNvPr id="7" name="Shape 5"/>
          <p:cNvSpPr/>
          <p:nvPr/>
        </p:nvSpPr>
        <p:spPr>
          <a:xfrm>
            <a:off x="989648" y="5064919"/>
            <a:ext cx="32980" cy="1438275"/>
          </a:xfrm>
          <a:prstGeom prst="rect">
            <a:avLst/>
          </a:prstGeom>
          <a:solidFill>
            <a:srgbClr val="FF6680"/>
          </a:solidFill>
          <a:ln/>
        </p:spPr>
        <p:txBody>
          <a:bodyPr/>
          <a:lstStyle/>
          <a:p>
            <a:endParaRPr lang="en-IN"/>
          </a:p>
        </p:txBody>
      </p:sp>
    </p:spTree>
    <p:extLst>
      <p:ext uri="{BB962C8B-B14F-4D97-AF65-F5344CB8AC3E}">
        <p14:creationId xmlns:p14="http://schemas.microsoft.com/office/powerpoint/2010/main" val="224435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989648" y="2171581"/>
            <a:ext cx="5278517"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Why use Github?</a:t>
            </a:r>
            <a:endParaRPr lang="en-US" sz="5195" dirty="0"/>
          </a:p>
        </p:txBody>
      </p:sp>
      <p:sp>
        <p:nvSpPr>
          <p:cNvPr id="5" name="Text 3"/>
          <p:cNvSpPr/>
          <p:nvPr/>
        </p:nvSpPr>
        <p:spPr>
          <a:xfrm>
            <a:off x="989648" y="3524131"/>
            <a:ext cx="12651105" cy="2533888"/>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Github is a popular platform for developers owing to its wide range of features for collaboration and project management. Its features for code reviews, issue tracking, and merge requests makes it easier to collaborate and manage project development. Github is also popular for open-source development, as it allows developers worldwide to collaborate on open-source software projects with ease. Furthermore, Github simplifies the process of deploying code to production, and is widely used by both individuals and organizations.</a:t>
            </a:r>
            <a:endParaRPr lang="en-US" sz="2078"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989648" y="2171581"/>
            <a:ext cx="5278517"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Why use Github?</a:t>
            </a:r>
            <a:endParaRPr lang="en-US" sz="5195" dirty="0"/>
          </a:p>
        </p:txBody>
      </p:sp>
      <p:sp>
        <p:nvSpPr>
          <p:cNvPr id="5" name="Text 3"/>
          <p:cNvSpPr/>
          <p:nvPr/>
        </p:nvSpPr>
        <p:spPr>
          <a:xfrm>
            <a:off x="989648" y="3524131"/>
            <a:ext cx="12651105" cy="3466978"/>
          </a:xfrm>
          <a:prstGeom prst="rect">
            <a:avLst/>
          </a:prstGeom>
          <a:noFill/>
          <a:ln/>
        </p:spPr>
        <p:txBody>
          <a:bodyPr wrap="square" rtlCol="0" anchor="t"/>
          <a:lstStyle/>
          <a:p>
            <a:pPr algn="l"/>
            <a:r>
              <a:rPr lang="en-US" sz="2400" b="1" i="0" dirty="0">
                <a:solidFill>
                  <a:schemeClr val="bg1"/>
                </a:solidFill>
                <a:effectLst/>
                <a:latin typeface="Söhne"/>
              </a:rPr>
              <a:t>1. Account Creation</a:t>
            </a:r>
          </a:p>
          <a:p>
            <a:pPr algn="l"/>
            <a:r>
              <a:rPr lang="en-US" sz="2400" b="0" i="0" dirty="0">
                <a:solidFill>
                  <a:schemeClr val="bg1"/>
                </a:solidFill>
                <a:effectLst/>
                <a:latin typeface="Söhne"/>
              </a:rPr>
              <a:t>Visit the official GitHub website at </a:t>
            </a:r>
            <a:r>
              <a:rPr lang="en-US" sz="2400" b="0" i="0" u="sng" dirty="0">
                <a:solidFill>
                  <a:schemeClr val="bg1"/>
                </a:solidFill>
                <a:effectLst/>
                <a:latin typeface="Söhne"/>
                <a:hlinkClick r:id="rId3">
                  <a:extLst>
                    <a:ext uri="{A12FA001-AC4F-418D-AE19-62706E023703}">
                      <ahyp:hlinkClr xmlns:ahyp="http://schemas.microsoft.com/office/drawing/2018/hyperlinkcolor" val="tx"/>
                    </a:ext>
                  </a:extLst>
                </a:hlinkClick>
              </a:rPr>
              <a:t>https://github.com</a:t>
            </a:r>
            <a:r>
              <a:rPr lang="en-US" sz="2400" b="0" i="0" dirty="0">
                <a:solidFill>
                  <a:schemeClr val="bg1"/>
                </a:solidFill>
                <a:effectLst/>
                <a:latin typeface="Söhne"/>
              </a:rPr>
              <a:t> and sign up for a free account. You'll need to provide a username, email address, and password.</a:t>
            </a:r>
          </a:p>
          <a:p>
            <a:pPr algn="l"/>
            <a:r>
              <a:rPr lang="en-US" sz="2400" b="1" i="0" dirty="0">
                <a:solidFill>
                  <a:schemeClr val="bg1"/>
                </a:solidFill>
                <a:effectLst/>
                <a:latin typeface="Söhne"/>
              </a:rPr>
              <a:t>2. Repository Creation</a:t>
            </a:r>
          </a:p>
          <a:p>
            <a:pPr algn="l"/>
            <a:r>
              <a:rPr lang="en-US" sz="2400" b="0" i="0" dirty="0">
                <a:solidFill>
                  <a:schemeClr val="bg1"/>
                </a:solidFill>
                <a:effectLst/>
                <a:latin typeface="Söhne"/>
              </a:rPr>
              <a:t>After creating an account, you can create a repository, which is a storage space for your projects. Click on the "+" sign on the top right corner of the dashboard and select "New Repository.“</a:t>
            </a:r>
          </a:p>
          <a:p>
            <a:pPr algn="l"/>
            <a:endParaRPr lang="en-US" sz="2400" dirty="0">
              <a:solidFill>
                <a:schemeClr val="bg1"/>
              </a:solidFill>
              <a:latin typeface="Söhne"/>
            </a:endParaRPr>
          </a:p>
          <a:p>
            <a:pPr algn="l"/>
            <a:endParaRPr lang="en-US" sz="2400" b="0" i="0" dirty="0">
              <a:solidFill>
                <a:schemeClr val="bg1"/>
              </a:solidFill>
              <a:effectLst/>
              <a:latin typeface="Söhne"/>
            </a:endParaRPr>
          </a:p>
          <a:p>
            <a:pPr algn="l"/>
            <a:endParaRPr lang="en-US" sz="2400" dirty="0">
              <a:solidFill>
                <a:schemeClr val="bg1"/>
              </a:solidFill>
              <a:latin typeface="Söhne"/>
            </a:endParaRPr>
          </a:p>
          <a:p>
            <a:pPr algn="l"/>
            <a:endParaRPr lang="en-US" sz="2400" b="0" i="0" dirty="0">
              <a:solidFill>
                <a:schemeClr val="bg1"/>
              </a:solidFill>
              <a:effectLst/>
              <a:latin typeface="Söhne"/>
            </a:endParaRPr>
          </a:p>
          <a:p>
            <a:pPr algn="l"/>
            <a:endParaRPr lang="en-US" sz="2400" b="0" i="0" dirty="0">
              <a:solidFill>
                <a:schemeClr val="bg1"/>
              </a:solidFill>
              <a:effectLst/>
              <a:latin typeface="Söhne"/>
            </a:endParaRPr>
          </a:p>
          <a:p>
            <a:pPr algn="l"/>
            <a:endParaRPr lang="en-US" sz="2400" b="0" i="0" dirty="0">
              <a:solidFill>
                <a:schemeClr val="bg1"/>
              </a:solidFill>
              <a:effectLst/>
              <a:latin typeface="Söhne"/>
            </a:endParaRPr>
          </a:p>
        </p:txBody>
      </p:sp>
    </p:spTree>
    <p:extLst>
      <p:ext uri="{BB962C8B-B14F-4D97-AF65-F5344CB8AC3E}">
        <p14:creationId xmlns:p14="http://schemas.microsoft.com/office/powerpoint/2010/main" val="1790893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989648" y="1706523"/>
            <a:ext cx="771144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How to Download Github?</a:t>
            </a:r>
            <a:endParaRPr lang="en-US" sz="5195" dirty="0"/>
          </a:p>
        </p:txBody>
      </p:sp>
      <p:sp>
        <p:nvSpPr>
          <p:cNvPr id="5" name="Text 3"/>
          <p:cNvSpPr/>
          <p:nvPr/>
        </p:nvSpPr>
        <p:spPr>
          <a:xfrm>
            <a:off x="989648" y="3059073"/>
            <a:ext cx="12651105" cy="1689259"/>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To get started with Github, you need to download and install the Git software on your local computer. The simplest way to get Git is by visiting the Git official website and downloading the installation package for your operating system. Once you have installed Git, you can start using Github by creating an account on the Github website and following the instructions:</a:t>
            </a:r>
            <a:endParaRPr lang="en-US" sz="2078" dirty="0"/>
          </a:p>
        </p:txBody>
      </p:sp>
      <p:sp>
        <p:nvSpPr>
          <p:cNvPr id="6" name="Text 4"/>
          <p:cNvSpPr/>
          <p:nvPr/>
        </p:nvSpPr>
        <p:spPr>
          <a:xfrm>
            <a:off x="1411843" y="5045154"/>
            <a:ext cx="12228909" cy="422315"/>
          </a:xfrm>
          <a:prstGeom prst="rect">
            <a:avLst/>
          </a:prstGeom>
          <a:noFill/>
          <a:ln/>
        </p:spPr>
        <p:txBody>
          <a:bodyPr wrap="none" rtlCol="0" anchor="t"/>
          <a:lstStyle/>
          <a:p>
            <a:pPr marL="342900" indent="-342900" algn="l">
              <a:lnSpc>
                <a:spcPts val="3325"/>
              </a:lnSpc>
              <a:buSzPct val="100000"/>
              <a:buFont typeface="+mj-lt"/>
              <a:buAutoNum type="arabicPeriod"/>
            </a:pPr>
            <a:r>
              <a:rPr lang="en-US" sz="2078" dirty="0">
                <a:solidFill>
                  <a:srgbClr val="DAD1E6"/>
                </a:solidFill>
                <a:latin typeface="Fira Sans" pitchFamily="34" charset="0"/>
                <a:ea typeface="Fira Sans" pitchFamily="34" charset="-122"/>
                <a:cs typeface="Fira Sans" pitchFamily="34" charset="-120"/>
              </a:rPr>
              <a:t>Create a new repository.</a:t>
            </a:r>
            <a:endParaRPr lang="en-US" sz="2078" dirty="0"/>
          </a:p>
        </p:txBody>
      </p:sp>
      <p:sp>
        <p:nvSpPr>
          <p:cNvPr id="7" name="Text 5"/>
          <p:cNvSpPr/>
          <p:nvPr/>
        </p:nvSpPr>
        <p:spPr>
          <a:xfrm>
            <a:off x="1411843" y="5572958"/>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2"/>
            </a:pPr>
            <a:r>
              <a:rPr lang="en-US" sz="2078" dirty="0">
                <a:solidFill>
                  <a:srgbClr val="DAD1E6"/>
                </a:solidFill>
                <a:latin typeface="Fira Sans" pitchFamily="34" charset="0"/>
                <a:ea typeface="Fira Sans" pitchFamily="34" charset="-122"/>
                <a:cs typeface="Fira Sans" pitchFamily="34" charset="-120"/>
              </a:rPr>
              <a:t>Clone an existing repository.</a:t>
            </a:r>
            <a:endParaRPr lang="en-US" sz="2078" dirty="0"/>
          </a:p>
        </p:txBody>
      </p:sp>
      <p:sp>
        <p:nvSpPr>
          <p:cNvPr id="8" name="Text 6"/>
          <p:cNvSpPr/>
          <p:nvPr/>
        </p:nvSpPr>
        <p:spPr>
          <a:xfrm>
            <a:off x="1411843" y="6100763"/>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3"/>
            </a:pPr>
            <a:r>
              <a:rPr lang="en-US" sz="2078" dirty="0">
                <a:solidFill>
                  <a:srgbClr val="DAD1E6"/>
                </a:solidFill>
                <a:latin typeface="Fira Sans" pitchFamily="34" charset="0"/>
                <a:ea typeface="Fira Sans" pitchFamily="34" charset="-122"/>
                <a:cs typeface="Fira Sans" pitchFamily="34" charset="-120"/>
              </a:rPr>
              <a:t>Push code changes to a remote repository.</a:t>
            </a:r>
            <a:endParaRPr lang="en-US" sz="2078"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379262"/>
          </a:xfrm>
          <a:prstGeom prst="rect">
            <a:avLst/>
          </a:prstGeom>
          <a:solidFill>
            <a:srgbClr val="241631"/>
          </a:solidFill>
          <a:ln/>
        </p:spPr>
        <p:txBody>
          <a:bodyPr/>
          <a:lstStyle/>
          <a:p>
            <a:endParaRPr lang="en-IN"/>
          </a:p>
        </p:txBody>
      </p:sp>
      <p:sp>
        <p:nvSpPr>
          <p:cNvPr id="4" name="Text 2"/>
          <p:cNvSpPr/>
          <p:nvPr/>
        </p:nvSpPr>
        <p:spPr>
          <a:xfrm>
            <a:off x="989648" y="725805"/>
            <a:ext cx="1173480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Repositories and their significance</a:t>
            </a:r>
            <a:endParaRPr lang="en-US" sz="5195" dirty="0"/>
          </a:p>
        </p:txBody>
      </p:sp>
      <p:sp>
        <p:nvSpPr>
          <p:cNvPr id="5" name="Text 3"/>
          <p:cNvSpPr/>
          <p:nvPr/>
        </p:nvSpPr>
        <p:spPr>
          <a:xfrm>
            <a:off x="989648" y="2078355"/>
            <a:ext cx="12651105" cy="2111573"/>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A repository on Github is essentially a folder or directory that contains files and folders, as well as the version history of the code. Repositories on Github are used to store and manage the source code and any additional files related to a project. Using a repository, it becomes easy to keep track of changes made to the code and to collaborate with other developers. Github also provides an issue tracker, which allows developers to report and prioritize bugs, feature requests, and other issues related to the project.</a:t>
            </a:r>
            <a:endParaRPr lang="en-US" sz="2078" dirty="0"/>
          </a:p>
        </p:txBody>
      </p:sp>
      <p:sp>
        <p:nvSpPr>
          <p:cNvPr id="6" name="Text 4"/>
          <p:cNvSpPr/>
          <p:nvPr/>
        </p:nvSpPr>
        <p:spPr>
          <a:xfrm>
            <a:off x="989648" y="4750594"/>
            <a:ext cx="4953000" cy="494824"/>
          </a:xfrm>
          <a:prstGeom prst="rect">
            <a:avLst/>
          </a:prstGeom>
          <a:noFill/>
          <a:ln/>
        </p:spPr>
        <p:txBody>
          <a:bodyPr wrap="none" rtlCol="0" anchor="t"/>
          <a:lstStyle/>
          <a:p>
            <a:pPr marL="0" indent="0">
              <a:lnSpc>
                <a:spcPts val="3897"/>
              </a:lnSpc>
              <a:buNone/>
            </a:pPr>
            <a:r>
              <a:rPr lang="en-US" sz="3117" b="1" dirty="0">
                <a:solidFill>
                  <a:srgbClr val="FF726D"/>
                </a:solidFill>
                <a:latin typeface="Inconsolata" pitchFamily="34" charset="0"/>
                <a:ea typeface="Inconsolata" pitchFamily="34" charset="-122"/>
                <a:cs typeface="Inconsolata" pitchFamily="34" charset="-120"/>
              </a:rPr>
              <a:t>Benefits of a repository:</a:t>
            </a:r>
            <a:endParaRPr lang="en-US" sz="3117" dirty="0"/>
          </a:p>
        </p:txBody>
      </p:sp>
      <p:sp>
        <p:nvSpPr>
          <p:cNvPr id="7" name="Text 5"/>
          <p:cNvSpPr/>
          <p:nvPr/>
        </p:nvSpPr>
        <p:spPr>
          <a:xfrm>
            <a:off x="1411843" y="5542240"/>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Version control</a:t>
            </a:r>
            <a:endParaRPr lang="en-US" sz="2078" dirty="0"/>
          </a:p>
        </p:txBody>
      </p:sp>
      <p:sp>
        <p:nvSpPr>
          <p:cNvPr id="8" name="Text 6"/>
          <p:cNvSpPr/>
          <p:nvPr/>
        </p:nvSpPr>
        <p:spPr>
          <a:xfrm>
            <a:off x="1411843" y="6070044"/>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Collaboration</a:t>
            </a:r>
            <a:endParaRPr lang="en-US" sz="2078" dirty="0"/>
          </a:p>
        </p:txBody>
      </p:sp>
      <p:sp>
        <p:nvSpPr>
          <p:cNvPr id="9" name="Text 7"/>
          <p:cNvSpPr/>
          <p:nvPr/>
        </p:nvSpPr>
        <p:spPr>
          <a:xfrm>
            <a:off x="1411843" y="6597848"/>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Visibility</a:t>
            </a:r>
            <a:endParaRPr lang="en-US" sz="2078" dirty="0"/>
          </a:p>
        </p:txBody>
      </p:sp>
      <p:sp>
        <p:nvSpPr>
          <p:cNvPr id="10" name="Text 8"/>
          <p:cNvSpPr/>
          <p:nvPr/>
        </p:nvSpPr>
        <p:spPr>
          <a:xfrm>
            <a:off x="1411843" y="7125653"/>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Accessibility</a:t>
            </a:r>
            <a:endParaRPr lang="en-US" sz="2078" dirty="0"/>
          </a:p>
        </p:txBody>
      </p:sp>
      <p:sp>
        <p:nvSpPr>
          <p:cNvPr id="11" name="Text 9"/>
          <p:cNvSpPr/>
          <p:nvPr/>
        </p:nvSpPr>
        <p:spPr>
          <a:xfrm>
            <a:off x="7644765" y="4750594"/>
            <a:ext cx="4953000" cy="494824"/>
          </a:xfrm>
          <a:prstGeom prst="rect">
            <a:avLst/>
          </a:prstGeom>
          <a:noFill/>
          <a:ln/>
        </p:spPr>
        <p:txBody>
          <a:bodyPr wrap="none" rtlCol="0" anchor="t"/>
          <a:lstStyle/>
          <a:p>
            <a:pPr marL="0" indent="0">
              <a:lnSpc>
                <a:spcPts val="3897"/>
              </a:lnSpc>
              <a:buNone/>
            </a:pPr>
            <a:r>
              <a:rPr lang="en-US" sz="3117" b="1" dirty="0">
                <a:solidFill>
                  <a:srgbClr val="FF726D"/>
                </a:solidFill>
                <a:latin typeface="Inconsolata" pitchFamily="34" charset="0"/>
                <a:ea typeface="Inconsolata" pitchFamily="34" charset="-122"/>
                <a:cs typeface="Inconsolata" pitchFamily="34" charset="-120"/>
              </a:rPr>
              <a:t>Features of a repository:</a:t>
            </a:r>
            <a:endParaRPr lang="en-US" sz="3117" dirty="0"/>
          </a:p>
        </p:txBody>
      </p:sp>
      <p:sp>
        <p:nvSpPr>
          <p:cNvPr id="12" name="Text 10"/>
          <p:cNvSpPr/>
          <p:nvPr/>
        </p:nvSpPr>
        <p:spPr>
          <a:xfrm>
            <a:off x="8066961" y="5542240"/>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Code review</a:t>
            </a:r>
            <a:endParaRPr lang="en-US" sz="2078" dirty="0"/>
          </a:p>
        </p:txBody>
      </p:sp>
      <p:sp>
        <p:nvSpPr>
          <p:cNvPr id="13" name="Text 11"/>
          <p:cNvSpPr/>
          <p:nvPr/>
        </p:nvSpPr>
        <p:spPr>
          <a:xfrm>
            <a:off x="8066961" y="6070044"/>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Issue tracking</a:t>
            </a:r>
            <a:endParaRPr lang="en-US" sz="2078" dirty="0"/>
          </a:p>
        </p:txBody>
      </p:sp>
      <p:sp>
        <p:nvSpPr>
          <p:cNvPr id="14" name="Text 12"/>
          <p:cNvSpPr/>
          <p:nvPr/>
        </p:nvSpPr>
        <p:spPr>
          <a:xfrm>
            <a:off x="8066961" y="6597848"/>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Project management</a:t>
            </a:r>
            <a:endParaRPr lang="en-US" sz="2078" dirty="0"/>
          </a:p>
        </p:txBody>
      </p:sp>
      <p:sp>
        <p:nvSpPr>
          <p:cNvPr id="15" name="Text 13"/>
          <p:cNvSpPr/>
          <p:nvPr/>
        </p:nvSpPr>
        <p:spPr>
          <a:xfrm>
            <a:off x="8066961" y="7125653"/>
            <a:ext cx="5581412" cy="422315"/>
          </a:xfrm>
          <a:prstGeom prst="rect">
            <a:avLst/>
          </a:prstGeom>
          <a:noFill/>
          <a:ln/>
        </p:spPr>
        <p:txBody>
          <a:bodyPr wrap="none" rtlCol="0" anchor="t"/>
          <a:lstStyle/>
          <a:p>
            <a:pPr marL="342900" indent="-342900" algn="l">
              <a:lnSpc>
                <a:spcPts val="3325"/>
              </a:lnSpc>
              <a:buSzPct val="100000"/>
              <a:buChar char="•"/>
            </a:pPr>
            <a:r>
              <a:rPr lang="en-US" sz="2078" dirty="0">
                <a:solidFill>
                  <a:srgbClr val="DAD1E6"/>
                </a:solidFill>
                <a:latin typeface="Fira Sans" pitchFamily="34" charset="0"/>
                <a:ea typeface="Fira Sans" pitchFamily="34" charset="-122"/>
                <a:cs typeface="Fira Sans" pitchFamily="34" charset="-120"/>
              </a:rPr>
              <a:t>Continuous deployment</a:t>
            </a:r>
            <a:endParaRPr lang="en-US" sz="2078"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11276171"/>
          </a:xfrm>
          <a:prstGeom prst="rect">
            <a:avLst/>
          </a:prstGeom>
          <a:solidFill>
            <a:srgbClr val="241631"/>
          </a:solidFill>
          <a:ln/>
        </p:spPr>
        <p:txBody>
          <a:bodyPr/>
          <a:lstStyle/>
          <a:p>
            <a:endParaRPr lang="en-IN"/>
          </a:p>
        </p:txBody>
      </p:sp>
      <p:sp>
        <p:nvSpPr>
          <p:cNvPr id="4" name="Text 2"/>
          <p:cNvSpPr/>
          <p:nvPr/>
        </p:nvSpPr>
        <p:spPr>
          <a:xfrm>
            <a:off x="989648" y="194841"/>
            <a:ext cx="704088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Types of Repositories</a:t>
            </a:r>
            <a:endParaRPr lang="en-US" sz="5195" dirty="0"/>
          </a:p>
        </p:txBody>
      </p:sp>
      <p:sp>
        <p:nvSpPr>
          <p:cNvPr id="5" name="Text 3"/>
          <p:cNvSpPr/>
          <p:nvPr/>
        </p:nvSpPr>
        <p:spPr>
          <a:xfrm>
            <a:off x="989648" y="1069665"/>
            <a:ext cx="12651105" cy="844629"/>
          </a:xfrm>
          <a:prstGeom prst="rect">
            <a:avLst/>
          </a:prstGeom>
          <a:noFill/>
          <a:ln/>
        </p:spPr>
        <p:txBody>
          <a:bodyPr wrap="squar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There are different types of repositories on Github, and each one has its own specific use case. Here are some common types:</a:t>
            </a:r>
            <a:endParaRPr lang="en-US" sz="2078" dirty="0"/>
          </a:p>
        </p:txBody>
      </p:sp>
      <p:sp>
        <p:nvSpPr>
          <p:cNvPr id="6" name="Text 4"/>
          <p:cNvSpPr/>
          <p:nvPr/>
        </p:nvSpPr>
        <p:spPr>
          <a:xfrm>
            <a:off x="1293971" y="2255665"/>
            <a:ext cx="5794058" cy="422315"/>
          </a:xfrm>
          <a:prstGeom prst="rect">
            <a:avLst/>
          </a:prstGeom>
          <a:noFill/>
          <a:ln/>
        </p:spPr>
        <p:txBody>
          <a:bodyPr wrap="none" rtlCol="0" anchor="t"/>
          <a:lstStyle/>
          <a:p>
            <a:pPr marL="0" indent="0">
              <a:lnSpc>
                <a:spcPts val="3325"/>
              </a:lnSpc>
              <a:buNone/>
            </a:pPr>
            <a:r>
              <a:rPr lang="en-US" sz="2078" b="1" dirty="0">
                <a:solidFill>
                  <a:srgbClr val="DAD1E6"/>
                </a:solidFill>
                <a:latin typeface="Fira Sans" pitchFamily="34" charset="0"/>
                <a:ea typeface="Fira Sans" pitchFamily="34" charset="-122"/>
                <a:cs typeface="Fira Sans" pitchFamily="34" charset="-120"/>
              </a:rPr>
              <a:t>Public repositories</a:t>
            </a:r>
            <a:endParaRPr lang="en-US" sz="2078" dirty="0"/>
          </a:p>
        </p:txBody>
      </p:sp>
      <p:sp>
        <p:nvSpPr>
          <p:cNvPr id="7" name="Text 5"/>
          <p:cNvSpPr/>
          <p:nvPr/>
        </p:nvSpPr>
        <p:spPr>
          <a:xfrm>
            <a:off x="7542371" y="2116590"/>
            <a:ext cx="5794058" cy="1689259"/>
          </a:xfrm>
          <a:prstGeom prst="rect">
            <a:avLst/>
          </a:prstGeom>
          <a:noFill/>
          <a:ln/>
        </p:spPr>
        <p:txBody>
          <a:bodyPr wrap="square" rtlCol="0" anchor="t"/>
          <a:lstStyle/>
          <a:p>
            <a:pPr marL="0" indent="0">
              <a:lnSpc>
                <a:spcPts val="3325"/>
              </a:lnSpc>
              <a:buNone/>
            </a:pPr>
            <a:r>
              <a:rPr lang="en-US" sz="1600" dirty="0">
                <a:solidFill>
                  <a:srgbClr val="DAD1E6"/>
                </a:solidFill>
                <a:latin typeface="Fira Sans" pitchFamily="34" charset="0"/>
                <a:ea typeface="Fira Sans" pitchFamily="34" charset="-122"/>
                <a:cs typeface="Fira Sans" pitchFamily="34" charset="-120"/>
              </a:rPr>
              <a:t>These are visible to everyone and accessible by anyone; they can be used by developers worldwide to collaborate on open-source projects.</a:t>
            </a:r>
            <a:endParaRPr lang="en-US" sz="1600" dirty="0"/>
          </a:p>
        </p:txBody>
      </p:sp>
      <p:sp>
        <p:nvSpPr>
          <p:cNvPr id="8" name="Shape 6"/>
          <p:cNvSpPr/>
          <p:nvPr/>
        </p:nvSpPr>
        <p:spPr>
          <a:xfrm>
            <a:off x="1082246" y="3850187"/>
            <a:ext cx="12651105" cy="1701434"/>
          </a:xfrm>
          <a:prstGeom prst="rect">
            <a:avLst/>
          </a:prstGeom>
          <a:solidFill>
            <a:srgbClr val="312140"/>
          </a:solidFill>
          <a:ln/>
        </p:spPr>
        <p:txBody>
          <a:bodyPr/>
          <a:lstStyle/>
          <a:p>
            <a:endParaRPr lang="en-IN"/>
          </a:p>
        </p:txBody>
      </p:sp>
      <p:sp>
        <p:nvSpPr>
          <p:cNvPr id="9" name="Text 7"/>
          <p:cNvSpPr/>
          <p:nvPr/>
        </p:nvSpPr>
        <p:spPr>
          <a:xfrm>
            <a:off x="1368981" y="4420648"/>
            <a:ext cx="5794058" cy="422315"/>
          </a:xfrm>
          <a:prstGeom prst="rect">
            <a:avLst/>
          </a:prstGeom>
          <a:noFill/>
          <a:ln/>
        </p:spPr>
        <p:txBody>
          <a:bodyPr wrap="none" rtlCol="0" anchor="t"/>
          <a:lstStyle/>
          <a:p>
            <a:pPr marL="0" indent="0">
              <a:lnSpc>
                <a:spcPts val="3325"/>
              </a:lnSpc>
              <a:buNone/>
            </a:pPr>
            <a:r>
              <a:rPr lang="en-US" sz="2078" b="1" dirty="0">
                <a:solidFill>
                  <a:srgbClr val="DAD1E6"/>
                </a:solidFill>
                <a:latin typeface="Fira Sans" pitchFamily="34" charset="0"/>
                <a:ea typeface="Fira Sans" pitchFamily="34" charset="-122"/>
                <a:cs typeface="Fira Sans" pitchFamily="34" charset="-120"/>
              </a:rPr>
              <a:t>Private repositories</a:t>
            </a:r>
            <a:endParaRPr lang="en-US" sz="2078" dirty="0"/>
          </a:p>
        </p:txBody>
      </p:sp>
      <p:sp>
        <p:nvSpPr>
          <p:cNvPr id="10" name="Text 8"/>
          <p:cNvSpPr/>
          <p:nvPr/>
        </p:nvSpPr>
        <p:spPr>
          <a:xfrm>
            <a:off x="7542371" y="3787176"/>
            <a:ext cx="5794058" cy="2111573"/>
          </a:xfrm>
          <a:prstGeom prst="rect">
            <a:avLst/>
          </a:prstGeom>
          <a:noFill/>
          <a:ln/>
        </p:spPr>
        <p:txBody>
          <a:bodyPr wrap="square" rtlCol="0" anchor="t"/>
          <a:lstStyle/>
          <a:p>
            <a:pPr marL="0" indent="0">
              <a:lnSpc>
                <a:spcPts val="3325"/>
              </a:lnSpc>
              <a:buNone/>
            </a:pPr>
            <a:r>
              <a:rPr lang="en-US" sz="1600" dirty="0">
                <a:solidFill>
                  <a:srgbClr val="DAD1E6"/>
                </a:solidFill>
                <a:latin typeface="Fira Sans" pitchFamily="34" charset="0"/>
                <a:ea typeface="Fira Sans" pitchFamily="34" charset="-122"/>
                <a:cs typeface="Fira Sans" pitchFamily="34" charset="-120"/>
              </a:rPr>
              <a:t>These are only visible to the owner and collaborators of the repository. They are best for projects that require confidentiality and security, such as commercial software development projects.</a:t>
            </a:r>
            <a:endParaRPr lang="en-US" sz="1600" dirty="0"/>
          </a:p>
        </p:txBody>
      </p:sp>
      <p:sp>
        <p:nvSpPr>
          <p:cNvPr id="11" name="Text 9"/>
          <p:cNvSpPr/>
          <p:nvPr/>
        </p:nvSpPr>
        <p:spPr>
          <a:xfrm>
            <a:off x="1521142" y="6143562"/>
            <a:ext cx="5794058" cy="422315"/>
          </a:xfrm>
          <a:prstGeom prst="rect">
            <a:avLst/>
          </a:prstGeom>
          <a:noFill/>
          <a:ln/>
        </p:spPr>
        <p:txBody>
          <a:bodyPr wrap="none" rtlCol="0" anchor="t"/>
          <a:lstStyle/>
          <a:p>
            <a:pPr marL="0" indent="0">
              <a:lnSpc>
                <a:spcPts val="3325"/>
              </a:lnSpc>
              <a:buNone/>
            </a:pPr>
            <a:r>
              <a:rPr lang="en-US" sz="2078" b="1" dirty="0">
                <a:solidFill>
                  <a:srgbClr val="DAD1E6"/>
                </a:solidFill>
                <a:latin typeface="Fira Sans" pitchFamily="34" charset="0"/>
                <a:ea typeface="Fira Sans" pitchFamily="34" charset="-122"/>
                <a:cs typeface="Fira Sans" pitchFamily="34" charset="-120"/>
              </a:rPr>
              <a:t>Fork repositories</a:t>
            </a:r>
            <a:endParaRPr lang="en-US" sz="2078" dirty="0"/>
          </a:p>
        </p:txBody>
      </p:sp>
      <p:sp>
        <p:nvSpPr>
          <p:cNvPr id="12" name="Text 10"/>
          <p:cNvSpPr/>
          <p:nvPr/>
        </p:nvSpPr>
        <p:spPr>
          <a:xfrm>
            <a:off x="7467361" y="5741742"/>
            <a:ext cx="5794058" cy="2533888"/>
          </a:xfrm>
          <a:prstGeom prst="rect">
            <a:avLst/>
          </a:prstGeom>
          <a:noFill/>
          <a:ln/>
        </p:spPr>
        <p:txBody>
          <a:bodyPr wrap="square" rtlCol="0" anchor="t"/>
          <a:lstStyle/>
          <a:p>
            <a:pPr marL="0" indent="0">
              <a:lnSpc>
                <a:spcPts val="3325"/>
              </a:lnSpc>
              <a:buNone/>
            </a:pPr>
            <a:r>
              <a:rPr lang="en-US" sz="1600" dirty="0">
                <a:solidFill>
                  <a:srgbClr val="DAD1E6"/>
                </a:solidFill>
                <a:latin typeface="Fira Sans" pitchFamily="34" charset="0"/>
                <a:ea typeface="Fira Sans" pitchFamily="34" charset="-122"/>
                <a:cs typeface="Fira Sans" pitchFamily="34" charset="-120"/>
              </a:rPr>
              <a:t>These are clones of another repository, which are created as a separate copy, but with the ability to contribute to the original repository. They are best used for collaborative projects where multiple developers are working on the same code.</a:t>
            </a:r>
            <a:endParaRPr lang="en-US"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989648" y="1812131"/>
            <a:ext cx="12070080" cy="824746"/>
          </a:xfrm>
          <a:prstGeom prst="rect">
            <a:avLst/>
          </a:prstGeom>
          <a:noFill/>
          <a:ln/>
        </p:spPr>
        <p:txBody>
          <a:bodyPr wrap="none" rtlCol="0" anchor="t"/>
          <a:lstStyle/>
          <a:p>
            <a:pPr marL="0" indent="0">
              <a:lnSpc>
                <a:spcPts val="6494"/>
              </a:lnSpc>
              <a:buNone/>
            </a:pPr>
            <a:r>
              <a:rPr lang="en-US" sz="5195" b="1" dirty="0">
                <a:solidFill>
                  <a:srgbClr val="FF726D"/>
                </a:solidFill>
                <a:latin typeface="Inconsolata" pitchFamily="34" charset="0"/>
                <a:ea typeface="Inconsolata" pitchFamily="34" charset="-122"/>
                <a:cs typeface="Inconsolata" pitchFamily="34" charset="-120"/>
              </a:rPr>
              <a:t>Creating a repository - step by step</a:t>
            </a:r>
            <a:endParaRPr lang="en-US" sz="5195" dirty="0"/>
          </a:p>
        </p:txBody>
      </p:sp>
      <p:sp>
        <p:nvSpPr>
          <p:cNvPr id="5" name="Text 3"/>
          <p:cNvSpPr/>
          <p:nvPr/>
        </p:nvSpPr>
        <p:spPr>
          <a:xfrm>
            <a:off x="989648" y="3164681"/>
            <a:ext cx="12651105" cy="422315"/>
          </a:xfrm>
          <a:prstGeom prst="rect">
            <a:avLst/>
          </a:prstGeom>
          <a:noFill/>
          <a:ln/>
        </p:spPr>
        <p:txBody>
          <a:bodyPr wrap="none" rtlCol="0" anchor="t"/>
          <a:lstStyle/>
          <a:p>
            <a:pPr marL="0" indent="0">
              <a:lnSpc>
                <a:spcPts val="3325"/>
              </a:lnSpc>
              <a:buNone/>
            </a:pPr>
            <a:r>
              <a:rPr lang="en-US" sz="2078" dirty="0">
                <a:solidFill>
                  <a:srgbClr val="DAD1E6"/>
                </a:solidFill>
                <a:latin typeface="Fira Sans" pitchFamily="34" charset="0"/>
                <a:ea typeface="Fira Sans" pitchFamily="34" charset="-122"/>
                <a:cs typeface="Fira Sans" pitchFamily="34" charset="-120"/>
              </a:rPr>
              <a:t>Creating a repository on Github is a simple process that can be completed in a few easy steps:</a:t>
            </a:r>
            <a:endParaRPr lang="en-US" sz="2078" dirty="0"/>
          </a:p>
        </p:txBody>
      </p:sp>
      <p:sp>
        <p:nvSpPr>
          <p:cNvPr id="6" name="Text 4"/>
          <p:cNvSpPr/>
          <p:nvPr/>
        </p:nvSpPr>
        <p:spPr>
          <a:xfrm>
            <a:off x="1411843" y="3883819"/>
            <a:ext cx="12228909" cy="422315"/>
          </a:xfrm>
          <a:prstGeom prst="rect">
            <a:avLst/>
          </a:prstGeom>
          <a:noFill/>
          <a:ln/>
        </p:spPr>
        <p:txBody>
          <a:bodyPr wrap="none" rtlCol="0" anchor="t"/>
          <a:lstStyle/>
          <a:p>
            <a:pPr marL="342900" indent="-342900" algn="l">
              <a:lnSpc>
                <a:spcPts val="3325"/>
              </a:lnSpc>
              <a:buSzPct val="100000"/>
              <a:buFont typeface="+mj-lt"/>
              <a:buAutoNum type="arabicPeriod"/>
            </a:pPr>
            <a:r>
              <a:rPr lang="en-US" sz="2078" dirty="0">
                <a:solidFill>
                  <a:srgbClr val="DAD1E6"/>
                </a:solidFill>
                <a:latin typeface="Fira Sans" pitchFamily="34" charset="0"/>
                <a:ea typeface="Fira Sans" pitchFamily="34" charset="-122"/>
                <a:cs typeface="Fira Sans" pitchFamily="34" charset="-120"/>
              </a:rPr>
              <a:t>Log in to Github and navigate to the new repository page</a:t>
            </a:r>
            <a:endParaRPr lang="en-US" sz="2078" dirty="0"/>
          </a:p>
        </p:txBody>
      </p:sp>
      <p:sp>
        <p:nvSpPr>
          <p:cNvPr id="7" name="Text 5"/>
          <p:cNvSpPr/>
          <p:nvPr/>
        </p:nvSpPr>
        <p:spPr>
          <a:xfrm>
            <a:off x="1411843" y="4411623"/>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2"/>
            </a:pPr>
            <a:r>
              <a:rPr lang="en-US" sz="2078" dirty="0">
                <a:solidFill>
                  <a:srgbClr val="DAD1E6"/>
                </a:solidFill>
                <a:latin typeface="Fira Sans" pitchFamily="34" charset="0"/>
                <a:ea typeface="Fira Sans" pitchFamily="34" charset="-122"/>
                <a:cs typeface="Fira Sans" pitchFamily="34" charset="-120"/>
              </a:rPr>
              <a:t>Enter the required details such as repository name, description, license, and visibility</a:t>
            </a:r>
            <a:endParaRPr lang="en-US" sz="2078" dirty="0"/>
          </a:p>
        </p:txBody>
      </p:sp>
      <p:sp>
        <p:nvSpPr>
          <p:cNvPr id="8" name="Text 6"/>
          <p:cNvSpPr/>
          <p:nvPr/>
        </p:nvSpPr>
        <p:spPr>
          <a:xfrm>
            <a:off x="1411843" y="4939427"/>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3"/>
            </a:pPr>
            <a:r>
              <a:rPr lang="en-US" sz="2078" dirty="0">
                <a:solidFill>
                  <a:srgbClr val="DAD1E6"/>
                </a:solidFill>
                <a:latin typeface="Fira Sans" pitchFamily="34" charset="0"/>
                <a:ea typeface="Fira Sans" pitchFamily="34" charset="-122"/>
                <a:cs typeface="Fira Sans" pitchFamily="34" charset="-120"/>
              </a:rPr>
              <a:t>Create the repository</a:t>
            </a:r>
            <a:endParaRPr lang="en-US" sz="2078" dirty="0"/>
          </a:p>
        </p:txBody>
      </p:sp>
      <p:sp>
        <p:nvSpPr>
          <p:cNvPr id="9" name="Text 7"/>
          <p:cNvSpPr/>
          <p:nvPr/>
        </p:nvSpPr>
        <p:spPr>
          <a:xfrm>
            <a:off x="1411843" y="5467231"/>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4"/>
            </a:pPr>
            <a:r>
              <a:rPr lang="en-US" sz="2078" dirty="0">
                <a:solidFill>
                  <a:srgbClr val="DAD1E6"/>
                </a:solidFill>
                <a:latin typeface="Fira Sans" pitchFamily="34" charset="0"/>
                <a:ea typeface="Fira Sans" pitchFamily="34" charset="-122"/>
                <a:cs typeface="Fira Sans" pitchFamily="34" charset="-120"/>
              </a:rPr>
              <a:t>Add files to the repository</a:t>
            </a:r>
            <a:endParaRPr lang="en-US" sz="2078" dirty="0"/>
          </a:p>
        </p:txBody>
      </p:sp>
      <p:sp>
        <p:nvSpPr>
          <p:cNvPr id="10" name="Text 8"/>
          <p:cNvSpPr/>
          <p:nvPr/>
        </p:nvSpPr>
        <p:spPr>
          <a:xfrm>
            <a:off x="1411843" y="5995035"/>
            <a:ext cx="12228909" cy="422315"/>
          </a:xfrm>
          <a:prstGeom prst="rect">
            <a:avLst/>
          </a:prstGeom>
          <a:noFill/>
          <a:ln/>
        </p:spPr>
        <p:txBody>
          <a:bodyPr wrap="none" rtlCol="0" anchor="t"/>
          <a:lstStyle/>
          <a:p>
            <a:pPr marL="342900" indent="-342900" algn="l">
              <a:lnSpc>
                <a:spcPts val="3325"/>
              </a:lnSpc>
              <a:buSzPct val="100000"/>
              <a:buFont typeface="+mj-lt"/>
              <a:buAutoNum type="arabicPeriod" startAt="5"/>
            </a:pPr>
            <a:r>
              <a:rPr lang="en-US" sz="2078" dirty="0">
                <a:solidFill>
                  <a:srgbClr val="DAD1E6"/>
                </a:solidFill>
                <a:latin typeface="Fira Sans" pitchFamily="34" charset="0"/>
                <a:ea typeface="Fira Sans" pitchFamily="34" charset="-122"/>
                <a:cs typeface="Fira Sans" pitchFamily="34" charset="-120"/>
              </a:rPr>
              <a:t>Commit and push the changes to the remote repository</a:t>
            </a:r>
            <a:endParaRPr lang="en-US" sz="2078"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1096</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Fira Sans</vt:lpstr>
      <vt:lpstr>Inconsolata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Rehman</cp:lastModifiedBy>
  <cp:revision>2</cp:revision>
  <dcterms:created xsi:type="dcterms:W3CDTF">2023-08-30T12:24:12Z</dcterms:created>
  <dcterms:modified xsi:type="dcterms:W3CDTF">2023-08-30T12:50:38Z</dcterms:modified>
</cp:coreProperties>
</file>