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BD61D-84B8-45BE-9293-1004DB387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93894" y="-112541"/>
            <a:ext cx="12585894" cy="4237319"/>
          </a:xfrm>
        </p:spPr>
        <p:txBody>
          <a:bodyPr>
            <a:prstTxWarp prst="textPlain">
              <a:avLst/>
            </a:prstTxWarp>
          </a:bodyPr>
          <a:lstStyle/>
          <a:p>
            <a:pPr algn="ctr"/>
            <a:r>
              <a:rPr lang="es-PE" dirty="0"/>
              <a:t> </a:t>
            </a:r>
            <a:br>
              <a:rPr lang="es-PE" dirty="0"/>
            </a:br>
            <a:r>
              <a:rPr lang="es-PE" sz="6000" dirty="0">
                <a:ln w="2857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52400">
                    <a:schemeClr val="tx1">
                      <a:lumMod val="65000"/>
                      <a:alpha val="40000"/>
                    </a:schemeClr>
                  </a:glow>
                  <a:outerShdw dist="38100" dir="2700000" sx="102000" sy="102000" algn="bl" rotWithShape="0">
                    <a:schemeClr val="accent5"/>
                  </a:outerShdw>
                </a:effectLst>
                <a:latin typeface="LetterOMatic!" panose="020B0603050302020204" pitchFamily="34" charset="0"/>
              </a:rPr>
              <a:t>ALGORITMO</a:t>
            </a:r>
            <a:br>
              <a:rPr lang="es-PE" sz="6000" dirty="0">
                <a:ln w="2857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52400">
                    <a:schemeClr val="tx1">
                      <a:lumMod val="65000"/>
                      <a:alpha val="40000"/>
                    </a:schemeClr>
                  </a:glow>
                  <a:outerShdw dist="38100" dir="2700000" sx="102000" sy="102000" algn="bl" rotWithShape="0">
                    <a:schemeClr val="accent5"/>
                  </a:outerShdw>
                </a:effectLst>
                <a:latin typeface="LetterOMatic!" panose="020B0603050302020204" pitchFamily="34" charset="0"/>
              </a:rPr>
            </a:br>
            <a:r>
              <a:rPr lang="es-PE" dirty="0"/>
              <a:t> </a:t>
            </a:r>
            <a:r>
              <a:rPr lang="es-PE" sz="6600" dirty="0">
                <a:ln w="349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bg2">
                      <a:lumMod val="25000"/>
                      <a:lumOff val="75000"/>
                      <a:alpha val="40000"/>
                    </a:schemeClr>
                  </a:glow>
                  <a:outerShdw blurRad="38100" dist="63500" dir="1200000" sx="101000" sy="101000" algn="bl" rotWithShape="0">
                    <a:schemeClr val="accent5">
                      <a:alpha val="99000"/>
                    </a:schemeClr>
                  </a:outerShdw>
                </a:effectLst>
                <a:latin typeface="LetterOMatic!" panose="020B0603050302020204" pitchFamily="34" charset="0"/>
              </a:rPr>
              <a:t>BREADTH</a:t>
            </a:r>
            <a:br>
              <a:rPr lang="es-PE" sz="6600" dirty="0">
                <a:ln w="349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bg2">
                      <a:lumMod val="25000"/>
                      <a:lumOff val="75000"/>
                      <a:alpha val="40000"/>
                    </a:schemeClr>
                  </a:glow>
                  <a:outerShdw blurRad="38100" dist="63500" dir="1200000" sx="101000" sy="101000" algn="bl" rotWithShape="0">
                    <a:schemeClr val="accent5">
                      <a:alpha val="99000"/>
                    </a:schemeClr>
                  </a:outerShdw>
                </a:effectLst>
                <a:latin typeface="LetterOMatic!" panose="020B0603050302020204" pitchFamily="34" charset="0"/>
              </a:rPr>
            </a:br>
            <a:r>
              <a:rPr lang="es-PE" sz="6600" dirty="0">
                <a:ln w="349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28600">
                    <a:schemeClr val="bg2">
                      <a:lumMod val="25000"/>
                      <a:lumOff val="75000"/>
                      <a:alpha val="40000"/>
                    </a:schemeClr>
                  </a:glow>
                  <a:outerShdw blurRad="38100" dist="63500" dir="1200000" sx="101000" sy="101000" algn="bl" rotWithShape="0">
                    <a:schemeClr val="accent5">
                      <a:alpha val="99000"/>
                    </a:schemeClr>
                  </a:outerShdw>
                </a:effectLst>
                <a:latin typeface="LetterOMatic!" panose="020B0603050302020204" pitchFamily="34" charset="0"/>
              </a:rPr>
              <a:t> FIRST SEARCH</a:t>
            </a:r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1381C98-5320-4C00-B7C7-E05671273549}"/>
              </a:ext>
            </a:extLst>
          </p:cNvPr>
          <p:cNvSpPr txBox="1"/>
          <p:nvPr/>
        </p:nvSpPr>
        <p:spPr>
          <a:xfrm>
            <a:off x="261361" y="5175799"/>
            <a:ext cx="92343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latin typeface="Alien Encounters" panose="00000400000000000000" pitchFamily="2" charset="0"/>
              </a:rPr>
              <a:t>PRESENTADO POR: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PE" sz="2400" dirty="0">
                <a:latin typeface="Alien Encounters" panose="00000400000000000000" pitchFamily="2" charset="0"/>
              </a:rPr>
              <a:t>GRETTY ESTHER, CCAMA PAREDES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PE" sz="2400" dirty="0">
                <a:latin typeface="Alien Encounters" panose="00000400000000000000" pitchFamily="2" charset="0"/>
              </a:rPr>
              <a:t>NATALY YANET, PONCE GRANDE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PE" sz="2400" dirty="0">
                <a:latin typeface="Alien Encounters" panose="00000400000000000000" pitchFamily="2" charset="0"/>
              </a:rPr>
              <a:t>CELY LIZ ,FLORES VALERO</a:t>
            </a:r>
          </a:p>
        </p:txBody>
      </p:sp>
    </p:spTree>
    <p:extLst>
      <p:ext uri="{BB962C8B-B14F-4D97-AF65-F5344CB8AC3E}">
        <p14:creationId xmlns:p14="http://schemas.microsoft.com/office/powerpoint/2010/main" val="134731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B421A-CEEB-43E5-B600-3CD98537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RECORRIDO DE GRAFOS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C9419B0-4FFE-4C7D-B80C-BCDC5007A5FF}"/>
              </a:ext>
            </a:extLst>
          </p:cNvPr>
          <p:cNvSpPr txBox="1"/>
          <p:nvPr/>
        </p:nvSpPr>
        <p:spPr>
          <a:xfrm>
            <a:off x="1252025" y="3080825"/>
            <a:ext cx="99599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/>
              <a:t>Recorrer un grafo supone intentar alcanzar todos los nodos que estén relacionados con uno dado que tomaremos como nodo de salida. Existen básicamente dos tácticas para recorrer un grafo: </a:t>
            </a:r>
            <a:r>
              <a:rPr lang="es-PE" sz="2800" dirty="0">
                <a:solidFill>
                  <a:srgbClr val="FFFF00"/>
                </a:solidFill>
              </a:rPr>
              <a:t>El recorrido en anchura</a:t>
            </a:r>
            <a:r>
              <a:rPr lang="es-PE" sz="2800" dirty="0"/>
              <a:t>; y el recorrido en profundidad.</a:t>
            </a:r>
          </a:p>
        </p:txBody>
      </p:sp>
    </p:spTree>
    <p:extLst>
      <p:ext uri="{BB962C8B-B14F-4D97-AF65-F5344CB8AC3E}">
        <p14:creationId xmlns:p14="http://schemas.microsoft.com/office/powerpoint/2010/main" val="345987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8C6B3-AF40-4C72-AA25-8C5DEBD2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sz="5400" dirty="0" err="1"/>
              <a:t>BTS</a:t>
            </a:r>
            <a:r>
              <a:rPr lang="es-PE" sz="5400" dirty="0"/>
              <a:t>(</a:t>
            </a:r>
            <a:r>
              <a:rPr lang="es-PE" sz="5400" dirty="0" err="1"/>
              <a:t>Breadth</a:t>
            </a:r>
            <a:r>
              <a:rPr lang="es-PE" sz="5400" dirty="0"/>
              <a:t> </a:t>
            </a:r>
            <a:r>
              <a:rPr lang="es-PE" sz="5400" dirty="0" err="1"/>
              <a:t>First</a:t>
            </a:r>
            <a:r>
              <a:rPr lang="es-PE" sz="5400" dirty="0"/>
              <a:t> </a:t>
            </a:r>
            <a:r>
              <a:rPr lang="es-PE" sz="5400" dirty="0" err="1"/>
              <a:t>Search</a:t>
            </a:r>
            <a:r>
              <a:rPr lang="es-PE" sz="5400" dirty="0"/>
              <a:t>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2A7B701-D178-4A68-8C2B-62E02EEB5C6F}"/>
              </a:ext>
            </a:extLst>
          </p:cNvPr>
          <p:cNvSpPr txBox="1"/>
          <p:nvPr/>
        </p:nvSpPr>
        <p:spPr>
          <a:xfrm>
            <a:off x="1814732" y="2904575"/>
            <a:ext cx="9143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/>
              <a:t>Es un algoritmo para buscar o recorrer elementos en un  grafo a lo ancho o en horizontal, usado frecuentemente sobre arboles</a:t>
            </a:r>
          </a:p>
        </p:txBody>
      </p:sp>
    </p:spTree>
    <p:extLst>
      <p:ext uri="{BB962C8B-B14F-4D97-AF65-F5344CB8AC3E}">
        <p14:creationId xmlns:p14="http://schemas.microsoft.com/office/powerpoint/2010/main" val="178656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30B58-85BE-4758-AFA7-E6A3CA42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RECORRIDO EN ANCHURA O </a:t>
            </a:r>
            <a:r>
              <a:rPr lang="es-PE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BFS</a:t>
            </a:r>
            <a:r>
              <a:rPr lang="es-P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(BREADTH FIRST SEARCH)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887FA6-9C2E-4217-88F3-4EFBDBACE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6496488" cy="3638763"/>
          </a:xfrm>
        </p:spPr>
        <p:txBody>
          <a:bodyPr>
            <a:normAutofit/>
          </a:bodyPr>
          <a:lstStyle/>
          <a:p>
            <a:r>
              <a:rPr lang="es-PE" sz="2000" dirty="0"/>
              <a:t>Se comienza con un nodo u.</a:t>
            </a:r>
          </a:p>
          <a:p>
            <a:r>
              <a:rPr lang="es-PE" sz="2000" dirty="0"/>
              <a:t>Se exploran todos los nodos v adyacentes a u.</a:t>
            </a:r>
          </a:p>
          <a:p>
            <a:r>
              <a:rPr lang="es-PE" sz="2000" dirty="0"/>
              <a:t>Para cada uno de los nodos v, se exploran sus respectivos adyacentes (que no hayan sido visitados antes).</a:t>
            </a:r>
          </a:p>
          <a:p>
            <a:r>
              <a:rPr lang="es-PE" sz="2000" dirty="0"/>
              <a:t>Se continua de esta manera hasta recorrer todo el grafo.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F49726F-52D7-454C-9B62-F41A1F2BBC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6118" t="19533" r="41642" b="13530"/>
          <a:stretch/>
        </p:blipFill>
        <p:spPr>
          <a:xfrm>
            <a:off x="5064370" y="2772050"/>
            <a:ext cx="6317628" cy="32770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3883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71FD7E-8B2A-4EAA-ACD6-18EAF5480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118" y="643597"/>
            <a:ext cx="5407881" cy="5570806"/>
          </a:xfrm>
        </p:spPr>
        <p:txBody>
          <a:bodyPr>
            <a:normAutofit lnSpcReduction="10000"/>
          </a:bodyPr>
          <a:lstStyle/>
          <a:p>
            <a:r>
              <a:rPr lang="es-PE" sz="2400" b="1" dirty="0">
                <a:solidFill>
                  <a:srgbClr val="FFC000"/>
                </a:solidFill>
              </a:rPr>
              <a:t>Completo: </a:t>
            </a:r>
            <a:r>
              <a:rPr lang="es-PE" sz="2400" dirty="0"/>
              <a:t>sí, si existe solución, la encuentra.</a:t>
            </a:r>
          </a:p>
          <a:p>
            <a:r>
              <a:rPr lang="es-PE" sz="2400" dirty="0"/>
              <a:t> Nota: Comprueba si un nodo es solución cuando se genera y no cuando se expande. </a:t>
            </a:r>
          </a:p>
          <a:p>
            <a:r>
              <a:rPr lang="es-PE" sz="2400" dirty="0"/>
              <a:t> </a:t>
            </a:r>
            <a:r>
              <a:rPr lang="es-PE" sz="2400" b="1" dirty="0">
                <a:solidFill>
                  <a:srgbClr val="FFC000"/>
                </a:solidFill>
              </a:rPr>
              <a:t>Óptimo: </a:t>
            </a:r>
            <a:r>
              <a:rPr lang="es-PE" sz="2400" dirty="0"/>
              <a:t>sí, porque la solución encontrada es la más superficial (condición: coste de acciones iguales y no negativos). </a:t>
            </a:r>
          </a:p>
          <a:p>
            <a:r>
              <a:rPr lang="es-PE" sz="2400" b="1" dirty="0">
                <a:solidFill>
                  <a:srgbClr val="FFC000"/>
                </a:solidFill>
              </a:rPr>
              <a:t>Complejidad: </a:t>
            </a:r>
          </a:p>
          <a:p>
            <a:r>
              <a:rPr lang="es-PE" sz="2400" dirty="0"/>
              <a:t> Tiempo: exponencial O(</a:t>
            </a:r>
            <a:r>
              <a:rPr lang="es-PE" sz="2400" dirty="0" err="1"/>
              <a:t>bd</a:t>
            </a:r>
            <a:r>
              <a:rPr lang="es-PE" sz="2400" dirty="0"/>
              <a:t> )=</a:t>
            </a:r>
            <a:r>
              <a:rPr lang="es-PE" sz="2400" dirty="0" err="1"/>
              <a:t>bd</a:t>
            </a:r>
            <a:r>
              <a:rPr lang="es-PE" sz="2400" dirty="0"/>
              <a:t>+...+b2+b+1. </a:t>
            </a:r>
          </a:p>
          <a:p>
            <a:r>
              <a:rPr lang="es-PE" sz="2400" dirty="0"/>
              <a:t>Espacio: exponencial O(</a:t>
            </a:r>
            <a:r>
              <a:rPr lang="es-PE" sz="2400" dirty="0" err="1"/>
              <a:t>bd</a:t>
            </a:r>
            <a:r>
              <a:rPr lang="es-PE" sz="2400" dirty="0"/>
              <a:t> ) en frontera y O(bd-1) en explorada.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2B39ABD-C978-4C16-9DF2-2758E92E7958}"/>
              </a:ext>
            </a:extLst>
          </p:cNvPr>
          <p:cNvSpPr txBox="1"/>
          <p:nvPr/>
        </p:nvSpPr>
        <p:spPr>
          <a:xfrm>
            <a:off x="7454895" y="2344684"/>
            <a:ext cx="43593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MEDIDA DE RENDIMIENTO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B1417AB-9C7D-4211-9808-765770FD9F51}"/>
              </a:ext>
            </a:extLst>
          </p:cNvPr>
          <p:cNvCxnSpPr/>
          <p:nvPr/>
        </p:nvCxnSpPr>
        <p:spPr>
          <a:xfrm>
            <a:off x="6921305" y="636499"/>
            <a:ext cx="0" cy="5570806"/>
          </a:xfrm>
          <a:prstGeom prst="line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9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DA11746-38C0-4E18-ACEF-4ED3DDCD4C6F}"/>
              </a:ext>
            </a:extLst>
          </p:cNvPr>
          <p:cNvSpPr txBox="1"/>
          <p:nvPr/>
        </p:nvSpPr>
        <p:spPr>
          <a:xfrm>
            <a:off x="914400" y="2782669"/>
            <a:ext cx="3277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ANÁLISIS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39459D7-EE8A-4F74-9215-58551936F1E7}"/>
              </a:ext>
            </a:extLst>
          </p:cNvPr>
          <p:cNvCxnSpPr>
            <a:cxnSpLocks/>
          </p:cNvCxnSpPr>
          <p:nvPr/>
        </p:nvCxnSpPr>
        <p:spPr>
          <a:xfrm>
            <a:off x="3502856" y="885144"/>
            <a:ext cx="0" cy="5514536"/>
          </a:xfrm>
          <a:prstGeom prst="line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78EF04A4-39D6-41CC-8786-97D7DF960C87}"/>
              </a:ext>
            </a:extLst>
          </p:cNvPr>
          <p:cNvSpPr txBox="1"/>
          <p:nvPr/>
        </p:nvSpPr>
        <p:spPr>
          <a:xfrm>
            <a:off x="4009297" y="1280942"/>
            <a:ext cx="71041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rgbClr val="FFC000"/>
                </a:solidFill>
              </a:rPr>
              <a:t>Ventajas: </a:t>
            </a:r>
            <a:endParaRPr lang="es-PE" sz="28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PE" sz="2800" dirty="0"/>
              <a:t> Si hay solución, la encuentra.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PE" sz="2800" dirty="0"/>
              <a:t> Encuentra la solución óptima. </a:t>
            </a:r>
          </a:p>
          <a:p>
            <a:endParaRPr lang="es-PE" sz="2800" b="1" dirty="0">
              <a:solidFill>
                <a:srgbClr val="FFC000"/>
              </a:solidFill>
            </a:endParaRPr>
          </a:p>
          <a:p>
            <a:r>
              <a:rPr lang="es-PE" sz="2800" b="1" dirty="0">
                <a:solidFill>
                  <a:srgbClr val="FFC000"/>
                </a:solidFill>
              </a:rPr>
              <a:t>Desventajas: </a:t>
            </a:r>
            <a:endParaRPr lang="es-PE" sz="28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PE" sz="2800" dirty="0"/>
              <a:t>Expande muchos nodos inútiles.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PE" sz="2800" dirty="0"/>
              <a:t>Orden exponencial en espacio.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PE" sz="2800" dirty="0"/>
              <a:t>Coste constante y no negativo.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PE" sz="2800" dirty="0"/>
              <a:t>Sólo para problemas muy simples.</a:t>
            </a:r>
          </a:p>
        </p:txBody>
      </p:sp>
    </p:spTree>
    <p:extLst>
      <p:ext uri="{BB962C8B-B14F-4D97-AF65-F5344CB8AC3E}">
        <p14:creationId xmlns:p14="http://schemas.microsoft.com/office/powerpoint/2010/main" val="2189549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161</TotalTime>
  <Words>282</Words>
  <Application>Microsoft Office PowerPoint</Application>
  <PresentationFormat>Panorámica</PresentationFormat>
  <Paragraphs>31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Alien Encounters</vt:lpstr>
      <vt:lpstr>Arial</vt:lpstr>
      <vt:lpstr>Century Gothic</vt:lpstr>
      <vt:lpstr>LetterOMatic!</vt:lpstr>
      <vt:lpstr>Wingdings</vt:lpstr>
      <vt:lpstr>Wingdings 2</vt:lpstr>
      <vt:lpstr>Citable</vt:lpstr>
      <vt:lpstr>  ALGORITMO  BREADTH  FIRST SEARCH</vt:lpstr>
      <vt:lpstr>RECORRIDO DE GRAFOS</vt:lpstr>
      <vt:lpstr>BTS(Breadth First Search)</vt:lpstr>
      <vt:lpstr>RECORRIDO EN ANCHURA O BFS (BREADTH FIRST SEARCH)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BREADTH  FIRST SEARCH</dc:title>
  <dc:creator>Esther</dc:creator>
  <cp:lastModifiedBy>Esther</cp:lastModifiedBy>
  <cp:revision>11</cp:revision>
  <dcterms:created xsi:type="dcterms:W3CDTF">2019-06-26T11:45:14Z</dcterms:created>
  <dcterms:modified xsi:type="dcterms:W3CDTF">2019-06-26T14:26:44Z</dcterms:modified>
</cp:coreProperties>
</file>