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8"/>
  </p:notesMasterIdLst>
  <p:sldIdLst>
    <p:sldId id="262" r:id="rId2"/>
    <p:sldId id="263" r:id="rId3"/>
    <p:sldId id="264" r:id="rId4"/>
    <p:sldId id="265" r:id="rId5"/>
    <p:sldId id="266" r:id="rId6"/>
    <p:sldId id="267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15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8" d="100"/>
          <a:sy n="48" d="100"/>
        </p:scale>
        <p:origin x="2684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2CFC82-0BAF-414F-9632-BBE084B80206}" type="datetimeFigureOut">
              <a:rPr kumimoji="1" lang="ja-JP" altLang="en-US" smtClean="0"/>
              <a:t>2022/4/3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B87A2-2F73-4263-8F0A-32135A4CEC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7344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0389-8A6D-4B29-9C0B-71DACD0D6B23}" type="datetime1">
              <a:rPr kumimoji="1" lang="ja-JP" altLang="en-US" smtClean="0"/>
              <a:t>2022/4/3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FA3E-C155-4920-8849-E798ABB146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2610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26A5-2985-427C-8914-EC84B8720EC6}" type="datetime1">
              <a:rPr kumimoji="1" lang="ja-JP" altLang="en-US" smtClean="0"/>
              <a:t>2022/4/3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FA3E-C155-4920-8849-E798ABB146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3178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C511-903B-442F-84E7-F375724B005E}" type="datetime1">
              <a:rPr kumimoji="1" lang="ja-JP" altLang="en-US" smtClean="0"/>
              <a:t>2022/4/3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FA3E-C155-4920-8849-E798ABB146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623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37"/>
            <a:ext cx="9144000" cy="1690689"/>
          </a:xfrm>
          <a:solidFill>
            <a:schemeClr val="accent6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31DD1-502E-4B84-889E-7FCFE624258F}" type="datetime1">
              <a:rPr kumimoji="1" lang="ja-JP" altLang="en-US" smtClean="0"/>
              <a:t>2022/4/3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45576" y="498474"/>
            <a:ext cx="2057400" cy="365125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fld id="{13CDFA3E-C155-4920-8849-E798ABB146B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3837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B3E4-33D1-4959-B189-42909DC5C0CD}" type="datetime1">
              <a:rPr kumimoji="1" lang="ja-JP" altLang="en-US" smtClean="0"/>
              <a:t>2022/4/3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FA3E-C155-4920-8849-E798ABB146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9834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413D-5093-4C45-9FCE-8C1F80A6C643}" type="datetime1">
              <a:rPr kumimoji="1" lang="ja-JP" altLang="en-US" smtClean="0"/>
              <a:t>2022/4/3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FA3E-C155-4920-8849-E798ABB146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9717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505-9300-4845-8721-092A120DB571}" type="datetime1">
              <a:rPr kumimoji="1" lang="ja-JP" altLang="en-US" smtClean="0"/>
              <a:t>2022/4/3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FA3E-C155-4920-8849-E798ABB146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9364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C3974-1900-4E35-A89F-82A8F04D79E1}" type="datetime1">
              <a:rPr kumimoji="1" lang="ja-JP" altLang="en-US" smtClean="0"/>
              <a:t>2022/4/3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FA3E-C155-4920-8849-E798ABB146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098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F176-4CE6-4517-9158-6CFDB44AFE3A}" type="datetime1">
              <a:rPr kumimoji="1" lang="ja-JP" altLang="en-US" smtClean="0"/>
              <a:t>2022/4/3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FA3E-C155-4920-8849-E798ABB146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8887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074B-5214-450E-BA90-ACE573DEF239}" type="datetime1">
              <a:rPr kumimoji="1" lang="ja-JP" altLang="en-US" smtClean="0"/>
              <a:t>2022/4/3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FA3E-C155-4920-8849-E798ABB146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0590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F91BB-9BF9-46E0-B411-94401F24FC21}" type="datetime1">
              <a:rPr kumimoji="1" lang="ja-JP" altLang="en-US" smtClean="0"/>
              <a:t>2022/4/3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FA3E-C155-4920-8849-E798ABB146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466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</a:lstStyle>
          <a:p>
            <a:fld id="{4B71E38F-A764-49C1-B98C-A4D6A8A2AD01}" type="datetime1">
              <a:rPr kumimoji="1" lang="ja-JP" altLang="en-US" smtClean="0"/>
              <a:t>2022/4/3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6976" y="49847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</a:lstStyle>
          <a:p>
            <a:fld id="{13CDFA3E-C155-4920-8849-E798ABB146B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290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 baseline="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 baseline="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 baseline="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 baseline="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 baseline="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 baseline="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book.mynavi.jp/manatee/detail/id=59393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7331F4-22B5-4277-A66F-04BCAAA70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91871"/>
            <a:ext cx="9144000" cy="2674257"/>
          </a:xfrm>
          <a:solidFill>
            <a:schemeClr val="accent6"/>
          </a:solidFill>
        </p:spPr>
        <p:txBody>
          <a:bodyPr anchor="ctr"/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ぜろつく</a:t>
            </a:r>
            <a:br>
              <a:rPr kumimoji="1" lang="en-US" altLang="ja-JP" dirty="0">
                <a:solidFill>
                  <a:schemeClr val="bg1"/>
                </a:solidFill>
              </a:rPr>
            </a:br>
            <a:r>
              <a:rPr kumimoji="1" lang="en-US" altLang="ja-JP" dirty="0">
                <a:solidFill>
                  <a:schemeClr val="bg1"/>
                </a:solidFill>
              </a:rPr>
              <a:t>6.5-7.2.1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95CCD22-0E38-4FA2-B7B1-93D0B9FCD4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51927" y="5800299"/>
            <a:ext cx="1272327" cy="477671"/>
          </a:xfrm>
        </p:spPr>
        <p:txBody>
          <a:bodyPr>
            <a:normAutofit/>
          </a:bodyPr>
          <a:lstStyle/>
          <a:p>
            <a:pPr algn="r"/>
            <a:r>
              <a:rPr lang="en-US" altLang="ja-JP" dirty="0"/>
              <a:t>Ryuichi</a:t>
            </a:r>
            <a:endParaRPr lang="ja-JP" altLang="en-US" dirty="0"/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5C673ACD-12F8-4951-9396-CA27E9954F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1686" y="261258"/>
            <a:ext cx="261256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elvetica" charset="0"/>
                <a:ea typeface="平成角ゴシック" charset="0"/>
                <a:cs typeface="平成角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elvetica" charset="0"/>
                <a:ea typeface="平成角ゴシック" charset="0"/>
                <a:cs typeface="平成角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elvetica" charset="0"/>
                <a:ea typeface="平成角ゴシック" charset="0"/>
                <a:cs typeface="平成角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elvetica" charset="0"/>
                <a:ea typeface="平成角ゴシック" charset="0"/>
                <a:cs typeface="平成角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elvetica" charset="0"/>
                <a:ea typeface="平成角ゴシック" charset="0"/>
                <a:cs typeface="平成角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Helvetica" charset="0"/>
                <a:ea typeface="平成角ゴシック" charset="0"/>
                <a:cs typeface="平成角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Helvetica" charset="0"/>
                <a:ea typeface="平成角ゴシック" charset="0"/>
                <a:cs typeface="平成角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Helvetica" charset="0"/>
                <a:ea typeface="平成角ゴシック" charset="0"/>
                <a:cs typeface="平成角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Helvetica" charset="0"/>
                <a:ea typeface="平成角ゴシック" charset="0"/>
                <a:cs typeface="平成角ゴシック" charset="0"/>
              </a:defRPr>
            </a:lvl9pPr>
          </a:lstStyle>
          <a:p>
            <a:pPr algn="r">
              <a:defRPr/>
            </a:pPr>
            <a:r>
              <a:rPr lang="en-US" altLang="ja-JP" dirty="0">
                <a:latin typeface="Arial"/>
                <a:ea typeface="ＭＳ Ｐゴシック"/>
                <a:cs typeface="平成明朝" charset="0"/>
              </a:rPr>
              <a:t>R4</a:t>
            </a:r>
            <a:r>
              <a:rPr lang="ja-JP" altLang="en-US" dirty="0">
                <a:latin typeface="Arial"/>
                <a:ea typeface="ＭＳ Ｐゴシック"/>
                <a:cs typeface="平成明朝" charset="0"/>
              </a:rPr>
              <a:t>年</a:t>
            </a:r>
            <a:r>
              <a:rPr lang="en-US" altLang="ja-JP" dirty="0">
                <a:latin typeface="Arial"/>
                <a:ea typeface="ＭＳ Ｐゴシック"/>
                <a:cs typeface="平成明朝" charset="0"/>
              </a:rPr>
              <a:t>4</a:t>
            </a:r>
            <a:r>
              <a:rPr lang="ja-JP" altLang="en-US" dirty="0">
                <a:latin typeface="Arial"/>
                <a:ea typeface="ＭＳ Ｐゴシック"/>
                <a:cs typeface="平成明朝" charset="0"/>
              </a:rPr>
              <a:t>月</a:t>
            </a:r>
            <a:r>
              <a:rPr lang="en-US" altLang="ja-JP" dirty="0">
                <a:latin typeface="Arial"/>
                <a:ea typeface="ＭＳ Ｐゴシック"/>
                <a:cs typeface="平成明朝" charset="0"/>
              </a:rPr>
              <a:t>3</a:t>
            </a:r>
            <a:r>
              <a:rPr lang="ja-JP" altLang="en-US" dirty="0">
                <a:latin typeface="Arial"/>
                <a:ea typeface="ＭＳ Ｐゴシック"/>
                <a:cs typeface="平成明朝" charset="0"/>
              </a:rPr>
              <a:t>日</a:t>
            </a:r>
            <a:endParaRPr lang="ja-JP" altLang="ja-JP" dirty="0">
              <a:latin typeface="Arial"/>
              <a:ea typeface="ＭＳ Ｐゴシック"/>
              <a:cs typeface="平成明朝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211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4D6EF3-F242-46E2-A383-24C7FC304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86834"/>
            <a:ext cx="7886700" cy="4997454"/>
          </a:xfrm>
        </p:spPr>
        <p:txBody>
          <a:bodyPr/>
          <a:lstStyle/>
          <a:p>
            <a:r>
              <a:rPr kumimoji="1" lang="ja-JP" altLang="en-US" dirty="0"/>
              <a:t>ハイパーパラメータ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・・・設計者が予め定義しておくパラメータ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kumimoji="1" lang="ja-JP" altLang="en-US" dirty="0"/>
              <a:t>ディープラーニングにおけるハイパーパラメータ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・各層のニューロン数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・バッチサイズ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>
                <a:solidFill>
                  <a:srgbClr val="FF0000"/>
                </a:solidFill>
              </a:rPr>
              <a:t>・パラメータ更新の際の学習率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en-US" altLang="ja-JP" dirty="0" err="1">
                <a:solidFill>
                  <a:srgbClr val="FF0000"/>
                </a:solidFill>
              </a:rPr>
              <a:t>lr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ja-JP" altLang="en-US" dirty="0">
                <a:solidFill>
                  <a:srgbClr val="FF0000"/>
                </a:solidFill>
              </a:rPr>
              <a:t>　・</a:t>
            </a:r>
            <a:r>
              <a:rPr lang="en-US" altLang="ja-JP" dirty="0">
                <a:solidFill>
                  <a:srgbClr val="FF0000"/>
                </a:solidFill>
              </a:rPr>
              <a:t>weight decay</a:t>
            </a:r>
            <a:r>
              <a:rPr lang="ja-JP" altLang="en-US" dirty="0">
                <a:solidFill>
                  <a:srgbClr val="FF0000"/>
                </a:solidFill>
              </a:rPr>
              <a:t>（過学習抑制のためのノルム）</a:t>
            </a:r>
            <a:endParaRPr lang="en-US" altLang="ja-JP" dirty="0">
              <a:solidFill>
                <a:srgbClr val="FF0000"/>
              </a:solidFill>
            </a:endParaRPr>
          </a:p>
          <a:p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F73EAC7-60DC-4078-BDB2-E5CE2C642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FA3E-C155-4920-8849-E798ABB146BE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0BDDACA8-6A23-491D-996F-24FA718B3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27906"/>
          </a:xfrm>
          <a:solidFill>
            <a:schemeClr val="accent6"/>
          </a:solidFill>
        </p:spPr>
        <p:txBody>
          <a:bodyPr>
            <a:normAutofit/>
          </a:bodyPr>
          <a:lstStyle/>
          <a:p>
            <a:pPr algn="ctr"/>
            <a:r>
              <a:rPr lang="ja-JP" altLang="en-US" dirty="0">
                <a:solidFill>
                  <a:schemeClr val="bg1"/>
                </a:solidFill>
                <a:latin typeface="ＭＳ Ｐゴシック" panose="020B0600070205080204" pitchFamily="50" charset="-128"/>
                <a:cs typeface="Arial" panose="020B0604020202020204" pitchFamily="34" charset="0"/>
              </a:rPr>
              <a:t>ハイパーパラメータとは</a:t>
            </a:r>
          </a:p>
        </p:txBody>
      </p:sp>
    </p:spTree>
    <p:extLst>
      <p:ext uri="{BB962C8B-B14F-4D97-AF65-F5344CB8AC3E}">
        <p14:creationId xmlns:p14="http://schemas.microsoft.com/office/powerpoint/2010/main" val="2548920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4D6EF3-F242-46E2-A383-24C7FC304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490" y="1318254"/>
            <a:ext cx="8161020" cy="51944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/>
              <a:t>１．グリッドサーチ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sz="2400" dirty="0"/>
              <a:t>　パラメータの値を規則的に変化させて、最適値を決定する</a:t>
            </a:r>
            <a:endParaRPr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r>
              <a:rPr kumimoji="1" lang="en-US" altLang="ja-JP" dirty="0"/>
              <a:t>2. </a:t>
            </a:r>
            <a:r>
              <a:rPr kumimoji="1" lang="ja-JP" altLang="en-US" dirty="0"/>
              <a:t>ランダムサンプリング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sz="2400" dirty="0"/>
              <a:t>　パラメータ範囲を大まかに設定し、　その中でランダムに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　サンプリングして最適範囲を徐々に狭め、最適値を決定する</a:t>
            </a:r>
            <a:endParaRPr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r>
              <a:rPr lang="en-US" altLang="ja-JP" dirty="0"/>
              <a:t>3. </a:t>
            </a:r>
            <a:r>
              <a:rPr lang="ja-JP" altLang="en-US" dirty="0"/>
              <a:t>ベイズ最適化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sz="2400" dirty="0"/>
              <a:t>　既知の最適値周辺の値を調べる「活用」と、</a:t>
            </a:r>
            <a:endParaRPr kumimoji="1" lang="en-US" altLang="ja-JP" sz="2400" dirty="0"/>
          </a:p>
          <a:p>
            <a:pPr marL="0" indent="0">
              <a:buNone/>
            </a:pPr>
            <a:r>
              <a:rPr kumimoji="1" lang="ja-JP" altLang="en-US" sz="2400" dirty="0"/>
              <a:t>　未知の範囲を調べる「探索」を行うことで最適値を決定する</a:t>
            </a:r>
            <a:endParaRPr kumimoji="1" lang="en-US" altLang="ja-JP" sz="2400" dirty="0"/>
          </a:p>
          <a:p>
            <a:pPr marL="0" indent="0">
              <a:buNone/>
            </a:pPr>
            <a:r>
              <a:rPr kumimoji="1" lang="ja-JP" altLang="en-US" sz="2400" dirty="0"/>
              <a:t>　</a:t>
            </a:r>
            <a:r>
              <a:rPr kumimoji="1" lang="ja-JP" altLang="en-US" sz="2000" dirty="0"/>
              <a:t>参考：</a:t>
            </a:r>
            <a:r>
              <a:rPr kumimoji="1" lang="en-US" altLang="ja-JP" sz="2000" dirty="0">
                <a:hlinkClick r:id="rId2"/>
              </a:rPr>
              <a:t>https://book.mynavi.jp/manatee/detail/id=59393</a:t>
            </a:r>
            <a:endParaRPr kumimoji="1" lang="en-US" altLang="ja-JP" sz="20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F73EAC7-60DC-4078-BDB2-E5CE2C642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FA3E-C155-4920-8849-E798ABB146BE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0BDDACA8-6A23-491D-996F-24FA718B3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27906"/>
          </a:xfrm>
          <a:solidFill>
            <a:schemeClr val="accent6"/>
          </a:solidFill>
        </p:spPr>
        <p:txBody>
          <a:bodyPr>
            <a:normAutofit/>
          </a:bodyPr>
          <a:lstStyle/>
          <a:p>
            <a:pPr algn="ctr"/>
            <a:r>
              <a:rPr lang="ja-JP" altLang="en-US" dirty="0">
                <a:solidFill>
                  <a:schemeClr val="bg1"/>
                </a:solidFill>
                <a:latin typeface="ＭＳ Ｐゴシック" panose="020B0600070205080204" pitchFamily="50" charset="-128"/>
                <a:cs typeface="Arial" panose="020B0604020202020204" pitchFamily="34" charset="0"/>
              </a:rPr>
              <a:t>ハイパーパラメータの最適化手法</a:t>
            </a: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68597ACD-0010-4967-92AD-EB79E4862067}"/>
              </a:ext>
            </a:extLst>
          </p:cNvPr>
          <p:cNvSpPr/>
          <p:nvPr/>
        </p:nvSpPr>
        <p:spPr>
          <a:xfrm>
            <a:off x="331470" y="2514600"/>
            <a:ext cx="8321040" cy="19088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465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4D6EF3-F242-46E2-A383-24C7FC304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41114"/>
            <a:ext cx="7886700" cy="51625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/>
              <a:t>①</a:t>
            </a:r>
            <a:r>
              <a:rPr kumimoji="1" lang="en-US" altLang="ja-JP" dirty="0"/>
              <a:t>train</a:t>
            </a:r>
            <a:r>
              <a:rPr kumimoji="1" lang="ja-JP" altLang="en-US" dirty="0"/>
              <a:t>データを学習データと検証データに分割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②モデルの構築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③ハイパーパラメータの範囲を設定する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④ランダムにサンプリングする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⑤検証データで認識精度を評価する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⑥認識精度の結果から、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ハイパーパラメータの範囲を狭める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⑦ 再度④</a:t>
            </a:r>
            <a:r>
              <a:rPr lang="en-US" altLang="ja-JP" dirty="0"/>
              <a:t>,</a:t>
            </a:r>
            <a:r>
              <a:rPr lang="ja-JP" altLang="en-US" dirty="0"/>
              <a:t>⑤を行い、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最適なハイパーパラメータを決定する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⑧テストデータで認識精度を評価する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F73EAC7-60DC-4078-BDB2-E5CE2C642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FA3E-C155-4920-8849-E798ABB146BE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0BDDACA8-6A23-491D-996F-24FA718B3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27906"/>
          </a:xfrm>
          <a:solidFill>
            <a:schemeClr val="accent6"/>
          </a:solidFill>
        </p:spPr>
        <p:txBody>
          <a:bodyPr>
            <a:normAutofit/>
          </a:bodyPr>
          <a:lstStyle/>
          <a:p>
            <a:pPr algn="ctr"/>
            <a:r>
              <a:rPr lang="ja-JP" altLang="en-US" sz="4800" dirty="0">
                <a:solidFill>
                  <a:schemeClr val="bg1"/>
                </a:solidFill>
                <a:latin typeface="ＭＳ Ｐゴシック" panose="020B0600070205080204" pitchFamily="50" charset="-128"/>
                <a:cs typeface="Arial" panose="020B0604020202020204" pitchFamily="34" charset="0"/>
              </a:rPr>
              <a:t>コードの流れ</a:t>
            </a:r>
          </a:p>
        </p:txBody>
      </p:sp>
    </p:spTree>
    <p:extLst>
      <p:ext uri="{BB962C8B-B14F-4D97-AF65-F5344CB8AC3E}">
        <p14:creationId xmlns:p14="http://schemas.microsoft.com/office/powerpoint/2010/main" val="3932210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4D6EF3-F242-46E2-A383-24C7FC304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86834"/>
            <a:ext cx="7886700" cy="4997454"/>
          </a:xfrm>
        </p:spPr>
        <p:txBody>
          <a:bodyPr>
            <a:normAutofit/>
          </a:bodyPr>
          <a:lstStyle/>
          <a:p>
            <a:r>
              <a:rPr kumimoji="1" lang="ja-JP" altLang="en-US" sz="2400" dirty="0"/>
              <a:t>全結合層によるネットワークの例</a:t>
            </a:r>
            <a:endParaRPr kumimoji="1"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r>
              <a:rPr kumimoji="1" lang="en-US" altLang="ja-JP" sz="2400" dirty="0"/>
              <a:t>CNN</a:t>
            </a:r>
            <a:r>
              <a:rPr kumimoji="1" lang="ja-JP" altLang="en-US" sz="2400" dirty="0"/>
              <a:t>によるネットワークの例</a:t>
            </a:r>
            <a:endParaRPr kumimoji="1" lang="en-US" altLang="ja-JP" sz="2400" dirty="0"/>
          </a:p>
          <a:p>
            <a:endParaRPr lang="en-US" altLang="ja-JP" sz="2400" dirty="0"/>
          </a:p>
          <a:p>
            <a:r>
              <a:rPr kumimoji="1" lang="en-US" altLang="ja-JP" sz="2400" dirty="0"/>
              <a:t>CNN</a:t>
            </a:r>
            <a:r>
              <a:rPr kumimoji="1" lang="ja-JP" altLang="en-US" sz="2400" dirty="0"/>
              <a:t>では、</a:t>
            </a:r>
            <a:r>
              <a:rPr kumimoji="1" lang="en-US" altLang="ja-JP" sz="2400" dirty="0"/>
              <a:t>Convolution</a:t>
            </a:r>
            <a:r>
              <a:rPr kumimoji="1" lang="ja-JP" altLang="en-US" sz="2400" dirty="0"/>
              <a:t>レイヤと</a:t>
            </a:r>
            <a:r>
              <a:rPr kumimoji="1" lang="en-US" altLang="ja-JP" sz="2400" dirty="0"/>
              <a:t>Pooling</a:t>
            </a:r>
            <a:r>
              <a:rPr kumimoji="1" lang="ja-JP" altLang="en-US" sz="2400" dirty="0"/>
              <a:t>レイヤが加わる（畳込み層）</a:t>
            </a:r>
            <a:endParaRPr kumimoji="1" lang="en-US" altLang="ja-JP" sz="2400" dirty="0"/>
          </a:p>
          <a:p>
            <a:r>
              <a:rPr lang="ja-JP" altLang="en-US" sz="2400" dirty="0"/>
              <a:t>「</a:t>
            </a:r>
            <a:r>
              <a:rPr lang="en-US" altLang="ja-JP" sz="2400" dirty="0"/>
              <a:t>Affine-</a:t>
            </a:r>
            <a:r>
              <a:rPr lang="en-US" altLang="ja-JP" sz="2400" dirty="0" err="1"/>
              <a:t>ReLU</a:t>
            </a:r>
            <a:r>
              <a:rPr lang="ja-JP" altLang="en-US" sz="2400" dirty="0"/>
              <a:t>」→「</a:t>
            </a:r>
            <a:r>
              <a:rPr lang="en-US" altLang="ja-JP" sz="2400" dirty="0"/>
              <a:t>Conv-</a:t>
            </a:r>
            <a:r>
              <a:rPr lang="en-US" altLang="ja-JP" sz="2400" dirty="0" err="1"/>
              <a:t>ReLU</a:t>
            </a:r>
            <a:r>
              <a:rPr lang="en-US" altLang="ja-JP" sz="2400" dirty="0"/>
              <a:t>-Pooling</a:t>
            </a:r>
            <a:r>
              <a:rPr lang="ja-JP" altLang="en-US" sz="2400" dirty="0"/>
              <a:t>」に置き換わる</a:t>
            </a:r>
            <a:endParaRPr lang="en-US" altLang="ja-JP" sz="2400" dirty="0"/>
          </a:p>
          <a:p>
            <a:r>
              <a:rPr kumimoji="1" lang="ja-JP" altLang="en-US" sz="2400" dirty="0"/>
              <a:t>最後の層は変わらず「</a:t>
            </a:r>
            <a:r>
              <a:rPr kumimoji="1" lang="en-US" altLang="ja-JP" sz="2400" dirty="0"/>
              <a:t>Affine-</a:t>
            </a:r>
            <a:r>
              <a:rPr kumimoji="1" lang="en-US" altLang="ja-JP" sz="2400" dirty="0" err="1"/>
              <a:t>ReLU</a:t>
            </a:r>
            <a:r>
              <a:rPr kumimoji="1" lang="ja-JP" altLang="en-US" sz="2400" dirty="0"/>
              <a:t>」の全結合層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F73EAC7-60DC-4078-BDB2-E5CE2C642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FA3E-C155-4920-8849-E798ABB146BE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0BDDACA8-6A23-491D-996F-24FA718B3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27906"/>
          </a:xfrm>
          <a:solidFill>
            <a:schemeClr val="accent6"/>
          </a:solidFill>
        </p:spPr>
        <p:txBody>
          <a:bodyPr>
            <a:normAutofit/>
          </a:bodyPr>
          <a:lstStyle/>
          <a:p>
            <a:pPr algn="ctr"/>
            <a:r>
              <a:rPr lang="en-US" altLang="ja-JP" sz="5400" dirty="0">
                <a:latin typeface="ＭＳ Ｐゴシック" panose="020B0600070205080204" pitchFamily="50" charset="-128"/>
                <a:cs typeface="Arial" panose="020B0604020202020204" pitchFamily="34" charset="0"/>
              </a:rPr>
              <a:t>CNN</a:t>
            </a:r>
            <a:r>
              <a:rPr lang="ja-JP" altLang="en-US" sz="5400" dirty="0">
                <a:latin typeface="ＭＳ Ｐゴシック" panose="020B0600070205080204" pitchFamily="50" charset="-128"/>
                <a:cs typeface="Arial" panose="020B0604020202020204" pitchFamily="34" charset="0"/>
              </a:rPr>
              <a:t>とは</a:t>
            </a:r>
            <a:endParaRPr lang="ja-JP" altLang="en-US" sz="5400" dirty="0">
              <a:solidFill>
                <a:schemeClr val="bg1"/>
              </a:solidFill>
              <a:latin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389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4D6EF3-F242-46E2-A383-24C7FC304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86834"/>
            <a:ext cx="7886700" cy="4997454"/>
          </a:xfrm>
        </p:spPr>
        <p:txBody>
          <a:bodyPr/>
          <a:lstStyle/>
          <a:p>
            <a:r>
              <a:rPr kumimoji="1" lang="ja-JP" altLang="en-US" dirty="0"/>
              <a:t>データの形状が無視されてしまう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sz="2400" dirty="0"/>
              <a:t>→画像の場合は</a:t>
            </a:r>
            <a:r>
              <a:rPr kumimoji="1" lang="en-US" altLang="ja-JP" sz="2400" dirty="0"/>
              <a:t>3</a:t>
            </a:r>
            <a:r>
              <a:rPr kumimoji="1" lang="ja-JP" altLang="en-US" sz="2400" dirty="0"/>
              <a:t>次元データを</a:t>
            </a:r>
            <a:r>
              <a:rPr kumimoji="1" lang="en-US" altLang="ja-JP" sz="2400" dirty="0"/>
              <a:t>1</a:t>
            </a:r>
            <a:r>
              <a:rPr kumimoji="1" lang="ja-JP" altLang="en-US" sz="2400" dirty="0"/>
              <a:t>次元データに変換</a:t>
            </a:r>
            <a:endParaRPr kumimoji="1" lang="en-US" altLang="ja-JP" sz="2400" dirty="0"/>
          </a:p>
          <a:p>
            <a:r>
              <a:rPr kumimoji="1" lang="ja-JP" altLang="en-US" dirty="0"/>
              <a:t>形状は空間的情報が含まれている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sz="2400" dirty="0"/>
              <a:t>→空間的に近いピクセル同士、</a:t>
            </a:r>
            <a:r>
              <a:rPr lang="en-US" altLang="ja-JP" sz="2400" dirty="0"/>
              <a:t>RBG</a:t>
            </a:r>
            <a:r>
              <a:rPr lang="ja-JP" altLang="en-US" sz="2400" dirty="0"/>
              <a:t>の各チャンネル同士の関係など</a:t>
            </a:r>
            <a:endParaRPr lang="en-US" altLang="ja-JP" sz="2400" dirty="0"/>
          </a:p>
          <a:p>
            <a:r>
              <a:rPr kumimoji="1" lang="ja-JP" altLang="en-US" dirty="0"/>
              <a:t>一方で、</a:t>
            </a:r>
            <a:r>
              <a:rPr kumimoji="1" lang="en-US" altLang="ja-JP" dirty="0"/>
              <a:t>CNN</a:t>
            </a:r>
            <a:r>
              <a:rPr kumimoji="1" lang="ja-JP" altLang="en-US" dirty="0"/>
              <a:t>の畳込み層は形状を維持できる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sz="2400" dirty="0"/>
              <a:t>→画像では、</a:t>
            </a:r>
            <a:r>
              <a:rPr lang="en-US" altLang="ja-JP" sz="2400" dirty="0"/>
              <a:t>3</a:t>
            </a:r>
            <a:r>
              <a:rPr lang="ja-JP" altLang="en-US" sz="2400" dirty="0"/>
              <a:t>次元データをそのまま</a:t>
            </a:r>
            <a:r>
              <a:rPr lang="en-US" altLang="ja-JP" sz="2400" dirty="0"/>
              <a:t>3</a:t>
            </a:r>
            <a:r>
              <a:rPr lang="ja-JP" altLang="en-US" sz="2400" dirty="0"/>
              <a:t>次元に</a:t>
            </a: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kumimoji="1" lang="en-US" altLang="ja-JP" dirty="0"/>
              <a:t>※CNN</a:t>
            </a:r>
            <a:r>
              <a:rPr kumimoji="1" lang="ja-JP" altLang="en-US" dirty="0"/>
              <a:t>における用語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sz="2400" dirty="0"/>
              <a:t>・入出力データ→特徴マップ</a:t>
            </a:r>
            <a:endParaRPr lang="en-US" altLang="ja-JP" sz="24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F73EAC7-60DC-4078-BDB2-E5CE2C642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FA3E-C155-4920-8849-E798ABB146BE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0BDDACA8-6A23-491D-996F-24FA718B3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27906"/>
          </a:xfrm>
          <a:solidFill>
            <a:schemeClr val="accent6"/>
          </a:solidFill>
        </p:spPr>
        <p:txBody>
          <a:bodyPr>
            <a:normAutofit/>
          </a:bodyPr>
          <a:lstStyle/>
          <a:p>
            <a:pPr algn="ctr"/>
            <a:r>
              <a:rPr lang="ja-JP" altLang="en-US" dirty="0">
                <a:solidFill>
                  <a:schemeClr val="bg1"/>
                </a:solidFill>
                <a:latin typeface="ＭＳ Ｐゴシック" panose="020B0600070205080204" pitchFamily="50" charset="-128"/>
                <a:cs typeface="Arial" panose="020B0604020202020204" pitchFamily="34" charset="0"/>
              </a:rPr>
              <a:t>全結合層の問題点と</a:t>
            </a:r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cs typeface="Arial" panose="020B0604020202020204" pitchFamily="34" charset="0"/>
              </a:rPr>
              <a:t>CNN</a:t>
            </a:r>
            <a:endParaRPr lang="ja-JP" altLang="en-US" dirty="0">
              <a:solidFill>
                <a:schemeClr val="bg1"/>
              </a:solidFill>
              <a:latin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537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kumimoji="1" dirty="0">
            <a:latin typeface="Arial" panose="020B0604020202020204" pitchFamily="34" charset="0"/>
            <a:ea typeface="ＭＳ Ｐゴシック" panose="020B0600070205080204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259</TotalTime>
  <Words>377</Words>
  <Application>Microsoft Office PowerPoint</Application>
  <PresentationFormat>画面に合わせる (4:3)</PresentationFormat>
  <Paragraphs>58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ＭＳ Ｐゴシック</vt:lpstr>
      <vt:lpstr>游ゴシック</vt:lpstr>
      <vt:lpstr>Arial</vt:lpstr>
      <vt:lpstr>Calibri</vt:lpstr>
      <vt:lpstr>Office テーマ</vt:lpstr>
      <vt:lpstr>ぜろつく 6.5-7.2.1</vt:lpstr>
      <vt:lpstr>ハイパーパラメータとは</vt:lpstr>
      <vt:lpstr>ハイパーパラメータの最適化手法</vt:lpstr>
      <vt:lpstr>コードの流れ</vt:lpstr>
      <vt:lpstr>CNNとは</vt:lpstr>
      <vt:lpstr>全結合層の問題点とCNN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第一回中間報告会 補助スライド</dc:title>
  <dc:creator>関 龍一</dc:creator>
  <cp:lastModifiedBy>関 龍一</cp:lastModifiedBy>
  <cp:revision>72</cp:revision>
  <dcterms:created xsi:type="dcterms:W3CDTF">2021-09-22T02:07:39Z</dcterms:created>
  <dcterms:modified xsi:type="dcterms:W3CDTF">2022-04-03T04:39:52Z</dcterms:modified>
</cp:coreProperties>
</file>