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tags/tag70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97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7" r:id="rId4"/>
    <p:sldId id="286" r:id="rId5"/>
    <p:sldId id="287" r:id="rId6"/>
    <p:sldId id="289" r:id="rId7"/>
    <p:sldId id="290" r:id="rId8"/>
    <p:sldId id="292" r:id="rId9"/>
    <p:sldId id="293" r:id="rId10"/>
    <p:sldId id="295" r:id="rId11"/>
    <p:sldId id="296" r:id="rId12"/>
    <p:sldId id="298" r:id="rId13"/>
    <p:sldId id="299" r:id="rId14"/>
    <p:sldId id="301" r:id="rId15"/>
    <p:sldId id="302" r:id="rId16"/>
    <p:sldId id="304" r:id="rId17"/>
    <p:sldId id="305" r:id="rId18"/>
    <p:sldId id="307" r:id="rId19"/>
    <p:sldId id="308" r:id="rId20"/>
    <p:sldId id="310" r:id="rId21"/>
    <p:sldId id="311" r:id="rId22"/>
    <p:sldId id="313" r:id="rId23"/>
    <p:sldId id="314" r:id="rId24"/>
    <p:sldId id="316" r:id="rId25"/>
    <p:sldId id="317" r:id="rId26"/>
    <p:sldId id="319" r:id="rId27"/>
    <p:sldId id="320" r:id="rId28"/>
    <p:sldId id="282" r:id="rId2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8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3516"/>
            <a:ext cx="7772400" cy="1653867"/>
          </a:xfr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chemeClr val="accent1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119"/>
            <a:ext cx="7772400" cy="505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6729-9173-4E92-8306-33EAF043DCBE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AF24-884D-4C37-8C67-5867C6B4ED83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9669" y="449361"/>
            <a:ext cx="7884663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29527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495300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63817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79057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E1B-9ADA-40AD-816C-0DFC8EEA25BD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2448"/>
            <a:ext cx="7886700" cy="18833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4884"/>
            <a:ext cx="7886700" cy="53759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C70-E075-45BB-9422-7DD28AD95F1A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507207" y="1162050"/>
            <a:ext cx="8117681" cy="361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99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7A0-5AB4-4965-9A0B-E4234C59C456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9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C21A-0EE6-4633-BFC5-D0C9306224BA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28812" y="1339826"/>
            <a:ext cx="5557838" cy="5016524"/>
            <a:chOff x="0" y="3439099"/>
            <a:chExt cx="4938713" cy="3343275"/>
          </a:xfrm>
        </p:grpSpPr>
        <p:sp>
          <p:nvSpPr>
            <p:cNvPr id="14" name="任意多边形 13"/>
            <p:cNvSpPr/>
            <p:nvPr>
              <p:custDataLst>
                <p:tags r:id="rId1"/>
              </p:custDataLst>
            </p:nvPr>
          </p:nvSpPr>
          <p:spPr>
            <a:xfrm>
              <a:off x="3435350" y="5591749"/>
              <a:ext cx="469900" cy="527050"/>
            </a:xfrm>
            <a:custGeom>
              <a:avLst/>
              <a:gdLst>
                <a:gd name="connsiteX0" fmla="*/ 469900 w 469900"/>
                <a:gd name="connsiteY0" fmla="*/ 495300 h 495300"/>
                <a:gd name="connsiteX1" fmla="*/ 190500 w 469900"/>
                <a:gd name="connsiteY1" fmla="*/ 0 h 495300"/>
                <a:gd name="connsiteX2" fmla="*/ 0 w 469900"/>
                <a:gd name="connsiteY2" fmla="*/ 228600 h 495300"/>
                <a:gd name="connsiteX3" fmla="*/ 469900 w 469900"/>
                <a:gd name="connsiteY3" fmla="*/ 495300 h 495300"/>
                <a:gd name="connsiteX0-1" fmla="*/ 469900 w 469900"/>
                <a:gd name="connsiteY0-2" fmla="*/ 527050 h 527050"/>
                <a:gd name="connsiteX1-3" fmla="*/ 177800 w 469900"/>
                <a:gd name="connsiteY1-4" fmla="*/ 0 h 527050"/>
                <a:gd name="connsiteX2-5" fmla="*/ 0 w 469900"/>
                <a:gd name="connsiteY2-6" fmla="*/ 260350 h 527050"/>
                <a:gd name="connsiteX3-7" fmla="*/ 469900 w 469900"/>
                <a:gd name="connsiteY3-8" fmla="*/ 527050 h 5270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69900" h="527050">
                  <a:moveTo>
                    <a:pt x="469900" y="527050"/>
                  </a:moveTo>
                  <a:lnTo>
                    <a:pt x="177800" y="0"/>
                  </a:lnTo>
                  <a:lnTo>
                    <a:pt x="0" y="260350"/>
                  </a:lnTo>
                  <a:lnTo>
                    <a:pt x="469900" y="52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2"/>
              </p:custDataLst>
            </p:nvPr>
          </p:nvSpPr>
          <p:spPr>
            <a:xfrm>
              <a:off x="942975" y="3805812"/>
              <a:ext cx="3995738" cy="2690812"/>
            </a:xfrm>
            <a:custGeom>
              <a:avLst/>
              <a:gdLst>
                <a:gd name="connsiteX0" fmla="*/ 0 w 4019550"/>
                <a:gd name="connsiteY0" fmla="*/ 9525 h 2643187"/>
                <a:gd name="connsiteX1" fmla="*/ 4019550 w 4019550"/>
                <a:gd name="connsiteY1" fmla="*/ 0 h 2643187"/>
                <a:gd name="connsiteX2" fmla="*/ 2076450 w 4019550"/>
                <a:gd name="connsiteY2" fmla="*/ 2643187 h 2643187"/>
                <a:gd name="connsiteX3" fmla="*/ 0 w 4019550"/>
                <a:gd name="connsiteY3" fmla="*/ 9525 h 2643187"/>
                <a:gd name="connsiteX0-1" fmla="*/ 0 w 4019550"/>
                <a:gd name="connsiteY0-2" fmla="*/ 9525 h 2700337"/>
                <a:gd name="connsiteX1-3" fmla="*/ 4019550 w 4019550"/>
                <a:gd name="connsiteY1-4" fmla="*/ 0 h 2700337"/>
                <a:gd name="connsiteX2-5" fmla="*/ 2033588 w 4019550"/>
                <a:gd name="connsiteY2-6" fmla="*/ 2700337 h 2700337"/>
                <a:gd name="connsiteX3-7" fmla="*/ 0 w 4019550"/>
                <a:gd name="connsiteY3-8" fmla="*/ 9525 h 2700337"/>
                <a:gd name="connsiteX0-9" fmla="*/ 0 w 4019550"/>
                <a:gd name="connsiteY0-10" fmla="*/ 9525 h 2700337"/>
                <a:gd name="connsiteX1-11" fmla="*/ 4019550 w 4019550"/>
                <a:gd name="connsiteY1-12" fmla="*/ 0 h 2700337"/>
                <a:gd name="connsiteX2-13" fmla="*/ 2028826 w 4019550"/>
                <a:gd name="connsiteY2-14" fmla="*/ 2700337 h 2700337"/>
                <a:gd name="connsiteX3-15" fmla="*/ 0 w 4019550"/>
                <a:gd name="connsiteY3-16" fmla="*/ 9525 h 2700337"/>
                <a:gd name="connsiteX0-17" fmla="*/ 0 w 3995738"/>
                <a:gd name="connsiteY0-18" fmla="*/ 0 h 2690812"/>
                <a:gd name="connsiteX1-19" fmla="*/ 3995738 w 3995738"/>
                <a:gd name="connsiteY1-20" fmla="*/ 4762 h 2690812"/>
                <a:gd name="connsiteX2-21" fmla="*/ 2028826 w 3995738"/>
                <a:gd name="connsiteY2-22" fmla="*/ 2690812 h 2690812"/>
                <a:gd name="connsiteX3-23" fmla="*/ 0 w 3995738"/>
                <a:gd name="connsiteY3-24" fmla="*/ 0 h 2690812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995738" h="2690812">
                  <a:moveTo>
                    <a:pt x="0" y="0"/>
                  </a:moveTo>
                  <a:lnTo>
                    <a:pt x="3995738" y="4762"/>
                  </a:lnTo>
                  <a:lnTo>
                    <a:pt x="2028826" y="2690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3"/>
              </p:custDataLst>
            </p:nvPr>
          </p:nvSpPr>
          <p:spPr>
            <a:xfrm>
              <a:off x="0" y="3439099"/>
              <a:ext cx="4938713" cy="385763"/>
            </a:xfrm>
            <a:custGeom>
              <a:avLst/>
              <a:gdLst>
                <a:gd name="connsiteX0" fmla="*/ 0 w 4957763"/>
                <a:gd name="connsiteY0" fmla="*/ 0 h 385762"/>
                <a:gd name="connsiteX1" fmla="*/ 3505200 w 4957763"/>
                <a:gd name="connsiteY1" fmla="*/ 0 h 385762"/>
                <a:gd name="connsiteX2" fmla="*/ 4957763 w 4957763"/>
                <a:gd name="connsiteY2" fmla="*/ 381000 h 385762"/>
                <a:gd name="connsiteX3" fmla="*/ 952500 w 4957763"/>
                <a:gd name="connsiteY3" fmla="*/ 385762 h 385762"/>
                <a:gd name="connsiteX4" fmla="*/ 0 w 4957763"/>
                <a:gd name="connsiteY4" fmla="*/ 0 h 385762"/>
                <a:gd name="connsiteX0-1" fmla="*/ 0 w 4957763"/>
                <a:gd name="connsiteY0-2" fmla="*/ 0 h 385762"/>
                <a:gd name="connsiteX1-3" fmla="*/ 3505200 w 4957763"/>
                <a:gd name="connsiteY1-4" fmla="*/ 0 h 385762"/>
                <a:gd name="connsiteX2-5" fmla="*/ 4957763 w 4957763"/>
                <a:gd name="connsiteY2-6" fmla="*/ 371475 h 385762"/>
                <a:gd name="connsiteX3-7" fmla="*/ 952500 w 4957763"/>
                <a:gd name="connsiteY3-8" fmla="*/ 385762 h 385762"/>
                <a:gd name="connsiteX4-9" fmla="*/ 0 w 4957763"/>
                <a:gd name="connsiteY4-10" fmla="*/ 0 h 385762"/>
                <a:gd name="connsiteX0-11" fmla="*/ 0 w 4957763"/>
                <a:gd name="connsiteY0-12" fmla="*/ 0 h 385762"/>
                <a:gd name="connsiteX1-13" fmla="*/ 3505200 w 4957763"/>
                <a:gd name="connsiteY1-14" fmla="*/ 0 h 385762"/>
                <a:gd name="connsiteX2-15" fmla="*/ 4957763 w 4957763"/>
                <a:gd name="connsiteY2-16" fmla="*/ 381000 h 385762"/>
                <a:gd name="connsiteX3-17" fmla="*/ 952500 w 4957763"/>
                <a:gd name="connsiteY3-18" fmla="*/ 385762 h 385762"/>
                <a:gd name="connsiteX4-19" fmla="*/ 0 w 4957763"/>
                <a:gd name="connsiteY4-20" fmla="*/ 0 h 385762"/>
                <a:gd name="connsiteX0-21" fmla="*/ 0 w 4957763"/>
                <a:gd name="connsiteY0-22" fmla="*/ 0 h 385762"/>
                <a:gd name="connsiteX1-23" fmla="*/ 3505200 w 4957763"/>
                <a:gd name="connsiteY1-24" fmla="*/ 0 h 385762"/>
                <a:gd name="connsiteX2-25" fmla="*/ 4957763 w 4957763"/>
                <a:gd name="connsiteY2-26" fmla="*/ 376238 h 385762"/>
                <a:gd name="connsiteX3-27" fmla="*/ 952500 w 4957763"/>
                <a:gd name="connsiteY3-28" fmla="*/ 385762 h 385762"/>
                <a:gd name="connsiteX4-29" fmla="*/ 0 w 4957763"/>
                <a:gd name="connsiteY4-30" fmla="*/ 0 h 385762"/>
                <a:gd name="connsiteX0-31" fmla="*/ 0 w 4962544"/>
                <a:gd name="connsiteY0-32" fmla="*/ 0 h 385762"/>
                <a:gd name="connsiteX1-33" fmla="*/ 3505200 w 4962544"/>
                <a:gd name="connsiteY1-34" fmla="*/ 0 h 385762"/>
                <a:gd name="connsiteX2-35" fmla="*/ 4962544 w 4962544"/>
                <a:gd name="connsiteY2-36" fmla="*/ 373856 h 385762"/>
                <a:gd name="connsiteX3-37" fmla="*/ 952500 w 4962544"/>
                <a:gd name="connsiteY3-38" fmla="*/ 385762 h 385762"/>
                <a:gd name="connsiteX4-39" fmla="*/ 0 w 4962544"/>
                <a:gd name="connsiteY4-40" fmla="*/ 0 h 385762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4962544" h="385762">
                  <a:moveTo>
                    <a:pt x="0" y="0"/>
                  </a:moveTo>
                  <a:lnTo>
                    <a:pt x="3505200" y="0"/>
                  </a:lnTo>
                  <a:lnTo>
                    <a:pt x="4962544" y="373856"/>
                  </a:lnTo>
                  <a:lnTo>
                    <a:pt x="952500" y="38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4"/>
              </p:custDataLst>
            </p:nvPr>
          </p:nvSpPr>
          <p:spPr>
            <a:xfrm>
              <a:off x="2817813" y="5082162"/>
              <a:ext cx="687387" cy="615950"/>
            </a:xfrm>
            <a:custGeom>
              <a:avLst/>
              <a:gdLst>
                <a:gd name="connsiteX0" fmla="*/ 673100 w 673100"/>
                <a:gd name="connsiteY0" fmla="*/ 0 h 615950"/>
                <a:gd name="connsiteX1" fmla="*/ 406400 w 673100"/>
                <a:gd name="connsiteY1" fmla="*/ 615950 h 615950"/>
                <a:gd name="connsiteX2" fmla="*/ 0 w 673100"/>
                <a:gd name="connsiteY2" fmla="*/ 342900 h 615950"/>
                <a:gd name="connsiteX3" fmla="*/ 673100 w 673100"/>
                <a:gd name="connsiteY3" fmla="*/ 0 h 615950"/>
                <a:gd name="connsiteX0-1" fmla="*/ 685007 w 685007"/>
                <a:gd name="connsiteY0-2" fmla="*/ 0 h 615950"/>
                <a:gd name="connsiteX1-3" fmla="*/ 418307 w 685007"/>
                <a:gd name="connsiteY1-4" fmla="*/ 615950 h 615950"/>
                <a:gd name="connsiteX2-5" fmla="*/ 0 w 685007"/>
                <a:gd name="connsiteY2-6" fmla="*/ 350044 h 615950"/>
                <a:gd name="connsiteX3-7" fmla="*/ 685007 w 685007"/>
                <a:gd name="connsiteY3-8" fmla="*/ 0 h 615950"/>
                <a:gd name="connsiteX0-9" fmla="*/ 687388 w 687388"/>
                <a:gd name="connsiteY0-10" fmla="*/ 0 h 615950"/>
                <a:gd name="connsiteX1-11" fmla="*/ 420688 w 687388"/>
                <a:gd name="connsiteY1-12" fmla="*/ 615950 h 615950"/>
                <a:gd name="connsiteX2-13" fmla="*/ 0 w 687388"/>
                <a:gd name="connsiteY2-14" fmla="*/ 350044 h 615950"/>
                <a:gd name="connsiteX3-15" fmla="*/ 687388 w 687388"/>
                <a:gd name="connsiteY3-16" fmla="*/ 0 h 615950"/>
                <a:gd name="connsiteX0-17" fmla="*/ 675671 w 675671"/>
                <a:gd name="connsiteY0-18" fmla="*/ 0 h 615950"/>
                <a:gd name="connsiteX1-19" fmla="*/ 408971 w 675671"/>
                <a:gd name="connsiteY1-20" fmla="*/ 615950 h 615950"/>
                <a:gd name="connsiteX2-21" fmla="*/ 0 w 675671"/>
                <a:gd name="connsiteY2-22" fmla="*/ 354806 h 615950"/>
                <a:gd name="connsiteX3-23" fmla="*/ 675671 w 675671"/>
                <a:gd name="connsiteY3-24" fmla="*/ 0 h 61595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75671" h="615950">
                  <a:moveTo>
                    <a:pt x="675671" y="0"/>
                  </a:moveTo>
                  <a:lnTo>
                    <a:pt x="408971" y="615950"/>
                  </a:lnTo>
                  <a:lnTo>
                    <a:pt x="0" y="354806"/>
                  </a:lnTo>
                  <a:lnTo>
                    <a:pt x="67567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5"/>
              </p:custDataLst>
            </p:nvPr>
          </p:nvSpPr>
          <p:spPr>
            <a:xfrm>
              <a:off x="2806700" y="5436174"/>
              <a:ext cx="1104900" cy="1346200"/>
            </a:xfrm>
            <a:custGeom>
              <a:avLst/>
              <a:gdLst>
                <a:gd name="connsiteX0" fmla="*/ 12700 w 1092200"/>
                <a:gd name="connsiteY0" fmla="*/ 0 h 1346200"/>
                <a:gd name="connsiteX1" fmla="*/ 0 w 1092200"/>
                <a:gd name="connsiteY1" fmla="*/ 1346200 h 1346200"/>
                <a:gd name="connsiteX2" fmla="*/ 1092200 w 1092200"/>
                <a:gd name="connsiteY2" fmla="*/ 692150 h 1346200"/>
                <a:gd name="connsiteX3" fmla="*/ 12700 w 1092200"/>
                <a:gd name="connsiteY3" fmla="*/ 0 h 1346200"/>
                <a:gd name="connsiteX0-1" fmla="*/ 12700 w 1104900"/>
                <a:gd name="connsiteY0-2" fmla="*/ 0 h 1346200"/>
                <a:gd name="connsiteX1-3" fmla="*/ 0 w 1104900"/>
                <a:gd name="connsiteY1-4" fmla="*/ 1346200 h 1346200"/>
                <a:gd name="connsiteX2-5" fmla="*/ 1104900 w 1104900"/>
                <a:gd name="connsiteY2-6" fmla="*/ 685800 h 1346200"/>
                <a:gd name="connsiteX3-7" fmla="*/ 12700 w 1104900"/>
                <a:gd name="connsiteY3-8" fmla="*/ 0 h 1346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4900" h="1346200">
                  <a:moveTo>
                    <a:pt x="12700" y="0"/>
                  </a:moveTo>
                  <a:lnTo>
                    <a:pt x="0" y="1346200"/>
                  </a:lnTo>
                  <a:lnTo>
                    <a:pt x="1104900" y="6858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74947" y="2110674"/>
            <a:ext cx="4672507" cy="1154389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14D-DA63-42F6-A7B5-4B148315EB05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94308" y="3279588"/>
            <a:ext cx="3233784" cy="50100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8CAB-3F68-4807-9423-890BC0312F67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5600"/>
            <a:ext cx="3196800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5200" y="878400"/>
            <a:ext cx="4478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876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8DB-623A-45E5-B169-7F19F8A76A0C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D9C7-F895-4A51-AD1A-404696D7AE8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" y="0"/>
            <a:ext cx="9135307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5400000">
            <a:off x="2170323" y="-147089"/>
            <a:ext cx="4803354" cy="812732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665027"/>
            <a:ext cx="7886700" cy="45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581-9F35-441B-B759-087CBD0092FA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D1C6-1DB6-4154-AF5C-C7FC06CCE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60.png"/><Relationship Id="rId2" Type="http://schemas.openxmlformats.org/officeDocument/2006/relationships/tags" Target="../tags/tag42.xml"/><Relationship Id="rId1" Type="http://schemas.openxmlformats.org/officeDocument/2006/relationships/tags" Target="../tags/tag40.xml"/><Relationship Id="rId6" Type="http://schemas.openxmlformats.org/officeDocument/2006/relationships/tags" Target="../tags/tag4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7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4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8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6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9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00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6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1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20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3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4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6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1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2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6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8800" dirty="0"/>
              <a:t>CF</a:t>
            </a:r>
            <a:r>
              <a:rPr lang="zh-CN" altLang="en-US" sz="8800" dirty="0"/>
              <a:t>水题选讲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zh-CN" altLang="en-US" dirty="0"/>
              <a:t>绍兴一中 季雨田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57E38D-8E45-4B01-A073-35259EEA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925D-AE6C-4215-9865-31B2CFCC883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922EA2-E841-4653-95B8-CB4C06E0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618G. Combining Slimes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No.9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618G. Combining Slimes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的面板，两个值为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的数字块碰到一起会形成一个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的数字块。一开始面板上没有数字块。接下去会一直执行以下的操作，直到面板满了：在面板的最右端会生成一个数字块，有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/>
                  <a:t>的概率，这个数字块的值是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1−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/>
                  <a:t>的概率这个数字块的值是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。面板会向左倾斜，数字块会碰撞。求所有数字和的期望是多少，输出实数。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0&lt;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&lt;1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794G. Replace 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No.8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794G. Replace All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对于两个仅包含大写字母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的字符串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01</m:t>
                    </m:r>
                  </m:oMath>
                </a14:m>
                <a:r>
                  <a:rPr lang="zh-CN" altLang="en-US" dirty="0"/>
                  <a:t>串对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被称为不错的当且仅当：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  <m:r>
                      <a:rPr lang="en-US" altLang="zh-CN" b="0" i="1" dirty="0" smtClean="0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且如果把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中所有的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替换成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/>
                  <a:t>，把所有的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替换成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/>
                  <a:t>，那么由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产生的这两个新字符串完全相同。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一个字符串对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的柔韧度被定义为对它来说不错的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01</m:t>
                    </m:r>
                  </m:oMath>
                </a14:m>
                <a:r>
                  <a:rPr lang="zh-CN" altLang="en-US" dirty="0"/>
                  <a:t>串对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𝑠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的对数。给你两个仅由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zh-CN" altLang="en-US" dirty="0"/>
                  <a:t>构成的字符串对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，其中所有的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zh-CN" altLang="en-US" dirty="0"/>
                  <a:t>都必须替换成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。请你求出所有可能的字符串对的柔韧度之和，答案对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+7</m:t>
                    </m:r>
                  </m:oMath>
                </a14:m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 dirty="0" err="1">
                        <a:latin typeface="Cambria Math"/>
                      </a:rPr>
                      <m:t>,</m:t>
                    </m:r>
                    <m:r>
                      <a:rPr lang="en-US" altLang="zh-CN" i="1" dirty="0" err="1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3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744E. </a:t>
            </a:r>
            <a:r>
              <a:rPr lang="en-US" altLang="zh-CN" dirty="0" err="1"/>
              <a:t>Hongcow</a:t>
            </a:r>
            <a:r>
              <a:rPr lang="en-US" altLang="zh-CN" dirty="0"/>
              <a:t> Masters the Cyclic Shift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No.7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/>
              <a:t>744E. </a:t>
            </a:r>
            <a:r>
              <a:rPr lang="en-US" altLang="zh-CN" sz="2800" dirty="0" err="1"/>
              <a:t>Hongcow</a:t>
            </a:r>
            <a:r>
              <a:rPr lang="en-US" altLang="zh-CN" sz="2800" dirty="0"/>
              <a:t> Masters the Cyclic Shift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一个字符串集合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/>
                  <a:t>是合法的，当且仅当其满足以下条件。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首先定义字符集合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⊂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𝑏</m:t>
                    </m:r>
                    <m:r>
                      <a:rPr lang="en-US" altLang="zh-CN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𝑏</m:t>
                    </m:r>
                    <m:r>
                      <a:rPr lang="en-US" altLang="zh-CN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。易知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为无穷集合。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认为一个字符串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/>
                  <a:t>是合法的当且仅当其满足以下条件：存在一种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/>
                  <a:t>的划分满足：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/>
                  <a:t>可以分成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dirty="0" err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∈</m:t>
                    </m:r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en-US" dirty="0"/>
                  <a:t>的循环位移的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/>
                  <a:t>个串中恰好有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个串在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/>
                  <a:t>中的所有字符串都合法，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/>
                  <a:t>才被称为合法。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个字符串，如果第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zh-CN" altLang="en-US" dirty="0"/>
                  <a:t>个到第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/>
                  <a:t>个字符串组成的集合合法，则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𝑙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/>
                  <a:t>否则，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𝑙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/>
                  <a:t>。求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≤30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927" b="-1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704E. Iron Man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No.6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704E. Iron Man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有一棵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个点的树，有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个人，每个人有四个参数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𝑡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𝑐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𝑣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，表示这个人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/>
                  <a:t>时刻于点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出现，并以每秒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/>
                  <a:t>条边的速度向点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dirty="0"/>
                  <a:t>移动，到达点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dirty="0"/>
                  <a:t>后消失。问最早的相遇时刻。若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，则表示这个人仅在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dirty="0"/>
                  <a:t>时刻出现。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/>
                      </a:rPr>
                      <m:t>，</m:t>
                    </m:r>
                    <m:r>
                      <a:rPr lang="en-US" altLang="zh-CN" i="1" dirty="0" err="1">
                        <a:latin typeface="Cambria Math"/>
                      </a:rPr>
                      <m:t>𝑡</m:t>
                    </m:r>
                    <m:r>
                      <a:rPr lang="en-US" altLang="zh-CN" i="1" dirty="0" err="1">
                        <a:latin typeface="Cambria Math"/>
                      </a:rPr>
                      <m:t>,</m:t>
                    </m:r>
                    <m:r>
                      <a:rPr lang="en-US" altLang="zh-CN" i="1" dirty="0" err="1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645G. Armistice Area Apportionment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No.5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/>
              <a:t>645G. Armistice Area Apportionment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有两个点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/>
                  <a:t>，坐标分别是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dirty="0"/>
                  <a:t>，定义直线的权值为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𝑃𝑋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𝑄𝑋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/>
                  <a:t>为直线上的任意一点。现给出平面上的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个点，问所有至少经过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个点的直线中权值最小的直线的权值是多少。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19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578E. Walking!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No.13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750H. New Year and Snowy Grid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dirty="0"/>
              <a:t>750H. New Year and Snowy Grid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有一张有障碍的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dirty="0"/>
                  <a:t>的网格图，问是否存在一条路径，从左上角出发到右下角，再回到左上角，且不会重复经过同一个点（起点除外）。有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/>
                  <a:t>组询问，每组询问给出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个非障碍点，问是否存在不经过这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/>
                  <a:t>个点的合法路径。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𝑤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𝑞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  <m:r>
                      <a:rPr lang="en-US" altLang="zh-CN" i="1" dirty="0" smtClean="0">
                        <a:latin typeface="Cambria Math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772E. Verifying Kingdom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772E. Verifying Kingdom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交互题，交互库有一棵二叉树，这棵树的非叶节点的儿子树都为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/>
                  <a:t>。每次询问你可以给出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𝑏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三个不同的点，交互库会回答你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𝑏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中深度最深的那个，若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最深会返回字母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𝑏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最深会返回字母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最深会返回字母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dirty="0"/>
                  <a:t>。请你输出与交互库同构的任意一棵树。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，询问不能超过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10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627F. Island Puzzle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627F. Island Puzzle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有一棵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个点树，在上面玩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数码，问是否有解和最小步数，若无解，则问加一条边是否有解和最小步数。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≤2×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725G. Messages on a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725G. Messages on a Tree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【</a:t>
                </a:r>
                <a:r>
                  <a:rPr lang="zh-CN" altLang="en-US" sz="2000" dirty="0"/>
                  <a:t>题目大意</a:t>
                </a:r>
                <a:r>
                  <a:rPr lang="en-US" altLang="zh-CN" sz="2000" dirty="0"/>
                  <a:t>】</a:t>
                </a:r>
                <a:r>
                  <a:rPr lang="zh-CN" altLang="en-US" sz="2000" dirty="0"/>
                  <a:t>一棵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sz="2000" dirty="0"/>
                  <a:t>个节点的有根树，编号从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0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000" dirty="0"/>
                  <a:t>号结点为根，父亲编号小于儿子编号，每条边进行信息传导都需要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000" dirty="0"/>
                  <a:t>秒。一共有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000" dirty="0"/>
                  <a:t>个操作，每个操作形如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/>
                          </a:rPr>
                          <m:t>𝑥</m:t>
                        </m:r>
                        <m:r>
                          <a:rPr lang="en-US" altLang="zh-CN" sz="2000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/>
                  <a:t>，表示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000" dirty="0"/>
                  <a:t>时刻，节点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000" dirty="0"/>
                  <a:t>向它的父亲发了一条请求。对于一个收到请求的节点，如果是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000" dirty="0"/>
                  <a:t>号点或者等待节点，那么就直接发送回答给请求传来的节点，否则向父亲发送请求，并变成等待节点。对于一个收到回答的等待节点，会把回答发给请求传来节点，并解除等待。对于同一时刻收到多个请求的，先处理请求发起者编号小的请求，对于同时收到请求和回答的，先处理回答，再处理请求。你的任务是对于每个操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/>
                          </a:rPr>
                          <m:t>𝑥</m:t>
                        </m:r>
                        <m:r>
                          <a:rPr lang="en-US" altLang="zh-CN" sz="2000" i="1" dirty="0" err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/>
                  <a:t>，求出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000" dirty="0"/>
                  <a:t>收到自己发出请求的回答的时刻。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【</a:t>
                </a:r>
                <a:r>
                  <a:rPr lang="zh-CN" altLang="en-US" sz="2000" dirty="0"/>
                  <a:t>数据范围</a:t>
                </a:r>
                <a:r>
                  <a:rPr lang="en-US" altLang="zh-CN" sz="2000" dirty="0"/>
                  <a:t>】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/>
                      </a:rPr>
                      <m:t>,</m:t>
                    </m:r>
                    <m:r>
                      <a:rPr lang="en-US" altLang="zh-CN" sz="2000" i="1" dirty="0" smtClean="0">
                        <a:latin typeface="Cambria Math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618" t="-676" r="-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谢谢观看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439EBEE-5886-4601-81E6-43695BA3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964-BF1D-474E-B6F3-1CCBA5596423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4B34749-6B73-475F-ADCC-A34D657D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28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578E. Walking!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排成一排的点，你可以从任意一个点出发，左右脚交替地不重不漏地踩过所有点。一开始的左右脚也由你自己决定。给出每个点被踩到的左右脚，请你构造一种满足条件的方案，且回头的次数最少。输出任意一个合法方案即可，保证有解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788D. Recover a functional graph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No.12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3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788D. Recover a functional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交互题，平面上有一些平行于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轴和平行于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轴的直线。每次询问你可以给出平面上的一个点，交互库会给出与这个点距离最近的直线的距离。你需要确定所有的直线。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平行于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轴和平行于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轴的直线各不超过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条，坐标范围的绝对值不超过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/>
                  <a:t>。询问次数不能超过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3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9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713E. Sonya </a:t>
            </a:r>
            <a:r>
              <a:rPr lang="en-US" altLang="zh-CN" dirty="0" err="1"/>
              <a:t>Partymaker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/>
              <a:t>713E. Sonya </a:t>
            </a:r>
            <a:r>
              <a:rPr lang="en-US" altLang="zh-CN" sz="4400" dirty="0" err="1"/>
              <a:t>Partymaker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个人，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个凳子，其中凳子被编号为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1~</m:t>
                    </m:r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围成环形。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相邻，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相邻。第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/>
                  <a:t>个人在编号为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的椅子上。现在每个人可以选择顺时针或逆时针地走动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步，边走边把当前位置凳子标记，问将凳子都标记完的最小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1005" t="-10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744D. </a:t>
            </a:r>
            <a:r>
              <a:rPr lang="en-US" altLang="zh-CN" dirty="0" err="1"/>
              <a:t>Hongcow</a:t>
            </a:r>
            <a:r>
              <a:rPr lang="en-US" altLang="zh-CN" dirty="0"/>
              <a:t> Draws a Circle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No.10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9607E4-7656-4A90-A710-E7EF00F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9762-286B-4ECF-BBDE-61684A722971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59EB12-6DA6-496E-9137-55B75193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dirty="0"/>
              <a:t>744D. </a:t>
            </a:r>
            <a:r>
              <a:rPr lang="en-US" altLang="zh-CN" sz="4000" dirty="0" err="1"/>
              <a:t>Hongcow</a:t>
            </a:r>
            <a:r>
              <a:rPr lang="en-US" altLang="zh-CN" sz="4000" dirty="0"/>
              <a:t> Draws a Circle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题目大意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平面上有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个红点，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个蓝点，你需要画一个最大的圆，满足圆内至少有一个红点，且没有蓝点，边界上的点可以视为在圆内，也可以不在。输出最大的圆的半径</a:t>
                </a:r>
                <a:r>
                  <a:rPr lang="zh-CN" altLang="en-US" dirty="0" smtClean="0"/>
                  <a:t>。无限大则输出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数据范围</a:t>
                </a:r>
                <a:r>
                  <a:rPr lang="en-US" altLang="zh-CN" dirty="0"/>
                  <a:t>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 rotWithShape="1">
                <a:blip r:embed="rId7"/>
                <a:stretch>
                  <a:fillRect l="-1005" t="-1081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57923BE-992A-4D05-A61F-2F7B102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5FAD-151E-47B7-8A14-4808F3C02A70}" type="datetime1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0DDEC3E-7643-4413-BDEC-A447B75C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27*b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6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36_12*i*2"/>
  <p:tag name="KSO_WM_TEMPLATE_CATEGORY" val="custom"/>
  <p:tag name="KSO_WM_TEMPLATE_INDEX" val="91602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15704"/>
  <p:tag name="MH_LIBRARY" val="GRAPHIC"/>
  <p:tag name="MH_ORDER" val="Freeform 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15704"/>
  <p:tag name="MH_LIBRARY" val="GRAPHIC"/>
  <p:tag name="MH_ORDER" val="Freeform 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15704"/>
  <p:tag name="MH_LIBRARY" val="GRAPHIC"/>
  <p:tag name="MH_ORDER" val="Freeform 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15704"/>
  <p:tag name="MH_LIBRARY" val="GRAPHIC"/>
  <p:tag name="MH_ORDER" val="Freeform 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15704"/>
  <p:tag name="MH_LIBRARY" val="GRAPHIC"/>
  <p:tag name="MH_ORDER" val="Freeform 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5、23、25、26、27"/>
  <p:tag name="KSO_WM_TEMPLATE_CATEGORY" val="custom"/>
  <p:tag name="KSO_WM_TEMPLATE_INDEX" val="662"/>
  <p:tag name="KSO_WM_TAG_VERSION" val="1.0"/>
  <p:tag name="KSO_WM_SLIDE_ID" val="custom6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202"/>
  <p:tag name="MH_LIBRARY" val="GRAPHIC"/>
  <p:tag name="KSO_WM_TEMPLATE_CATEGORY" val="custom"/>
  <p:tag name="KSO_WM_TEMPLATE_INDEX" val="662"/>
  <p:tag name="KSO_WM_TAG_VERSION" val="1.0"/>
  <p:tag name="KSO_WM_SLIDE_ID" val="custom66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1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b"/>
  <p:tag name="KSO_WM_UNIT_INDEX" val="1"/>
  <p:tag name="KSO_WM_UNIT_ID" val="custom456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62"/>
  <p:tag name="KSO_WM_TAG_VERSION" val="1.0"/>
  <p:tag name="KSO_WM_SLIDE_ID" val="custom66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31"/>
  <p:tag name="KSO_WM_SLIDE_SIZE" val="621*35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f"/>
  <p:tag name="KSO_WM_UNIT_INDEX" val="1"/>
  <p:tag name="KSO_WM_UNIT_ID" val="custom456_2*f*1"/>
  <p:tag name="KSO_WM_UNIT_CLEAR" val="1"/>
  <p:tag name="KSO_WM_UNIT_LAYERLEVEL" val="1"/>
  <p:tag name="KSO_WM_UNIT_VALUE" val="594"/>
  <p:tag name="KSO_WM_UNIT_HIGHLIGHT" val="0"/>
  <p:tag name="KSO_WM_UNIT_COMPATIBLE" val="0"/>
  <p:tag name="KSO_WM_UNIT_PRESET_TEXT_INDEX" val="4"/>
  <p:tag name="KSO_WM_UNIT_PRESET_TEXT_LEN" val="11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0952"/>
  <p:tag name="MH_LIBRARY" val="GRAPHIC"/>
  <p:tag name="KSO_WM_TEMPLATE_CATEGORY" val="custom"/>
  <p:tag name="KSO_WM_TEMPLATE_INDEX" val="662"/>
  <p:tag name="KSO_WM_TAG_VERSION" val="1.0"/>
  <p:tag name="KSO_WM_SLIDE_ID" val="custom662_27"/>
  <p:tag name="KSO_WM_SLIDE_INDEX" val="27"/>
  <p:tag name="KSO_WM_SLIDE_ITEM_CNT" val="0"/>
  <p:tag name="KSO_WM_SLIDE_TYPE" val="endPage"/>
  <p:tag name="KSO_WM_BEAUTIFY_FLAG" val="#wm#"/>
  <p:tag name="KSO_WM_SLIDE_LAYOUT" val="a_b"/>
  <p:tag name="KSO_WM_SLIDE_LAYOUT_CNT" val="1_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62"/>
  <p:tag name="KSO_WM_UNIT_TYPE" val="a"/>
  <p:tag name="KSO_WM_UNIT_INDEX" val="1"/>
  <p:tag name="KSO_WM_UNIT_ID" val="custom456_27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1_Office 主题">
  <a:themeElements>
    <a:clrScheme name="160556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92D050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">
      <a:majorFont>
        <a:latin typeface="Comic Sans MS"/>
        <a:ea typeface="华文行楷"/>
        <a:cs typeface=""/>
      </a:majorFont>
      <a:minorFont>
        <a:latin typeface="Consolas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1925</Words>
  <Application>Microsoft Office PowerPoint</Application>
  <PresentationFormat>全屏显示(4:3)</PresentationFormat>
  <Paragraphs>160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</vt:lpstr>
      <vt:lpstr>CF水题选讲</vt:lpstr>
      <vt:lpstr>578E. Walking!</vt:lpstr>
      <vt:lpstr>578E. Walking!</vt:lpstr>
      <vt:lpstr>788D. Recover a functional graph</vt:lpstr>
      <vt:lpstr>788D. Recover a functional graph</vt:lpstr>
      <vt:lpstr>713E. Sonya Partymaker</vt:lpstr>
      <vt:lpstr>713E. Sonya Partymaker</vt:lpstr>
      <vt:lpstr>744D. Hongcow Draws a Circle</vt:lpstr>
      <vt:lpstr>744D. Hongcow Draws a Circle</vt:lpstr>
      <vt:lpstr>618G. Combining Slimes</vt:lpstr>
      <vt:lpstr>618G. Combining Slimes</vt:lpstr>
      <vt:lpstr>794G. Replace All</vt:lpstr>
      <vt:lpstr>794G. Replace All</vt:lpstr>
      <vt:lpstr>744E. Hongcow Masters the Cyclic Shift</vt:lpstr>
      <vt:lpstr>744E. Hongcow Masters the Cyclic Shift</vt:lpstr>
      <vt:lpstr>704E. Iron Man</vt:lpstr>
      <vt:lpstr>704E. Iron Man</vt:lpstr>
      <vt:lpstr>645G. Armistice Area Apportionment</vt:lpstr>
      <vt:lpstr>645G. Armistice Area Apportionment</vt:lpstr>
      <vt:lpstr>750H. New Year and Snowy Grid</vt:lpstr>
      <vt:lpstr>750H. New Year and Snowy Grid</vt:lpstr>
      <vt:lpstr>772E. Verifying Kingdom</vt:lpstr>
      <vt:lpstr>772E. Verifying Kingdom</vt:lpstr>
      <vt:lpstr>627F. Island Puzzle</vt:lpstr>
      <vt:lpstr>627F. Island Puzzle</vt:lpstr>
      <vt:lpstr>725G. Messages on a Tree</vt:lpstr>
      <vt:lpstr>725G. Messages on a Tree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241</cp:revision>
  <dcterms:created xsi:type="dcterms:W3CDTF">2017-08-16T23:50:52Z</dcterms:created>
  <dcterms:modified xsi:type="dcterms:W3CDTF">2018-03-14T07:17:04Z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