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History of Globalization</a:t>
            </a:r>
          </a:p>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Targets/ Objectives (Part 3)</a:t>
            </a:r>
          </a:p>
        </p:txBody>
      </p:sp>
      <p:sp>
        <p:nvSpPr>
          <p:cNvPr id="3" name="Content Placeholder 2"/>
          <p:cNvSpPr>
            <a:spLocks noGrp="1"/>
          </p:cNvSpPr>
          <p:nvPr>
            <p:ph idx="1"/>
          </p:nvPr>
        </p:nvSpPr>
        <p:spPr/>
        <p:txBody>
          <a:bodyPr/>
          <a:lstStyle/>
          <a:p>
            <a:r>
              <a:t>determining true globalization?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a:t>
            </a:r>
          </a:p>
        </p:txBody>
      </p:sp>
      <p:sp>
        <p:nvSpPr>
          <p:cNvPr id="3" name="Content Placeholder 2"/>
          <p:cNvSpPr>
            <a:spLocks noGrp="1"/>
          </p:cNvSpPr>
          <p:nvPr>
            <p:ph idx="1"/>
          </p:nvPr>
        </p:nvSpPr>
        <p:spPr/>
        <p:txBody>
          <a:bodyPr/>
          <a:lstStyle/>
          <a:p>
            <a:r>
              <a:t>THE HISTORY OF GLOBALIZATION TIMELINE Globalization is not a new phenomenon because there have been many instances in the periods in history when there were contacts between diverse individuals and countries. However, the pace of globalization has accelerated significantly over the last three decades due to the reduced barriers to</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2)</a:t>
            </a:r>
          </a:p>
        </p:txBody>
      </p:sp>
      <p:sp>
        <p:nvSpPr>
          <p:cNvPr id="3" name="Content Placeholder 2"/>
          <p:cNvSpPr>
            <a:spLocks noGrp="1"/>
          </p:cNvSpPr>
          <p:nvPr>
            <p:ph idx="1"/>
          </p:nvPr>
        </p:nvSpPr>
        <p:spPr/>
        <p:txBody>
          <a:bodyPr/>
          <a:lstStyle/>
          <a:p>
            <a:r>
              <a:t>trade and technological advances in communication and transportation systems across international boundaries have changed politics, culture, and economics across the globe. Below is the timeline of the historical development of globalization: Pax Romana (17 B.C. – 180 A.D.) The Pax Romana (Latin for "Roman Peace") was a period of relative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3)</a:t>
            </a:r>
          </a:p>
        </p:txBody>
      </p:sp>
      <p:sp>
        <p:nvSpPr>
          <p:cNvPr id="3" name="Content Placeholder 2"/>
          <p:cNvSpPr>
            <a:spLocks noGrp="1"/>
          </p:cNvSpPr>
          <p:nvPr>
            <p:ph idx="1"/>
          </p:nvPr>
        </p:nvSpPr>
        <p:spPr/>
        <p:txBody>
          <a:bodyPr/>
          <a:lstStyle/>
          <a:p>
            <a:r>
              <a:t>peace and stability throughout the Roman Empire that lasted more than 200 years, beginning with the reign of Augustus (27 BCE-14 CE) and ending in 180 AD with the death of Marcus Aurelius. (Ancient History Encyclopedia “Pax Romana”, 2015) The Founding of Christianity (1st Century CE) Christianity began in the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4)</a:t>
            </a:r>
          </a:p>
        </p:txBody>
      </p:sp>
      <p:sp>
        <p:nvSpPr>
          <p:cNvPr id="3" name="Content Placeholder 2"/>
          <p:cNvSpPr>
            <a:spLocks noGrp="1"/>
          </p:cNvSpPr>
          <p:nvPr>
            <p:ph idx="1"/>
          </p:nvPr>
        </p:nvSpPr>
        <p:spPr/>
        <p:txBody>
          <a:bodyPr/>
          <a:lstStyle/>
          <a:p>
            <a:r>
              <a:t>first century CE. Jerusalem as a Jewish sect, but rapidly spread throughout the Roman Empire and beyond. (New World Encyclopedia, “History of Christianity”, 2019) The Silk Road (130 BCE-1453 CE) The Silk Road was an ancient network of trade routes, formally established during the Han Dynasty of China, which linked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5)</a:t>
            </a:r>
          </a:p>
        </p:txBody>
      </p:sp>
      <p:sp>
        <p:nvSpPr>
          <p:cNvPr id="3" name="Content Placeholder 2"/>
          <p:cNvSpPr>
            <a:spLocks noGrp="1"/>
          </p:cNvSpPr>
          <p:nvPr>
            <p:ph idx="1"/>
          </p:nvPr>
        </p:nvSpPr>
        <p:spPr/>
        <p:txBody>
          <a:bodyPr/>
          <a:lstStyle/>
          <a:p>
            <a:r>
              <a:t>the regions of the ancient world in commerce between 130 BCE-1453 CE. (Ancient History Encyclopedia “Silk Road”, 2018) The Islamic Golden Age (8th-13th Century) The Islamic Golden Age refers to a period in the history of Islam, traditionally dated from the 8th century to the 13th century, during which much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6)</a:t>
            </a:r>
          </a:p>
        </p:txBody>
      </p:sp>
      <p:sp>
        <p:nvSpPr>
          <p:cNvPr id="3" name="Content Placeholder 2"/>
          <p:cNvSpPr>
            <a:spLocks noGrp="1"/>
          </p:cNvSpPr>
          <p:nvPr>
            <p:ph idx="1"/>
          </p:nvPr>
        </p:nvSpPr>
        <p:spPr/>
        <p:txBody>
          <a:bodyPr/>
          <a:lstStyle/>
          <a:p>
            <a:r>
              <a:t>of the historically Islamic world was ruled by various caliphates and science, economic development, and cultural works flourished. (Lumen Learning, “The Islamic Golden Age”, n.d.) The Gutenberg Press (c. 1440) Johannes Gutenberg, a German goldsmith, inventor, printer, and publisher, invented the printing press in circa 1440 which started the Printing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7)</a:t>
            </a:r>
          </a:p>
        </p:txBody>
      </p:sp>
      <p:sp>
        <p:nvSpPr>
          <p:cNvPr id="3" name="Content Placeholder 2"/>
          <p:cNvSpPr>
            <a:spLocks noGrp="1"/>
          </p:cNvSpPr>
          <p:nvPr>
            <p:ph idx="1"/>
          </p:nvPr>
        </p:nvSpPr>
        <p:spPr/>
        <p:txBody>
          <a:bodyPr/>
          <a:lstStyle/>
          <a:p>
            <a:r>
              <a:t>Revolution. The Renaissance (14th - 17th century) The Renaissance, considered the bridge between the Middle Ages and Modern History, was an era from the 14th to the 17th century. Columbus Expedition to America (1492 – 1502) Christopher Columbus, an Italian explorer and navigator, came across the Americas, paving the way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8)</a:t>
            </a:r>
          </a:p>
        </p:txBody>
      </p:sp>
      <p:sp>
        <p:nvSpPr>
          <p:cNvPr id="3" name="Content Placeholder 2"/>
          <p:cNvSpPr>
            <a:spLocks noGrp="1"/>
          </p:cNvSpPr>
          <p:nvPr>
            <p:ph idx="1"/>
          </p:nvPr>
        </p:nvSpPr>
        <p:spPr/>
        <p:txBody>
          <a:bodyPr/>
          <a:lstStyle/>
          <a:p>
            <a:r>
              <a:t>for European exploration and colonization of the Americas. The Protestant Reformation (1517-1648) The Protestant Reformation was a religious, political, intellectual and cultural upheaval of the 16th century that divided Catholic Europe. Birth of the Westphalian State System (1648) The Westphalian state system is the system of international relations, established in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9)</a:t>
            </a:r>
          </a:p>
        </p:txBody>
      </p:sp>
      <p:sp>
        <p:nvSpPr>
          <p:cNvPr id="3" name="Content Placeholder 2"/>
          <p:cNvSpPr>
            <a:spLocks noGrp="1"/>
          </p:cNvSpPr>
          <p:nvPr>
            <p:ph idx="1"/>
          </p:nvPr>
        </p:nvSpPr>
        <p:spPr/>
        <p:txBody>
          <a:bodyPr/>
          <a:lstStyle/>
          <a:p>
            <a:r>
              <a:t>Europe in connection with the Peace of Westphalia, signed in 1648 after the Thirty Years' War. (Valdai, 2016) The Transatlantic Slave Trade (16th - 19th centuries) The transatlantic slave trade involved the transportation by slave traders of enslaved Africans, mainly to colonies in North America, South America, and the West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Course</a:t>
            </a:r>
          </a:p>
        </p:txBody>
      </p:sp>
      <p:sp>
        <p:nvSpPr>
          <p:cNvPr id="3" name="Content Placeholder 2"/>
          <p:cNvSpPr>
            <a:spLocks noGrp="1"/>
          </p:cNvSpPr>
          <p:nvPr>
            <p:ph idx="1"/>
          </p:nvPr>
        </p:nvSpPr>
        <p:spPr/>
        <p:txBody>
          <a:bodyPr/>
          <a:lstStyle/>
          <a:p>
            <a:r>
              <a:t>GEC 103 – The Contemporary World SEM/AY First Semester/2023-2024</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10)</a:t>
            </a:r>
          </a:p>
        </p:txBody>
      </p:sp>
      <p:sp>
        <p:nvSpPr>
          <p:cNvPr id="3" name="Content Placeholder 2"/>
          <p:cNvSpPr>
            <a:spLocks noGrp="1"/>
          </p:cNvSpPr>
          <p:nvPr>
            <p:ph idx="1"/>
          </p:nvPr>
        </p:nvSpPr>
        <p:spPr/>
        <p:txBody>
          <a:bodyPr/>
          <a:lstStyle/>
          <a:p>
            <a:r>
              <a:t>Indies. The Creation of the Dutch United East India Company (1692) The Dutch East India Company was a megacorporation founded in the early 17th century by a government-led amalgamation of several competing Dutch trading firms. U.S. and French Revolutions (1776/1799) The American Revolution was a revolutionary war beginning in 1776</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11)</a:t>
            </a:r>
          </a:p>
        </p:txBody>
      </p:sp>
      <p:sp>
        <p:nvSpPr>
          <p:cNvPr id="3" name="Content Placeholder 2"/>
          <p:cNvSpPr>
            <a:spLocks noGrp="1"/>
          </p:cNvSpPr>
          <p:nvPr>
            <p:ph idx="1"/>
          </p:nvPr>
        </p:nvSpPr>
        <p:spPr/>
        <p:txBody>
          <a:bodyPr/>
          <a:lstStyle/>
          <a:p>
            <a:r>
              <a:t>and ending in 1783, during which colonists in the Thirteen American Colonies resisted British rule and hegemony, gaining independence from Great Britain and forming the United States of America. Meanwhile, the French Revolution was a period of political unrest in France and its colonies that took place between 1789 and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12)</a:t>
            </a:r>
          </a:p>
        </p:txBody>
      </p:sp>
      <p:sp>
        <p:nvSpPr>
          <p:cNvPr id="3" name="Content Placeholder 2"/>
          <p:cNvSpPr>
            <a:spLocks noGrp="1"/>
          </p:cNvSpPr>
          <p:nvPr>
            <p:ph idx="1"/>
          </p:nvPr>
        </p:nvSpPr>
        <p:spPr/>
        <p:txBody>
          <a:bodyPr/>
          <a:lstStyle/>
          <a:p>
            <a:r>
              <a:t>1799 which overthrew the monarchy and formed the French Republic. Slavery Abolition Act (1833) The Slavery Abolition Act of 1833 had abolished slavery in parts of the British Empire. The Founding of the Red Cross (1863) The Red Cross, an international humanitarian network, was founded in Switzerland in 1863. First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13)</a:t>
            </a:r>
          </a:p>
        </p:txBody>
      </p:sp>
      <p:sp>
        <p:nvSpPr>
          <p:cNvPr id="3" name="Content Placeholder 2"/>
          <p:cNvSpPr>
            <a:spLocks noGrp="1"/>
          </p:cNvSpPr>
          <p:nvPr>
            <p:ph idx="1"/>
          </p:nvPr>
        </p:nvSpPr>
        <p:spPr/>
        <p:txBody>
          <a:bodyPr/>
          <a:lstStyle/>
          <a:p>
            <a:r>
              <a:t>Modern Olympic Games (1896) The Summer Olympic Games in Athens in 1896 (April 6-15) marked the birth of the Modern Olympics. World War I (1914-1918) World War I was a global war that lasted from July 28, 1914 to November 11, 1918. The Founding of the League of Nations (1919</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14)</a:t>
            </a:r>
          </a:p>
        </p:txBody>
      </p:sp>
      <p:sp>
        <p:nvSpPr>
          <p:cNvPr id="3" name="Content Placeholder 2"/>
          <p:cNvSpPr>
            <a:spLocks noGrp="1"/>
          </p:cNvSpPr>
          <p:nvPr>
            <p:ph idx="1"/>
          </p:nvPr>
        </p:nvSpPr>
        <p:spPr/>
        <p:txBody>
          <a:bodyPr/>
          <a:lstStyle/>
          <a:p>
            <a:r>
              <a:t>-1946) The League of Nations, an international organization based in Geneva, Switzerland, was created after the First World War in 1919. The Development of the TV (1927) Herbert E. Ives and Frank Gray developed the television on April 7, 1927. The Great Depression (1929) The Great Depression was a severe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15)</a:t>
            </a:r>
          </a:p>
        </p:txBody>
      </p:sp>
      <p:sp>
        <p:nvSpPr>
          <p:cNvPr id="3" name="Content Placeholder 2"/>
          <p:cNvSpPr>
            <a:spLocks noGrp="1"/>
          </p:cNvSpPr>
          <p:nvPr>
            <p:ph idx="1"/>
          </p:nvPr>
        </p:nvSpPr>
        <p:spPr/>
        <p:txBody>
          <a:bodyPr/>
          <a:lstStyle/>
          <a:p>
            <a:r>
              <a:t>global economic depression that began in 1929 and lasted until the late 1930s. The Invention of the Computer (1941) Konrad Zuse completed the Z3 in Berlin, the first fully functional (programmable and automatic) digital computer on May 12, 1941. World War 2 (1939-1945) The Second World War was a global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16)</a:t>
            </a:r>
          </a:p>
        </p:txBody>
      </p:sp>
      <p:sp>
        <p:nvSpPr>
          <p:cNvPr id="3" name="Content Placeholder 2"/>
          <p:cNvSpPr>
            <a:spLocks noGrp="1"/>
          </p:cNvSpPr>
          <p:nvPr>
            <p:ph idx="1"/>
          </p:nvPr>
        </p:nvSpPr>
        <p:spPr/>
        <p:txBody>
          <a:bodyPr/>
          <a:lstStyle/>
          <a:p>
            <a:r>
              <a:t>war that lasted from 1939 to 1945. The Establishment of the International Monetary Fund (IMF) (1944) The International Monetary Fund (IMF) was established at the Bretton Woods Conference in 1944. The Foundation of the United Nations (UN) (1945) The United Nations is an international organization established in 1945 after the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17)</a:t>
            </a:r>
          </a:p>
        </p:txBody>
      </p:sp>
      <p:sp>
        <p:nvSpPr>
          <p:cNvPr id="3" name="Content Placeholder 2"/>
          <p:cNvSpPr>
            <a:spLocks noGrp="1"/>
          </p:cNvSpPr>
          <p:nvPr>
            <p:ph idx="1"/>
          </p:nvPr>
        </p:nvSpPr>
        <p:spPr/>
        <p:txBody>
          <a:bodyPr/>
          <a:lstStyle/>
          <a:p>
            <a:r>
              <a:t>Second World War. Start of the Cold War (1945) The Cold War began after Nazi Germany surrendered in 1945. The Establishment of NATO (1949) The North Atlantic Treaty Organization was established in 1949 by the United States, Canada, and a number of Western European countries to provide collective security against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18)</a:t>
            </a:r>
          </a:p>
        </p:txBody>
      </p:sp>
      <p:sp>
        <p:nvSpPr>
          <p:cNvPr id="3" name="Content Placeholder 2"/>
          <p:cNvSpPr>
            <a:spLocks noGrp="1"/>
          </p:cNvSpPr>
          <p:nvPr>
            <p:ph idx="1"/>
          </p:nvPr>
        </p:nvSpPr>
        <p:spPr/>
        <p:txBody>
          <a:bodyPr/>
          <a:lstStyle/>
          <a:p>
            <a:r>
              <a:t>the Soviet Union. The Establishment of the First McDonald’s (1955) The first McDonald's restaurant opened on April 15, 1955. 1969 Moon Landing On July 20, 1969, American astronauts Neil Armstrong and Edwin "Buzz" Aldrin became the first man ever to land on the moon. The term “global village” was coined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19)</a:t>
            </a:r>
          </a:p>
        </p:txBody>
      </p:sp>
      <p:sp>
        <p:nvSpPr>
          <p:cNvPr id="3" name="Content Placeholder 2"/>
          <p:cNvSpPr>
            <a:spLocks noGrp="1"/>
          </p:cNvSpPr>
          <p:nvPr>
            <p:ph idx="1"/>
          </p:nvPr>
        </p:nvSpPr>
        <p:spPr/>
        <p:txBody>
          <a:bodyPr/>
          <a:lstStyle/>
          <a:p>
            <a:r>
              <a:t>(1967) Marshall McLuhan coined the term “global village” in 1967. The Birth of NASDAQ (1971) NASDAQ was created in 1971, a US-based stock exchange. China's Policy of Opening Up to the Outside World (1978) China opened its doors to the outside world in 1978. The Stock Market Crash of 1987</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Module No.</a:t>
            </a:r>
          </a:p>
        </p:txBody>
      </p:sp>
      <p:sp>
        <p:nvSpPr>
          <p:cNvPr id="3" name="Content Placeholder 2"/>
          <p:cNvSpPr>
            <a:spLocks noGrp="1"/>
          </p:cNvSpPr>
          <p:nvPr>
            <p:ph idx="1"/>
          </p:nvPr>
        </p:nvSpPr>
        <p:spPr/>
        <p:txBody>
          <a:bodyPr/>
          <a:lstStyle/>
          <a:p>
            <a:r>
              <a:t>3</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20)</a:t>
            </a:r>
          </a:p>
        </p:txBody>
      </p:sp>
      <p:sp>
        <p:nvSpPr>
          <p:cNvPr id="3" name="Content Placeholder 2"/>
          <p:cNvSpPr>
            <a:spLocks noGrp="1"/>
          </p:cNvSpPr>
          <p:nvPr>
            <p:ph idx="1"/>
          </p:nvPr>
        </p:nvSpPr>
        <p:spPr/>
        <p:txBody>
          <a:bodyPr/>
          <a:lstStyle/>
          <a:p>
            <a:r>
              <a:t>The US stock market crashed in 1987 which impacted every other major stock market in the world. The Fall of the Berlin wall (1989) The Berlin Wall was torn down on November 9, 1989 which marked the beginning of the fall of communism in Eastern and Central Europe. The Creation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21)</a:t>
            </a:r>
          </a:p>
        </p:txBody>
      </p:sp>
      <p:sp>
        <p:nvSpPr>
          <p:cNvPr id="3" name="Content Placeholder 2"/>
          <p:cNvSpPr>
            <a:spLocks noGrp="1"/>
          </p:cNvSpPr>
          <p:nvPr>
            <p:ph idx="1"/>
          </p:nvPr>
        </p:nvSpPr>
        <p:spPr/>
        <p:txBody>
          <a:bodyPr/>
          <a:lstStyle/>
          <a:p>
            <a:r>
              <a:t>of European Union (EU) (1992) On 1 November 1993, the Treaty of Maastricht became effective under the Third Delors Commission, creating the European Union. World Conference on Human Rights (1993): The World Conference on Human Rights was held in Vienna, Austria, from June, 14 to 25 1993. The creation of</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22)</a:t>
            </a:r>
          </a:p>
        </p:txBody>
      </p:sp>
      <p:sp>
        <p:nvSpPr>
          <p:cNvPr id="3" name="Content Placeholder 2"/>
          <p:cNvSpPr>
            <a:spLocks noGrp="1"/>
          </p:cNvSpPr>
          <p:nvPr>
            <p:ph idx="1"/>
          </p:nvPr>
        </p:nvSpPr>
        <p:spPr/>
        <p:txBody>
          <a:bodyPr/>
          <a:lstStyle/>
          <a:p>
            <a:r>
              <a:t>World Trade Organization (WTO) The World Trade Organization (WTO), an intergovernmental organization, was created on January 1, 1995. 1999 Seattle WTO protests The WTO protests in 1999 closed down Seattle and brought new attention to the issues of global trade. U.S. ‘’War on Terror’’ (2001) The US-led global counter-terrorism campaign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23)</a:t>
            </a:r>
          </a:p>
        </p:txBody>
      </p:sp>
      <p:sp>
        <p:nvSpPr>
          <p:cNvPr id="3" name="Content Placeholder 2"/>
          <p:cNvSpPr>
            <a:spLocks noGrp="1"/>
          </p:cNvSpPr>
          <p:nvPr>
            <p:ph idx="1"/>
          </p:nvPr>
        </p:nvSpPr>
        <p:spPr/>
        <p:txBody>
          <a:bodyPr/>
          <a:lstStyle/>
          <a:p>
            <a:r>
              <a:t>launched in response to the attacks of September 11, 2001. Internet enabled phones (2001) Smartphones were able to use and connect to the Internet. 2008 Market Crash The US stock market crash on September 29, 2008. COVID-19 Pandemic (2020) The COVID19 pandemic is an ongoing global pandemic which started in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24)</a:t>
            </a:r>
          </a:p>
        </p:txBody>
      </p:sp>
      <p:sp>
        <p:nvSpPr>
          <p:cNvPr id="3" name="Content Placeholder 2"/>
          <p:cNvSpPr>
            <a:spLocks noGrp="1"/>
          </p:cNvSpPr>
          <p:nvPr>
            <p:ph idx="1"/>
          </p:nvPr>
        </p:nvSpPr>
        <p:spPr/>
        <p:txBody>
          <a:bodyPr/>
          <a:lstStyle/>
          <a:p>
            <a:r>
              <a:t>Wuhan, China. Engaging Activities Essay: A Brief History of Globalization Video Evaluation Chart Watch “A Brief History of Globalization” during your free time. Use this link https://www.youtube.com/watch?v=D63_Ps4UN-I and then read the instructions below carefully and answer the following questions cogently. I. Reaction (Check the blank below) ____Very Favorable ____ Favorable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25)</a:t>
            </a:r>
          </a:p>
        </p:txBody>
      </p:sp>
      <p:sp>
        <p:nvSpPr>
          <p:cNvPr id="3" name="Content Placeholder 2"/>
          <p:cNvSpPr>
            <a:spLocks noGrp="1"/>
          </p:cNvSpPr>
          <p:nvPr>
            <p:ph idx="1"/>
          </p:nvPr>
        </p:nvSpPr>
        <p:spPr/>
        <p:txBody>
          <a:bodyPr/>
          <a:lstStyle/>
          <a:p>
            <a:r>
              <a:t>____Unfavorable ____Uncertain II. Your response to the video in six words: ______________________________________________________________________________________________ III. In just six words, explain the purpose/theme/aim of the video as you see it. ______________________________________________________________________________________________ IV. Make a summary of the video in ten words. ______________________________________________________________________________________________ ______________________________________________________________________________________________ ______________________________________________________________________________________________ V. In ten words, what are the values you</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26)</a:t>
            </a:r>
          </a:p>
        </p:txBody>
      </p:sp>
      <p:sp>
        <p:nvSpPr>
          <p:cNvPr id="3" name="Content Placeholder 2"/>
          <p:cNvSpPr>
            <a:spLocks noGrp="1"/>
          </p:cNvSpPr>
          <p:nvPr>
            <p:ph idx="1"/>
          </p:nvPr>
        </p:nvSpPr>
        <p:spPr/>
        <p:txBody>
          <a:bodyPr/>
          <a:lstStyle/>
          <a:p>
            <a:r>
              <a:t>learned from this video? ______________________________________________________________________________________________ ______________________________________________________________________________________________ ______________________________________________________________________________________________ Essay: “Why Early Globalization Matters?” Video Evaluation Chart Watch “Why Early Globalization Matters” from Crash Course Big History during your free time. Use this link https://www.youtube.com/watch?v=1esRyRV8H2M&amp;t=77s and then read the instructions below carefully and answer the following questions cogently. I. Reaction (Check the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27)</a:t>
            </a:r>
          </a:p>
        </p:txBody>
      </p:sp>
      <p:sp>
        <p:nvSpPr>
          <p:cNvPr id="3" name="Content Placeholder 2"/>
          <p:cNvSpPr>
            <a:spLocks noGrp="1"/>
          </p:cNvSpPr>
          <p:nvPr>
            <p:ph idx="1"/>
          </p:nvPr>
        </p:nvSpPr>
        <p:spPr/>
        <p:txBody>
          <a:bodyPr/>
          <a:lstStyle/>
          <a:p>
            <a:r>
              <a:t>blank below) ____Very Favorable ____ Favorable ____Unfavorable ____Uncertain II. Your response to the video in six words: ______________________________________________________________________________________________ III. In just six words, explain the purpose/theme/aim of the video as you see it. ______________________________________________________________________________________________ IV. Make a summary of the video in ten words. ______________________________________________________________________________________________ ______________________________________________________________________________________________ ______________________________________________________________________________________________ V. In ten</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28)</a:t>
            </a:r>
          </a:p>
        </p:txBody>
      </p:sp>
      <p:sp>
        <p:nvSpPr>
          <p:cNvPr id="3" name="Content Placeholder 2"/>
          <p:cNvSpPr>
            <a:spLocks noGrp="1"/>
          </p:cNvSpPr>
          <p:nvPr>
            <p:ph idx="1"/>
          </p:nvPr>
        </p:nvSpPr>
        <p:spPr/>
        <p:txBody>
          <a:bodyPr/>
          <a:lstStyle/>
          <a:p>
            <a:r>
              <a:t>words, what are the values you learned from this video? ______________________________________________________________________________________________ ______________________________________________________________________________________________ ______________________________________________________________________________________________ Essay: “The Silk Road and Ancient Trade” Video Evaluation Chart Watch the video “The Silk Road and Ancient Trade” from Crash Course History during your free time. Use this link https://www.youtube.com/watch?v=vfe-eNq-Qyg and then read the instructions below</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29)</a:t>
            </a:r>
          </a:p>
        </p:txBody>
      </p:sp>
      <p:sp>
        <p:nvSpPr>
          <p:cNvPr id="3" name="Content Placeholder 2"/>
          <p:cNvSpPr>
            <a:spLocks noGrp="1"/>
          </p:cNvSpPr>
          <p:nvPr>
            <p:ph idx="1"/>
          </p:nvPr>
        </p:nvSpPr>
        <p:spPr/>
        <p:txBody>
          <a:bodyPr/>
          <a:lstStyle/>
          <a:p>
            <a:r>
              <a:t>carefully and answer the following questions cogently. I. Reaction (Check the blank below) ____Very Favorable ____ Favorable ____Unfavorable ____Uncertain II. Your response to the video in six words: ______________________________________________________________________________________________ III. In just six words, explain the purpose/theme/aim of the video as you see it. ______________________________________________________________________________________________ IV. Make a summary of</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Description of the Lesson</a:t>
            </a:r>
          </a:p>
        </p:txBody>
      </p:sp>
      <p:sp>
        <p:nvSpPr>
          <p:cNvPr id="3" name="Content Placeholder 2"/>
          <p:cNvSpPr>
            <a:spLocks noGrp="1"/>
          </p:cNvSpPr>
          <p:nvPr>
            <p:ph idx="1"/>
          </p:nvPr>
        </p:nvSpPr>
        <p:spPr/>
        <p:txBody>
          <a:bodyPr/>
          <a:lstStyle/>
          <a:p>
            <a:r>
              <a:t>In this telecourse lesson, we’ll present various videos that examine the historical aspects of globalization by looking at its origins and distinguish the apparent similarities and fundamental differences of the four waves of globalization. It is the intention of this lesson to provide a compilation of video materials that present</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30)</a:t>
            </a:r>
          </a:p>
        </p:txBody>
      </p:sp>
      <p:sp>
        <p:nvSpPr>
          <p:cNvPr id="3" name="Content Placeholder 2"/>
          <p:cNvSpPr>
            <a:spLocks noGrp="1"/>
          </p:cNvSpPr>
          <p:nvPr>
            <p:ph idx="1"/>
          </p:nvPr>
        </p:nvSpPr>
        <p:spPr/>
        <p:txBody>
          <a:bodyPr/>
          <a:lstStyle/>
          <a:p>
            <a:r>
              <a:t>the video in ten words. ______________________________________________________________________________________________ ______________________________________________________________________________________________ ______________________________________________________________________________________________ V. In ten words, what are the values you learned from this video? ______________________________________________________________________________________________ ______________________________________________________________________________________________ ______________________________________________________________________________________________ Essay: “Four Phases of Globalisation” Video Evaluation Chart Watch “Four Phases of Globalisation” delivered by Richard Baldwin during your free time. Use this link https://www.futurelearn.com/courses/globalisation/0/steps/25790 and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31)</a:t>
            </a:r>
          </a:p>
        </p:txBody>
      </p:sp>
      <p:sp>
        <p:nvSpPr>
          <p:cNvPr id="3" name="Content Placeholder 2"/>
          <p:cNvSpPr>
            <a:spLocks noGrp="1"/>
          </p:cNvSpPr>
          <p:nvPr>
            <p:ph idx="1"/>
          </p:nvPr>
        </p:nvSpPr>
        <p:spPr/>
        <p:txBody>
          <a:bodyPr/>
          <a:lstStyle/>
          <a:p>
            <a:r>
              <a:t>then read the instructions below carefully and answer the following questions cogently. I. Reaction (Check the blank below) ____Very Favorable ____ Favorable ____Unfavorable ____Uncertain II. Your response to the video in six words: ______________________________________________________________________________________________ III. In just six words, explain the purpose/theme/aim of the video as you see it. ______________________________________________________________________________________________</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32)</a:t>
            </a:r>
          </a:p>
        </p:txBody>
      </p:sp>
      <p:sp>
        <p:nvSpPr>
          <p:cNvPr id="3" name="Content Placeholder 2"/>
          <p:cNvSpPr>
            <a:spLocks noGrp="1"/>
          </p:cNvSpPr>
          <p:nvPr>
            <p:ph idx="1"/>
          </p:nvPr>
        </p:nvSpPr>
        <p:spPr/>
        <p:txBody>
          <a:bodyPr/>
          <a:lstStyle/>
          <a:p>
            <a:r>
              <a:t>IV. Make a summary of the video in ten words. ______________________________________________________________________________________________ ______________________________________________________________________________________________ ______________________________________________________________________________________________ V. In ten words, what are the values you learned from this video? ______________________________________________________________________________________________ ______________________________________________________________________________________________ ______________________________________________________________________________________________</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a:t>
            </a:r>
          </a:p>
        </p:txBody>
      </p:sp>
      <p:sp>
        <p:nvSpPr>
          <p:cNvPr id="3" name="Content Placeholder 2"/>
          <p:cNvSpPr>
            <a:spLocks noGrp="1"/>
          </p:cNvSpPr>
          <p:nvPr>
            <p:ph idx="1"/>
          </p:nvPr>
        </p:nvSpPr>
        <p:spPr/>
        <p:txBody>
          <a:bodyPr/>
          <a:lstStyle/>
          <a:p>
            <a:r>
              <a:t>Activity: Three Circle Venn Diagram Use the Venn diagram below to compare and contrast the three waves of globalization. Second Wave Second Wave Third Wave Third Wave First Wave First Wave Research: Globalization 4.0 Use the library and the Internet to gather information for a report about Globalization 4.0. To</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 (Part 2)</a:t>
            </a:r>
          </a:p>
        </p:txBody>
      </p:sp>
      <p:sp>
        <p:nvSpPr>
          <p:cNvPr id="3" name="Content Placeholder 2"/>
          <p:cNvSpPr>
            <a:spLocks noGrp="1"/>
          </p:cNvSpPr>
          <p:nvPr>
            <p:ph idx="1"/>
          </p:nvPr>
        </p:nvSpPr>
        <p:spPr/>
        <p:txBody>
          <a:bodyPr/>
          <a:lstStyle/>
          <a:p>
            <a:r>
              <a:t>gather ideas for research, use the following chart. Be sure to keep track of where you find your information. Use a separate sheet of paper if necessary. Subject Ideas Internet Search Library Search What is Globalization 4.0? Globalization 4.0 and its antecedents Operating System Upgrade The 8 General Design Parameters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 (Part 3)</a:t>
            </a:r>
          </a:p>
        </p:txBody>
      </p:sp>
      <p:sp>
        <p:nvSpPr>
          <p:cNvPr id="3" name="Content Placeholder 2"/>
          <p:cNvSpPr>
            <a:spLocks noGrp="1"/>
          </p:cNvSpPr>
          <p:nvPr>
            <p:ph idx="1"/>
          </p:nvPr>
        </p:nvSpPr>
        <p:spPr/>
        <p:txBody>
          <a:bodyPr/>
          <a:lstStyle/>
          <a:p>
            <a:r>
              <a:t>Specific Architectural Innovations and Improvements Trade and Investment Financial and monetary system Global public goods and the environment Technology Cybersecurity Industry and corporate governance Geopolitical and geo-economic cooperation SUGGESTED READING Read “A brief history of globalization” by Peter Vanham available at https://www.weforum.org/agenda/2019/01/how-globalization-4-0-fits-into-the-history-of-globalization/ Understanding Directed Assess Rubrics These rubrics were used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 (Part 4)</a:t>
            </a:r>
          </a:p>
        </p:txBody>
      </p:sp>
      <p:sp>
        <p:nvSpPr>
          <p:cNvPr id="3" name="Content Placeholder 2"/>
          <p:cNvSpPr>
            <a:spLocks noGrp="1"/>
          </p:cNvSpPr>
          <p:nvPr>
            <p:ph idx="1"/>
          </p:nvPr>
        </p:nvSpPr>
        <p:spPr/>
        <p:txBody>
          <a:bodyPr/>
          <a:lstStyle/>
          <a:p>
            <a:r>
              <a:t>for the following activities: Video Evaluation Chart and 3-Circle Venn Diagram. Use these rubrics to assess the student’s works. A. Venn Diagram Rubric Objects being compared in the Venn diagram: _______________________________ , ________________________________ and __________________________________. Strong Grasp Progressing Not in Evidence Text support of comparison statements All statements are supported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 (Part 5)</a:t>
            </a:r>
          </a:p>
        </p:txBody>
      </p:sp>
      <p:sp>
        <p:nvSpPr>
          <p:cNvPr id="3" name="Content Placeholder 2"/>
          <p:cNvSpPr>
            <a:spLocks noGrp="1"/>
          </p:cNvSpPr>
          <p:nvPr>
            <p:ph idx="1"/>
          </p:nvPr>
        </p:nvSpPr>
        <p:spPr/>
        <p:txBody>
          <a:bodyPr/>
          <a:lstStyle/>
          <a:p>
            <a:r>
              <a:t>by the text. Most statements are supported by the text. Few or none of the statements are supported by the text. Placement of statements within the Venn diagram All statements noting similarities are placed in the center circle and all statements that note differences are placed in the correct outer</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 (Part 6)</a:t>
            </a:r>
          </a:p>
        </p:txBody>
      </p:sp>
      <p:sp>
        <p:nvSpPr>
          <p:cNvPr id="3" name="Content Placeholder 2"/>
          <p:cNvSpPr>
            <a:spLocks noGrp="1"/>
          </p:cNvSpPr>
          <p:nvPr>
            <p:ph idx="1"/>
          </p:nvPr>
        </p:nvSpPr>
        <p:spPr/>
        <p:txBody>
          <a:bodyPr/>
          <a:lstStyle/>
          <a:p>
            <a:r>
              <a:t>circle. Most statements are placed in the correct circle, but student mixed up a few statements. Few statements are placed in the correct circle. Number of quality statements Student is able to make five or more comparison statements in each circle. Student is able to make 3–4 comparison statements in</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 (Part 7)</a:t>
            </a:r>
          </a:p>
        </p:txBody>
      </p:sp>
      <p:sp>
        <p:nvSpPr>
          <p:cNvPr id="3" name="Content Placeholder 2"/>
          <p:cNvSpPr>
            <a:spLocks noGrp="1"/>
          </p:cNvSpPr>
          <p:nvPr>
            <p:ph idx="1"/>
          </p:nvPr>
        </p:nvSpPr>
        <p:spPr/>
        <p:txBody>
          <a:bodyPr/>
          <a:lstStyle/>
          <a:p>
            <a:r>
              <a:t>each circle. Student makes two or fewer comparison statements in each circle. B. RESEARCH: GLOBALIZATION 4.0 Rubric 3 – Full Accomplishment – The student researched the topics in a clear and consistent manner. 2 – Substantial Accomplishment – The student researched the topics and do so in a somewhat consistent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Description of the Lesson (Part 2)</a:t>
            </a:r>
          </a:p>
        </p:txBody>
      </p:sp>
      <p:sp>
        <p:nvSpPr>
          <p:cNvPr id="3" name="Content Placeholder 2"/>
          <p:cNvSpPr>
            <a:spLocks noGrp="1"/>
          </p:cNvSpPr>
          <p:nvPr>
            <p:ph idx="1"/>
          </p:nvPr>
        </p:nvSpPr>
        <p:spPr/>
        <p:txBody>
          <a:bodyPr/>
          <a:lstStyle/>
          <a:p>
            <a:r>
              <a:t>a historical inquiry of the discussion of globalization. Learning Outcomes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 (Part 8)</a:t>
            </a:r>
          </a:p>
        </p:txBody>
      </p:sp>
      <p:sp>
        <p:nvSpPr>
          <p:cNvPr id="3" name="Content Placeholder 2"/>
          <p:cNvSpPr>
            <a:spLocks noGrp="1"/>
          </p:cNvSpPr>
          <p:nvPr>
            <p:ph idx="1"/>
          </p:nvPr>
        </p:nvSpPr>
        <p:spPr/>
        <p:txBody>
          <a:bodyPr/>
          <a:lstStyle/>
          <a:p>
            <a:r>
              <a:t>manner. 1 – Little Accomplishment – The student had difficulty researching the topics consistently. 0 – No Accomplishment – The student made no attempt to do the activity.</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Learning Resources</a:t>
            </a:r>
          </a:p>
        </p:txBody>
      </p:sp>
      <p:sp>
        <p:nvSpPr>
          <p:cNvPr id="3" name="Content Placeholder 2"/>
          <p:cNvSpPr>
            <a:spLocks noGrp="1"/>
          </p:cNvSpPr>
          <p:nvPr>
            <p:ph idx="1"/>
          </p:nvPr>
        </p:nvSpPr>
        <p:spPr/>
        <p:txBody>
          <a:bodyPr/>
          <a:lstStyle/>
          <a:p>
            <a:r>
              <a:t>Acero, A., Cabigan, M., Fuentez, M., Marquez, C. &amp; Solmerano, E. (2020). The Contemporary World. Manila: Fastbooks Educational Supplies and Publishing, Inc. Baldwin, R. (2018). “Four Phases of Globalisation”. Retrieved from https://www.futurelearn.com/courses/globalisation/0/steps/25790 Crash Course Big History. (2017). Why Early Globalization Matters: Crash Course Big History #206. Retrieved from https://www.youtube.com/watch?v=1esRyRV8H2M&amp;t=77s Crash</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Learning Resources (Part 2)</a:t>
            </a:r>
          </a:p>
        </p:txBody>
      </p:sp>
      <p:sp>
        <p:nvSpPr>
          <p:cNvPr id="3" name="Content Placeholder 2"/>
          <p:cNvSpPr>
            <a:spLocks noGrp="1"/>
          </p:cNvSpPr>
          <p:nvPr>
            <p:ph idx="1"/>
          </p:nvPr>
        </p:nvSpPr>
        <p:spPr/>
        <p:txBody>
          <a:bodyPr/>
          <a:lstStyle/>
          <a:p>
            <a:r>
              <a:t>Course History. (2012). The Silk Road and Ancient Trade: Crash Course World History #9. Retrieved from https://www.youtube.com/watch?v=vfe-eNq-Qyg Sowton, C. (2011). A Brief History of Globalization. Retrieved from https://www.youtube.com/watch?v=D63_Ps4UN-I</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Intended Learning Outcomes</a:t>
            </a:r>
          </a:p>
        </p:txBody>
      </p:sp>
      <p:sp>
        <p:nvSpPr>
          <p:cNvPr id="3" name="Content Placeholder 2"/>
          <p:cNvSpPr>
            <a:spLocks noGrp="1"/>
          </p:cNvSpPr>
          <p:nvPr>
            <p:ph idx="1"/>
          </p:nvPr>
        </p:nvSpPr>
        <p:spPr/>
        <p:txBody>
          <a:bodyPr/>
          <a:lstStyle/>
          <a:p>
            <a:r>
              <a:t>Students should be able to meet the following intended learning outcomes: be aware of the historical development of globalization; be familiar with the history and importance of the Silk Road and their impact on civilizations; distinguish and recognize the similarities and differences of the four waves of globalization; and watch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Intended Learning Outcomes (Part 2)</a:t>
            </a:r>
          </a:p>
        </p:txBody>
      </p:sp>
      <p:sp>
        <p:nvSpPr>
          <p:cNvPr id="3" name="Content Placeholder 2"/>
          <p:cNvSpPr>
            <a:spLocks noGrp="1"/>
          </p:cNvSpPr>
          <p:nvPr>
            <p:ph idx="1"/>
          </p:nvPr>
        </p:nvSpPr>
        <p:spPr/>
        <p:txBody>
          <a:bodyPr/>
          <a:lstStyle/>
          <a:p>
            <a:r>
              <a:t>a variety of videos to examine the historical aspects of globalization.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Targets/ Objectives</a:t>
            </a:r>
          </a:p>
        </p:txBody>
      </p:sp>
      <p:sp>
        <p:nvSpPr>
          <p:cNvPr id="3" name="Content Placeholder 2"/>
          <p:cNvSpPr>
            <a:spLocks noGrp="1"/>
          </p:cNvSpPr>
          <p:nvPr>
            <p:ph idx="1"/>
          </p:nvPr>
        </p:nvSpPr>
        <p:spPr/>
        <p:txBody>
          <a:bodyPr/>
          <a:lstStyle/>
          <a:p>
            <a:r>
              <a:t>At the end of the lesson, students should be able to: compare and contrast the three waves of globalization; and research about Globalization 4.0. A. Discussion This module is taken during the third meeting of the course. For further instructions, refer to your Google Classroom and see the schedule of</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Targets/ Objectives (Part 2)</a:t>
            </a:r>
          </a:p>
        </p:txBody>
      </p:sp>
      <p:sp>
        <p:nvSpPr>
          <p:cNvPr id="3" name="Content Placeholder 2"/>
          <p:cNvSpPr>
            <a:spLocks noGrp="1"/>
          </p:cNvSpPr>
          <p:nvPr>
            <p:ph idx="1"/>
          </p:nvPr>
        </p:nvSpPr>
        <p:spPr/>
        <p:txBody>
          <a:bodyPr/>
          <a:lstStyle/>
          <a:p>
            <a:r>
              <a:t>modules/activities in your course guide for the whole semester. B. Learning Guide Questions When did globalization all began? What was the Silk Road and what role did it play in spreading globalization? What are the similarities and differences of the four waves of globalization? What are the different marking points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