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7" r:id="rId3"/>
    <p:sldId id="283" r:id="rId4"/>
    <p:sldId id="289" r:id="rId5"/>
    <p:sldId id="258" r:id="rId6"/>
    <p:sldId id="259" r:id="rId7"/>
    <p:sldId id="268" r:id="rId8"/>
    <p:sldId id="272" r:id="rId9"/>
    <p:sldId id="275" r:id="rId10"/>
    <p:sldId id="270" r:id="rId11"/>
    <p:sldId id="271" r:id="rId12"/>
    <p:sldId id="276" r:id="rId13"/>
    <p:sldId id="261" r:id="rId14"/>
    <p:sldId id="262" r:id="rId15"/>
    <p:sldId id="279" r:id="rId16"/>
    <p:sldId id="277" r:id="rId17"/>
    <p:sldId id="280" r:id="rId18"/>
    <p:sldId id="281" r:id="rId19"/>
    <p:sldId id="282" r:id="rId20"/>
    <p:sldId id="263" r:id="rId21"/>
    <p:sldId id="290" r:id="rId22"/>
    <p:sldId id="292" r:id="rId23"/>
    <p:sldId id="294" r:id="rId24"/>
    <p:sldId id="293" r:id="rId25"/>
    <p:sldId id="295" r:id="rId26"/>
    <p:sldId id="264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5"/>
    <p:restoredTop sz="93399"/>
  </p:normalViewPr>
  <p:slideViewPr>
    <p:cSldViewPr snapToGrid="0" snapToObjects="1">
      <p:cViewPr varScale="1">
        <p:scale>
          <a:sx n="68" d="100"/>
          <a:sy n="68" d="100"/>
        </p:scale>
        <p:origin x="7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7A850-EBB3-D24F-8585-72A053E0B89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8FD4D-50E8-FB44-8BAA-2947658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7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8FD4D-50E8-FB44-8BAA-2947658FA6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B000-603C-B949-ABF0-BAB605DC990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2A6D-014F-2A44-83EB-DE5A5558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5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B000-603C-B949-ABF0-BAB605DC990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2A6D-014F-2A44-83EB-DE5A5558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9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B000-603C-B949-ABF0-BAB605DC990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2A6D-014F-2A44-83EB-DE5A5558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B000-603C-B949-ABF0-BAB605DC990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2A6D-014F-2A44-83EB-DE5A5558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5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B000-603C-B949-ABF0-BAB605DC990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2A6D-014F-2A44-83EB-DE5A5558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8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B000-603C-B949-ABF0-BAB605DC990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2A6D-014F-2A44-83EB-DE5A5558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B000-603C-B949-ABF0-BAB605DC990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2A6D-014F-2A44-83EB-DE5A5558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1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B000-603C-B949-ABF0-BAB605DC990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2A6D-014F-2A44-83EB-DE5A5558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B000-603C-B949-ABF0-BAB605DC990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2A6D-014F-2A44-83EB-DE5A5558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2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B000-603C-B949-ABF0-BAB605DC990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2A6D-014F-2A44-83EB-DE5A5558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B000-603C-B949-ABF0-BAB605DC990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2A6D-014F-2A44-83EB-DE5A5558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6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2B000-603C-B949-ABF0-BAB605DC990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02A6D-014F-2A44-83EB-DE5A5558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8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rgenome.org/facts/what-is-a-clinical-t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rgenome.org/facts/what-is-a-clinical-trial" TargetMode="External"/><Relationship Id="rId2" Type="http://schemas.openxmlformats.org/officeDocument/2006/relationships/hyperlink" Target="http://www.georgeclinical.com/resources/corporate-news/george-clinical-arcs-presenta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rgeclinical.com/resources/corporate-news/george-clinical-arcs-presenta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Identifying Site-Based Risk in Clinical Trials Using Multivariate Outlier Detection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742" y="3707473"/>
            <a:ext cx="6330461" cy="1933672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Oisín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Mangan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: 95484701</a:t>
            </a:r>
          </a:p>
          <a:p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Declan Ryan: 96322586</a:t>
            </a:r>
          </a:p>
          <a:p>
            <a:endParaRPr lang="en-US" sz="2600" dirty="0"/>
          </a:p>
          <a:p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Academic Supervisor: Dr. Miguel 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Nicolau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, UCD Industry Supervisor: Michael Phillips, ICON</a:t>
            </a:r>
            <a:endParaRPr lang="en-IE" sz="2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82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mbria Math" charset="0"/>
                <a:ea typeface="Cambria Math" charset="0"/>
                <a:cs typeface="Cambria Math" charset="0"/>
              </a:rPr>
              <a:t>3-Set of K1, K2 and K5</a:t>
            </a:r>
            <a:endParaRPr lang="en-US" sz="48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26024"/>
              </p:ext>
            </p:extLst>
          </p:nvPr>
        </p:nvGraphicFramePr>
        <p:xfrm>
          <a:off x="4155557" y="1525242"/>
          <a:ext cx="11607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Site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34315"/>
              </p:ext>
            </p:extLst>
          </p:nvPr>
        </p:nvGraphicFramePr>
        <p:xfrm>
          <a:off x="5349357" y="1525242"/>
          <a:ext cx="27093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60822"/>
              </p:ext>
            </p:extLst>
          </p:nvPr>
        </p:nvGraphicFramePr>
        <p:xfrm>
          <a:off x="4155557" y="1896082"/>
          <a:ext cx="116072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30512"/>
              </p:ext>
            </p:extLst>
          </p:nvPr>
        </p:nvGraphicFramePr>
        <p:xfrm>
          <a:off x="5327835" y="1896082"/>
          <a:ext cx="91355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60112"/>
              </p:ext>
            </p:extLst>
          </p:nvPr>
        </p:nvGraphicFramePr>
        <p:xfrm>
          <a:off x="6244263" y="1903943"/>
          <a:ext cx="91971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0663"/>
              </p:ext>
            </p:extLst>
          </p:nvPr>
        </p:nvGraphicFramePr>
        <p:xfrm>
          <a:off x="7155414" y="1903943"/>
          <a:ext cx="9204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5124893" y="1896082"/>
            <a:ext cx="3125972" cy="370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9229" y="222463"/>
            <a:ext cx="3934046" cy="107622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mbria Math" charset="0"/>
                <a:ea typeface="Cambria Math" charset="0"/>
                <a:cs typeface="Cambria Math" charset="0"/>
              </a:rPr>
              <a:t>LOF Output</a:t>
            </a:r>
            <a:endParaRPr lang="en-US" sz="48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29525"/>
              </p:ext>
            </p:extLst>
          </p:nvPr>
        </p:nvGraphicFramePr>
        <p:xfrm>
          <a:off x="1518683" y="2431285"/>
          <a:ext cx="11607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Site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56367"/>
              </p:ext>
            </p:extLst>
          </p:nvPr>
        </p:nvGraphicFramePr>
        <p:xfrm>
          <a:off x="2712483" y="2431285"/>
          <a:ext cx="9031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2977"/>
              </p:ext>
            </p:extLst>
          </p:nvPr>
        </p:nvGraphicFramePr>
        <p:xfrm>
          <a:off x="1518683" y="2802125"/>
          <a:ext cx="116072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812968"/>
              </p:ext>
            </p:extLst>
          </p:nvPr>
        </p:nvGraphicFramePr>
        <p:xfrm>
          <a:off x="2690961" y="2802125"/>
          <a:ext cx="91355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50242"/>
              </p:ext>
            </p:extLst>
          </p:nvPr>
        </p:nvGraphicFramePr>
        <p:xfrm>
          <a:off x="5201091" y="2402939"/>
          <a:ext cx="11607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Site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896907"/>
              </p:ext>
            </p:extLst>
          </p:nvPr>
        </p:nvGraphicFramePr>
        <p:xfrm>
          <a:off x="6394891" y="2402939"/>
          <a:ext cx="9031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06061"/>
              </p:ext>
            </p:extLst>
          </p:nvPr>
        </p:nvGraphicFramePr>
        <p:xfrm>
          <a:off x="5201091" y="2773779"/>
          <a:ext cx="116072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668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70364"/>
              </p:ext>
            </p:extLst>
          </p:nvPr>
        </p:nvGraphicFramePr>
        <p:xfrm>
          <a:off x="6373369" y="2773779"/>
          <a:ext cx="91355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2.54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02730"/>
              </p:ext>
            </p:extLst>
          </p:nvPr>
        </p:nvGraphicFramePr>
        <p:xfrm>
          <a:off x="8932865" y="2416355"/>
          <a:ext cx="11607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Site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13745"/>
              </p:ext>
            </p:extLst>
          </p:nvPr>
        </p:nvGraphicFramePr>
        <p:xfrm>
          <a:off x="10126665" y="2416355"/>
          <a:ext cx="9031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25531"/>
              </p:ext>
            </p:extLst>
          </p:nvPr>
        </p:nvGraphicFramePr>
        <p:xfrm>
          <a:off x="8932865" y="2787195"/>
          <a:ext cx="116072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668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10.33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37434"/>
              </p:ext>
            </p:extLst>
          </p:nvPr>
        </p:nvGraphicFramePr>
        <p:xfrm>
          <a:off x="10105143" y="2787195"/>
          <a:ext cx="91355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2.54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6690" y="1570581"/>
            <a:ext cx="3466214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 Math" charset="0"/>
                <a:ea typeface="Cambria Math" charset="0"/>
                <a:cs typeface="Cambria Math" charset="0"/>
              </a:rPr>
              <a:t>All Sites 1-1261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57826" y="1541469"/>
            <a:ext cx="3590264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 Math" charset="0"/>
                <a:ea typeface="Cambria Math" charset="0"/>
                <a:cs typeface="Cambria Math" charset="0"/>
              </a:rPr>
              <a:t>Ordered by LOF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347" y="1532863"/>
            <a:ext cx="2105772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Cambria Math" charset="0"/>
                <a:ea typeface="Cambria Math" charset="0"/>
                <a:cs typeface="Cambria Math" charset="0"/>
              </a:rPr>
              <a:t>Outliers</a:t>
            </a:r>
            <a:endParaRPr lang="en-US" sz="36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720856" y="5383075"/>
            <a:ext cx="33272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7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mbria Math" charset="0"/>
                <a:ea typeface="Cambria Math" charset="0"/>
                <a:cs typeface="Cambria Math" charset="0"/>
              </a:rPr>
              <a:t>Outlier Detection</a:t>
            </a:r>
            <a:endParaRPr lang="en-US" sz="48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0722" y="2171652"/>
            <a:ext cx="434534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mbria Math" charset="0"/>
                <a:ea typeface="Cambria Math" charset="0"/>
                <a:cs typeface="Cambria Math" charset="0"/>
              </a:rPr>
              <a:t>local Outlier Factor (LOF)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5284" y="2549658"/>
            <a:ext cx="3470922" cy="83099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mbria Math" charset="0"/>
                <a:ea typeface="Cambria Math" charset="0"/>
                <a:cs typeface="Cambria Math" charset="0"/>
              </a:rPr>
              <a:t>Baysout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366071" y="1127056"/>
            <a:ext cx="1183582" cy="1044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07122" y="1127055"/>
            <a:ext cx="1298162" cy="1422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2"/>
          </p:cNvCxnSpPr>
          <p:nvPr/>
        </p:nvCxnSpPr>
        <p:spPr>
          <a:xfrm flipH="1">
            <a:off x="1807535" y="3741312"/>
            <a:ext cx="1385862" cy="9157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</p:cNvCxnSpPr>
          <p:nvPr/>
        </p:nvCxnSpPr>
        <p:spPr>
          <a:xfrm>
            <a:off x="3193397" y="3741312"/>
            <a:ext cx="1442398" cy="9157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11034" y="3721402"/>
            <a:ext cx="1" cy="9356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0363" y="4657061"/>
            <a:ext cx="1637414" cy="5232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Total LOF</a:t>
            </a:r>
          </a:p>
        </p:txBody>
      </p:sp>
    </p:spTree>
    <p:extLst>
      <p:ext uri="{BB962C8B-B14F-4D97-AF65-F5344CB8AC3E}">
        <p14:creationId xmlns:p14="http://schemas.microsoft.com/office/powerpoint/2010/main" val="32597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mbria Math" charset="0"/>
                <a:ea typeface="Cambria Math" charset="0"/>
                <a:cs typeface="Cambria Math" charset="0"/>
              </a:rPr>
              <a:t>Total LOF</a:t>
            </a:r>
            <a:endParaRPr lang="en-US" sz="48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86941" y="1647170"/>
            <a:ext cx="3602088" cy="104364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Cambria Math" charset="0"/>
                <a:ea typeface="Cambria Math" charset="0"/>
                <a:cs typeface="Cambria Math" charset="0"/>
              </a:rPr>
              <a:t>Site ID: 221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376" y="3216781"/>
            <a:ext cx="1118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Outlier in:  List 4, List 12, List 32 . . . . . . . .  List 21,656, List 21,696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377" y="4150240"/>
            <a:ext cx="1118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Total LOF =   LOF  +  LOF  +  LOF  +  . . . . . .   +     LOF     +       LOF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9806" y="5131977"/>
            <a:ext cx="5543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=    </a:t>
            </a:r>
            <a:r>
              <a:rPr lang="en-US" sz="4400" b="1" dirty="0"/>
              <a:t>1,813.84   </a:t>
            </a:r>
          </a:p>
        </p:txBody>
      </p:sp>
    </p:spTree>
    <p:extLst>
      <p:ext uri="{BB962C8B-B14F-4D97-AF65-F5344CB8AC3E}">
        <p14:creationId xmlns:p14="http://schemas.microsoft.com/office/powerpoint/2010/main" val="11930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6" y="8293"/>
            <a:ext cx="5170714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mbria Math" charset="0"/>
                <a:ea typeface="Cambria Math" charset="0"/>
                <a:cs typeface="Cambria Math" charset="0"/>
              </a:rPr>
              <a:t>Total LOF Results</a:t>
            </a:r>
            <a:endParaRPr lang="en-US" sz="48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12206"/>
              </p:ext>
            </p:extLst>
          </p:nvPr>
        </p:nvGraphicFramePr>
        <p:xfrm>
          <a:off x="1422400" y="330714"/>
          <a:ext cx="4151086" cy="1640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7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Site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 LOF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992.8134774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807.6242674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10930.67914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9535.427867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4302.545448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602.1024094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106.7700625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9.315091292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1155.894531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6169.113677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73.98027211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1816.967318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468.5262905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145.7669638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1062.14438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1131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63.9053705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84.279015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5929.193206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1134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4569.896283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15914.72185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667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1136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631.2836202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4443.472893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04890"/>
              </p:ext>
            </p:extLst>
          </p:nvPr>
        </p:nvGraphicFramePr>
        <p:xfrm>
          <a:off x="4508207" y="1333856"/>
          <a:ext cx="3636335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6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Site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Total LOF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829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47690.59014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945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39801.29964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948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35462.99779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687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34023.82477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342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30812.66648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25301.91447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484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25246.04491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865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23643.52105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916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21845.15229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579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21487.33292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38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00325 L 0.03463 -1.73009 " pathEditMode="relative" ptsTypes="AA">
                                      <p:cBhvr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106 0 " pathEditMode="relative" ptsTypes="AA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mbria Math" charset="0"/>
                <a:ea typeface="Cambria Math" charset="0"/>
                <a:cs typeface="Cambria Math" charset="0"/>
              </a:rPr>
              <a:t>Outlier Detection</a:t>
            </a:r>
            <a:endParaRPr lang="en-US" sz="48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0722" y="2171652"/>
            <a:ext cx="434534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mbria Math" charset="0"/>
                <a:ea typeface="Cambria Math" charset="0"/>
                <a:cs typeface="Cambria Math" charset="0"/>
              </a:rPr>
              <a:t>local Outlier Factor (LOF)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5284" y="2549658"/>
            <a:ext cx="3470922" cy="83099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mbria Math" charset="0"/>
                <a:ea typeface="Cambria Math" charset="0"/>
                <a:cs typeface="Cambria Math" charset="0"/>
              </a:rPr>
              <a:t>Baysout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366071" y="1127056"/>
            <a:ext cx="1183582" cy="1044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07122" y="1127055"/>
            <a:ext cx="1298162" cy="1422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2"/>
          </p:cNvCxnSpPr>
          <p:nvPr/>
        </p:nvCxnSpPr>
        <p:spPr>
          <a:xfrm flipH="1">
            <a:off x="1807535" y="3741312"/>
            <a:ext cx="1385862" cy="9157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</p:cNvCxnSpPr>
          <p:nvPr/>
        </p:nvCxnSpPr>
        <p:spPr>
          <a:xfrm>
            <a:off x="3193397" y="3741312"/>
            <a:ext cx="1442398" cy="9157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11034" y="3721402"/>
            <a:ext cx="1" cy="9356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0363" y="4657061"/>
            <a:ext cx="1637414" cy="5232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Total LOF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2523" y="5319821"/>
            <a:ext cx="1867786" cy="5232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25 Outliers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00176" y="4660606"/>
            <a:ext cx="1875045" cy="5232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Frequency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1491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9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Cambria Math" charset="0"/>
                <a:ea typeface="Cambria Math" charset="0"/>
                <a:cs typeface="Cambria Math" charset="0"/>
              </a:rPr>
              <a:t>Frequency of Occurrence as an Outlier</a:t>
            </a:r>
            <a:endParaRPr lang="en-US" sz="48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86941" y="1647170"/>
            <a:ext cx="3602088" cy="104364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Cambria Math" charset="0"/>
                <a:ea typeface="Cambria Math" charset="0"/>
                <a:cs typeface="Cambria Math" charset="0"/>
              </a:rPr>
              <a:t>Site ID: 221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376" y="3216781"/>
            <a:ext cx="1118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Outlier in:  List 4, List 12, List 32 . . . . . . . .  List 21,656, List 21,696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377" y="4150240"/>
            <a:ext cx="1118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Total LOF =     1    +   1     +    1      +  . . . . . .   +        1       +       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9806" y="5131977"/>
            <a:ext cx="411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</a:t>
            </a:r>
            <a:r>
              <a:rPr lang="en-US" sz="3200" b="1"/>
              <a:t>=    </a:t>
            </a:r>
            <a:r>
              <a:rPr lang="en-US" sz="4400" b="1"/>
              <a:t>654  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162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mbria Math" charset="0"/>
                <a:ea typeface="Cambria Math" charset="0"/>
                <a:cs typeface="Cambria Math" charset="0"/>
              </a:rPr>
              <a:t>Outlier Detection</a:t>
            </a:r>
            <a:endParaRPr lang="en-US" sz="48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0722" y="2171652"/>
            <a:ext cx="434534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mbria Math" charset="0"/>
                <a:ea typeface="Cambria Math" charset="0"/>
                <a:cs typeface="Cambria Math" charset="0"/>
              </a:rPr>
              <a:t>local Outlier Factor (LOF)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5284" y="2549658"/>
            <a:ext cx="3470922" cy="83099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mbria Math" charset="0"/>
                <a:ea typeface="Cambria Math" charset="0"/>
                <a:cs typeface="Cambria Math" charset="0"/>
              </a:rPr>
              <a:t>Baysout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366071" y="1127056"/>
            <a:ext cx="1183582" cy="1044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07122" y="1127055"/>
            <a:ext cx="1298162" cy="1422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2"/>
          </p:cNvCxnSpPr>
          <p:nvPr/>
        </p:nvCxnSpPr>
        <p:spPr>
          <a:xfrm flipH="1">
            <a:off x="1807535" y="3741312"/>
            <a:ext cx="1385862" cy="9157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</p:cNvCxnSpPr>
          <p:nvPr/>
        </p:nvCxnSpPr>
        <p:spPr>
          <a:xfrm>
            <a:off x="3193397" y="3741312"/>
            <a:ext cx="1442398" cy="9157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11034" y="3721402"/>
            <a:ext cx="1" cy="9356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0363" y="4657061"/>
            <a:ext cx="1637414" cy="5232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Total LOF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2523" y="5319821"/>
            <a:ext cx="1867786" cy="5232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25 Outliers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00176" y="4660606"/>
            <a:ext cx="1875045" cy="5232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Frequency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03723" y="5323366"/>
            <a:ext cx="1867786" cy="5232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41 Outliers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02641" y="4664151"/>
            <a:ext cx="1928038" cy="5232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LOF 20 KRIs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4243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82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mbria Math" charset="0"/>
                <a:ea typeface="Cambria Math" charset="0"/>
                <a:cs typeface="Cambria Math" charset="0"/>
              </a:rPr>
              <a:t>KRIs Table</a:t>
            </a:r>
            <a:endParaRPr lang="en-US" sz="48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391090" y="1525242"/>
          <a:ext cx="11607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Site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584890" y="1525242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  <a:r>
                        <a:rPr lang="en-US" baseline="0" dirty="0"/>
                        <a:t> : 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391090" y="1896082"/>
          <a:ext cx="116072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563368" y="1896082"/>
          <a:ext cx="91355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3479796" y="1903943"/>
          <a:ext cx="91971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390947" y="1903943"/>
          <a:ext cx="9204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5310146" y="1903943"/>
          <a:ext cx="88796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:0.5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:0.27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6200992" y="1903943"/>
          <a:ext cx="90775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7102248" y="1911804"/>
          <a:ext cx="92385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: 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036733" y="1911804"/>
          <a:ext cx="8628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916945" y="1903943"/>
          <a:ext cx="92385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9790438" y="1911804"/>
          <a:ext cx="92385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2466752" y="1896082"/>
            <a:ext cx="8463517" cy="370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mbria Math" charset="0"/>
                <a:ea typeface="Cambria Math" charset="0"/>
                <a:cs typeface="Cambria Math" charset="0"/>
              </a:rPr>
              <a:t>Outlier Detection</a:t>
            </a:r>
            <a:endParaRPr lang="en-US" sz="48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0722" y="2171652"/>
            <a:ext cx="434534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mbria Math" charset="0"/>
                <a:ea typeface="Cambria Math" charset="0"/>
                <a:cs typeface="Cambria Math" charset="0"/>
              </a:rPr>
              <a:t>local Outlier Factor (LOF)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5284" y="2549658"/>
            <a:ext cx="3470922" cy="83099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mbria Math" charset="0"/>
                <a:ea typeface="Cambria Math" charset="0"/>
                <a:cs typeface="Cambria Math" charset="0"/>
              </a:rPr>
              <a:t>Baysout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366071" y="1127056"/>
            <a:ext cx="1183582" cy="1044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07122" y="1127055"/>
            <a:ext cx="1298162" cy="1422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2"/>
          </p:cNvCxnSpPr>
          <p:nvPr/>
        </p:nvCxnSpPr>
        <p:spPr>
          <a:xfrm flipH="1">
            <a:off x="1807535" y="3741312"/>
            <a:ext cx="1385862" cy="9157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</p:cNvCxnSpPr>
          <p:nvPr/>
        </p:nvCxnSpPr>
        <p:spPr>
          <a:xfrm>
            <a:off x="3193397" y="3741312"/>
            <a:ext cx="1442398" cy="9157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11034" y="3721402"/>
            <a:ext cx="1" cy="9356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0363" y="4657061"/>
            <a:ext cx="1637414" cy="5232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Total LOF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2523" y="5319821"/>
            <a:ext cx="1867786" cy="5232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25 Outliers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00176" y="4660606"/>
            <a:ext cx="1875045" cy="5232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Frequency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03723" y="5323366"/>
            <a:ext cx="1867786" cy="5232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41 Outliers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02641" y="4664151"/>
            <a:ext cx="1928038" cy="5232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LOF 20 KRIs 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369983" y="5326911"/>
            <a:ext cx="1867786" cy="5232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45 Outliers</a:t>
            </a:r>
          </a:p>
        </p:txBody>
      </p:sp>
      <p:grpSp>
        <p:nvGrpSpPr>
          <p:cNvPr id="386" name="Group 385"/>
          <p:cNvGrpSpPr/>
          <p:nvPr/>
        </p:nvGrpSpPr>
        <p:grpSpPr>
          <a:xfrm>
            <a:off x="6407887" y="3405972"/>
            <a:ext cx="5681331" cy="2447704"/>
            <a:chOff x="6407887" y="3405972"/>
            <a:chExt cx="5681331" cy="2447704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9385086" y="3405972"/>
              <a:ext cx="17639" cy="1781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07887" y="5323366"/>
              <a:ext cx="1867786" cy="5232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99 Outliers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25292" y="5326911"/>
              <a:ext cx="1867786" cy="5232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94 Outliers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21432" y="5330456"/>
              <a:ext cx="1867786" cy="5232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26 Outliers</a:t>
              </a:r>
            </a:p>
          </p:txBody>
        </p:sp>
        <p:cxnSp>
          <p:nvCxnSpPr>
            <p:cNvPr id="380" name="Straight Connector 379"/>
            <p:cNvCxnSpPr>
              <a:endCxn id="22" idx="0"/>
            </p:cNvCxnSpPr>
            <p:nvPr/>
          </p:nvCxnSpPr>
          <p:spPr>
            <a:xfrm>
              <a:off x="9402725" y="3425882"/>
              <a:ext cx="1752600" cy="19045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>
              <a:endCxn id="20" idx="0"/>
            </p:cNvCxnSpPr>
            <p:nvPr/>
          </p:nvCxnSpPr>
          <p:spPr>
            <a:xfrm flipH="1">
              <a:off x="7341780" y="3425882"/>
              <a:ext cx="2060945" cy="18974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0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E" sz="5400" b="1" dirty="0">
                <a:latin typeface="Cambria Math" charset="0"/>
                <a:ea typeface="Cambria Math" charset="0"/>
                <a:cs typeface="Cambria Math" charset="0"/>
              </a:rPr>
              <a:t>What is a Clinical Trial?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0384" y="1690688"/>
            <a:ext cx="6149008" cy="403425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829593"/>
            <a:ext cx="4542184" cy="4200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665922" y="2072672"/>
            <a:ext cx="358802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Clinical trials are used to determine the safety and efficacy of new drugs or 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Usually conducted in 4 or 5 Phases</a:t>
            </a:r>
          </a:p>
          <a:p>
            <a:endParaRPr lang="en-IE" sz="2000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6370988" y="5706572"/>
            <a:ext cx="3588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hlinkClick r:id="rId3"/>
              </a:rPr>
              <a:t>http://www.yourgenome.org/facts/what-is-a-clinical-trial</a:t>
            </a:r>
            <a:r>
              <a:rPr lang="en-I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0610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mbria Math" charset="0"/>
                <a:ea typeface="Cambria Math" charset="0"/>
                <a:cs typeface="Cambria Math" charset="0"/>
              </a:rPr>
              <a:t>Summary of Results</a:t>
            </a:r>
            <a:endParaRPr lang="en-US" sz="48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8312" y="2083979"/>
            <a:ext cx="2594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ambria Math" charset="0"/>
                <a:ea typeface="Cambria Math" charset="0"/>
                <a:cs typeface="Cambria Math" charset="0"/>
              </a:rPr>
              <a:t>330 </a:t>
            </a:r>
            <a:r>
              <a:rPr lang="en-US" sz="3200" dirty="0">
                <a:latin typeface="Cambria Math" charset="0"/>
                <a:ea typeface="Cambria Math" charset="0"/>
                <a:cs typeface="Cambria Math" charset="0"/>
              </a:rPr>
              <a:t>Outliers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3123" y="2810534"/>
            <a:ext cx="369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charset="0"/>
                <a:ea typeface="Cambria Math" charset="0"/>
                <a:cs typeface="Cambria Math" charset="0"/>
              </a:rPr>
              <a:t>113 Unique Site IDs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1208" y="1254640"/>
            <a:ext cx="2806995" cy="707886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mbria Math" charset="0"/>
                <a:ea typeface="Cambria Math" charset="0"/>
                <a:cs typeface="Cambria Math" charset="0"/>
              </a:rPr>
              <a:t>Our Study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4138" y="3579619"/>
            <a:ext cx="369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ambria Math" charset="0"/>
                <a:ea typeface="Cambria Math" charset="0"/>
                <a:cs typeface="Cambria Math" charset="0"/>
              </a:rPr>
              <a:t>113 Risky Sites</a:t>
            </a:r>
            <a:endParaRPr lang="en-US" sz="32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060019" y="1407040"/>
            <a:ext cx="4678325" cy="2718369"/>
            <a:chOff x="7060019" y="1407040"/>
            <a:chExt cx="4678325" cy="2718369"/>
          </a:xfrm>
        </p:grpSpPr>
        <p:sp>
          <p:nvSpPr>
            <p:cNvPr id="9" name="TextBox 8"/>
            <p:cNvSpPr txBox="1"/>
            <p:nvPr/>
          </p:nvSpPr>
          <p:spPr>
            <a:xfrm>
              <a:off x="7060019" y="1407040"/>
              <a:ext cx="4678325" cy="707886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Cambria Math" charset="0"/>
                  <a:ea typeface="Cambria Math" charset="0"/>
                  <a:cs typeface="Cambria Math" charset="0"/>
                </a:rPr>
                <a:t>ICON March Report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6972" y="3540634"/>
              <a:ext cx="3696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mbria Math" charset="0"/>
                  <a:ea typeface="Cambria Math" charset="0"/>
                  <a:cs typeface="Cambria Math" charset="0"/>
                </a:rPr>
                <a:t>438 Risky Sites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64689" y="4494021"/>
            <a:ext cx="4033285" cy="584775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mbria Math" charset="0"/>
                <a:ea typeface="Cambria Math" charset="0"/>
                <a:cs typeface="Cambria Math" charset="0"/>
              </a:rPr>
              <a:t>54 of 113 in ICON List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08203" y="5078796"/>
            <a:ext cx="28920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/>
              <a:t>59 ?</a:t>
            </a:r>
          </a:p>
        </p:txBody>
      </p:sp>
    </p:spTree>
    <p:extLst>
      <p:ext uri="{BB962C8B-B14F-4D97-AF65-F5344CB8AC3E}">
        <p14:creationId xmlns:p14="http://schemas.microsoft.com/office/powerpoint/2010/main" val="55232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E" sz="5400" b="1" dirty="0">
                <a:latin typeface="Cambria Math" charset="0"/>
                <a:ea typeface="Cambria Math" charset="0"/>
                <a:cs typeface="Cambria Math" charset="0"/>
              </a:rPr>
              <a:t>Academic Contribution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3244" y="1247689"/>
            <a:ext cx="3152146" cy="5847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 Math" charset="0"/>
                <a:ea typeface="Cambria Math" charset="0"/>
                <a:cs typeface="Cambria Math" charset="0"/>
              </a:rPr>
              <a:t>Univariate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6278" y="1247689"/>
            <a:ext cx="3152146" cy="5847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 Math" charset="0"/>
                <a:ea typeface="Cambria Math" charset="0"/>
                <a:cs typeface="Cambria Math" charset="0"/>
              </a:rPr>
              <a:t>Multivariate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5446" y="1247689"/>
            <a:ext cx="2250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charset="0"/>
                <a:ea typeface="Cambria Math" charset="0"/>
                <a:cs typeface="Cambria Math" charset="0"/>
              </a:rPr>
              <a:t>Versus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3244" y="1955575"/>
            <a:ext cx="2906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mbria Math" charset="0"/>
                <a:ea typeface="Cambria Math" charset="0"/>
                <a:cs typeface="Cambria Math" charset="0"/>
              </a:rPr>
              <a:t>Desmet</a:t>
            </a:r>
            <a:r>
              <a:rPr lang="en-US" sz="1600" dirty="0">
                <a:latin typeface="Cambria Math" charset="0"/>
                <a:ea typeface="Cambria Math" charset="0"/>
                <a:cs typeface="Cambria Math" charset="0"/>
              </a:rPr>
              <a:t> at al. (2014)</a:t>
            </a:r>
          </a:p>
          <a:p>
            <a:r>
              <a:rPr lang="en-US" sz="1600" dirty="0">
                <a:latin typeface="Cambria Math" charset="0"/>
                <a:ea typeface="Cambria Math" charset="0"/>
                <a:cs typeface="Cambria Math" charset="0"/>
              </a:rPr>
              <a:t>Timmermans et al. (2016)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6278" y="1915227"/>
            <a:ext cx="225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charset="0"/>
                <a:ea typeface="Cambria Math" charset="0"/>
                <a:cs typeface="Cambria Math" charset="0"/>
              </a:rPr>
              <a:t>The present study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540351"/>
            <a:ext cx="9172575" cy="420335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2255520" y="4499610"/>
            <a:ext cx="815340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538345" y="3093720"/>
            <a:ext cx="7620" cy="2948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45966" y="4069080"/>
            <a:ext cx="948054" cy="430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020" y="37917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2764</a:t>
            </a:r>
          </a:p>
        </p:txBody>
      </p:sp>
    </p:spTree>
    <p:extLst>
      <p:ext uri="{BB962C8B-B14F-4D97-AF65-F5344CB8AC3E}">
        <p14:creationId xmlns:p14="http://schemas.microsoft.com/office/powerpoint/2010/main" val="2201290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E" sz="5400" b="1" dirty="0">
                <a:latin typeface="Cambria Math" charset="0"/>
                <a:ea typeface="Cambria Math" charset="0"/>
                <a:cs typeface="Cambria Math" charset="0"/>
              </a:rPr>
              <a:t>Problems Encountered</a:t>
            </a: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147689" y="2096612"/>
            <a:ext cx="3649393" cy="535531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3200" dirty="0" err="1">
                <a:latin typeface="Cambria Math" charset="0"/>
                <a:ea typeface="Cambria Math" charset="0"/>
                <a:cs typeface="Cambria Math" charset="0"/>
              </a:rPr>
              <a:t>Unlabelled</a:t>
            </a:r>
            <a:r>
              <a:rPr lang="en-US" sz="3200" dirty="0">
                <a:latin typeface="Cambria Math" charset="0"/>
                <a:ea typeface="Cambria Math" charset="0"/>
                <a:cs typeface="Cambria Math" charset="0"/>
              </a:rPr>
              <a:t> Data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7011572" y="2096611"/>
            <a:ext cx="3649393" cy="535531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dirty="0">
                <a:latin typeface="Cambria Math" charset="0"/>
                <a:ea typeface="Cambria Math" charset="0"/>
                <a:cs typeface="Cambria Math" charset="0"/>
              </a:rPr>
              <a:t>Testing 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7689" y="3155008"/>
            <a:ext cx="40714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ambria Math" charset="0"/>
                <a:ea typeface="Cambria Math" charset="0"/>
                <a:cs typeface="Cambria Math" charset="0"/>
              </a:rPr>
              <a:t>Limits the methodology options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7689" y="4570425"/>
            <a:ext cx="29069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ambria Math" charset="0"/>
                <a:ea typeface="Cambria Math" charset="0"/>
                <a:cs typeface="Cambria Math" charset="0"/>
              </a:rPr>
              <a:t>Must be supervised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82795" y="3161125"/>
            <a:ext cx="29069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ambria Math" charset="0"/>
                <a:ea typeface="Cambria Math" charset="0"/>
                <a:cs typeface="Cambria Math" charset="0"/>
              </a:rPr>
              <a:t>Only CDA data available</a:t>
            </a:r>
          </a:p>
        </p:txBody>
      </p:sp>
    </p:spTree>
    <p:extLst>
      <p:ext uri="{BB962C8B-B14F-4D97-AF65-F5344CB8AC3E}">
        <p14:creationId xmlns:p14="http://schemas.microsoft.com/office/powerpoint/2010/main" val="2002100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E" sz="5400" b="1" dirty="0">
                <a:latin typeface="Cambria Math" charset="0"/>
                <a:ea typeface="Cambria Math" charset="0"/>
                <a:cs typeface="Cambria Math" charset="0"/>
              </a:rPr>
              <a:t>Conclusion and Future Work</a:t>
            </a:r>
          </a:p>
        </p:txBody>
      </p:sp>
      <p:sp>
        <p:nvSpPr>
          <p:cNvPr id="3" name="Content Placeholder 6"/>
          <p:cNvSpPr txBox="1">
            <a:spLocks/>
          </p:cNvSpPr>
          <p:nvPr/>
        </p:nvSpPr>
        <p:spPr>
          <a:xfrm>
            <a:off x="838200" y="1849201"/>
            <a:ext cx="3649393" cy="535531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dirty="0">
                <a:latin typeface="Cambria Math" charset="0"/>
                <a:ea typeface="Cambria Math" charset="0"/>
                <a:cs typeface="Cambria Math" charset="0"/>
              </a:rPr>
              <a:t>Test Results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6730218" y="2676851"/>
            <a:ext cx="4115973" cy="978729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dirty="0">
                <a:latin typeface="Cambria Math" charset="0"/>
                <a:ea typeface="Cambria Math" charset="0"/>
                <a:cs typeface="Cambria Math" charset="0"/>
              </a:rPr>
              <a:t>Previously undetected risky sites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720969" y="4320426"/>
            <a:ext cx="4115973" cy="535531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dirty="0">
                <a:latin typeface="Cambria Math" charset="0"/>
                <a:ea typeface="Cambria Math" charset="0"/>
                <a:cs typeface="Cambria Math" charset="0"/>
              </a:rPr>
              <a:t>Review of KRIs</a:t>
            </a: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6730218" y="5443497"/>
            <a:ext cx="4115973" cy="535531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dirty="0">
                <a:latin typeface="Cambria Math" charset="0"/>
                <a:ea typeface="Cambria Math" charset="0"/>
                <a:cs typeface="Cambria Math" charset="0"/>
              </a:rPr>
              <a:t>59 sites to investigate</a:t>
            </a:r>
          </a:p>
        </p:txBody>
      </p:sp>
    </p:spTree>
    <p:extLst>
      <p:ext uri="{BB962C8B-B14F-4D97-AF65-F5344CB8AC3E}">
        <p14:creationId xmlns:p14="http://schemas.microsoft.com/office/powerpoint/2010/main" val="3499991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E" sz="5400" b="1" dirty="0">
                <a:latin typeface="Cambria Math" charset="0"/>
                <a:ea typeface="Cambria Math" charset="0"/>
                <a:cs typeface="Cambria Math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308"/>
            <a:ext cx="10515600" cy="54473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E" dirty="0"/>
          </a:p>
          <a:p>
            <a:r>
              <a:rPr lang="en-I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Desmet</a:t>
            </a:r>
            <a:r>
              <a:rPr lang="en-IE" dirty="0">
                <a:latin typeface="Cambria Math" panose="02040503050406030204" pitchFamily="18" charset="0"/>
                <a:ea typeface="Cambria Math" panose="02040503050406030204" pitchFamily="18" charset="0"/>
              </a:rPr>
              <a:t>, L., </a:t>
            </a:r>
            <a:r>
              <a:rPr lang="en-I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Venet</a:t>
            </a:r>
            <a:r>
              <a:rPr lang="en-IE" dirty="0">
                <a:latin typeface="Cambria Math" panose="02040503050406030204" pitchFamily="18" charset="0"/>
                <a:ea typeface="Cambria Math" panose="02040503050406030204" pitchFamily="18" charset="0"/>
              </a:rPr>
              <a:t>, D., </a:t>
            </a:r>
            <a:r>
              <a:rPr lang="en-I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Doffagne</a:t>
            </a:r>
            <a:r>
              <a:rPr lang="en-IE" dirty="0">
                <a:latin typeface="Cambria Math" panose="02040503050406030204" pitchFamily="18" charset="0"/>
                <a:ea typeface="Cambria Math" panose="02040503050406030204" pitchFamily="18" charset="0"/>
              </a:rPr>
              <a:t>, E., Timmermans, C., </a:t>
            </a:r>
            <a:r>
              <a:rPr lang="en-I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Burzykowski</a:t>
            </a:r>
            <a:r>
              <a:rPr lang="en-IE" dirty="0">
                <a:latin typeface="Cambria Math" panose="02040503050406030204" pitchFamily="18" charset="0"/>
                <a:ea typeface="Cambria Math" panose="02040503050406030204" pitchFamily="18" charset="0"/>
              </a:rPr>
              <a:t>, T., Legrand, C. and </a:t>
            </a:r>
            <a:r>
              <a:rPr lang="en-I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Buyse</a:t>
            </a:r>
            <a:r>
              <a:rPr lang="en-IE" dirty="0">
                <a:latin typeface="Cambria Math" panose="02040503050406030204" pitchFamily="18" charset="0"/>
                <a:ea typeface="Cambria Math" panose="02040503050406030204" pitchFamily="18" charset="0"/>
              </a:rPr>
              <a:t>, M. (2014) ‘Linear mixed‐effects models for central statistical monitoring of </a:t>
            </a:r>
            <a:r>
              <a:rPr lang="en-I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multicenter</a:t>
            </a:r>
            <a:r>
              <a:rPr lang="en-IE" dirty="0">
                <a:latin typeface="Cambria Math" panose="02040503050406030204" pitchFamily="18" charset="0"/>
                <a:ea typeface="Cambria Math" panose="02040503050406030204" pitchFamily="18" charset="0"/>
              </a:rPr>
              <a:t> clinical trials’, </a:t>
            </a:r>
            <a:r>
              <a:rPr lang="en-IE" i="1" dirty="0">
                <a:latin typeface="Cambria Math" panose="02040503050406030204" pitchFamily="18" charset="0"/>
                <a:ea typeface="Cambria Math" panose="02040503050406030204" pitchFamily="18" charset="0"/>
              </a:rPr>
              <a:t>Statistics in medicine</a:t>
            </a:r>
            <a:r>
              <a:rPr lang="en-IE" dirty="0">
                <a:latin typeface="Cambria Math" panose="02040503050406030204" pitchFamily="18" charset="0"/>
                <a:ea typeface="Cambria Math" panose="02040503050406030204" pitchFamily="18" charset="0"/>
              </a:rPr>
              <a:t>, 33(30), pp. 5265-5279.</a:t>
            </a:r>
          </a:p>
          <a:p>
            <a:endParaRPr lang="en-I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E" dirty="0">
                <a:latin typeface="Cambria Math" panose="02040503050406030204" pitchFamily="18" charset="0"/>
                <a:ea typeface="Cambria Math" panose="02040503050406030204" pitchFamily="18" charset="0"/>
              </a:rPr>
              <a:t>George Clinical. (2015) </a:t>
            </a:r>
            <a:r>
              <a:rPr lang="en-IE" sz="2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George Clinical ARCS Presentation. </a:t>
            </a:r>
            <a:r>
              <a:rPr lang="en-IE" dirty="0">
                <a:latin typeface="Cambria Math" panose="02040503050406030204" pitchFamily="18" charset="0"/>
                <a:ea typeface="Cambria Math" panose="02040503050406030204" pitchFamily="18" charset="0"/>
              </a:rPr>
              <a:t>Available at: </a:t>
            </a:r>
            <a:r>
              <a:rPr lang="en-IE" dirty="0">
                <a:hlinkClick r:id="rId2"/>
              </a:rPr>
              <a:t>http://www.georgeclinical.com/resources/corporate-news/george-clinical-arcs-presentation</a:t>
            </a:r>
            <a:r>
              <a:rPr lang="en-IE" dirty="0"/>
              <a:t> </a:t>
            </a:r>
            <a:r>
              <a:rPr lang="en-IE" dirty="0">
                <a:latin typeface="Cambria Math" panose="02040503050406030204" pitchFamily="18" charset="0"/>
                <a:ea typeface="Cambria Math" panose="02040503050406030204" pitchFamily="18" charset="0"/>
              </a:rPr>
              <a:t>(Accessed 29 August 2016).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>
                <a:latin typeface="Cambria Math" panose="02040503050406030204" pitchFamily="18" charset="0"/>
                <a:ea typeface="Cambria Math" panose="02040503050406030204" pitchFamily="18" charset="0"/>
              </a:rPr>
              <a:t>Timmermans, C., </a:t>
            </a:r>
            <a:r>
              <a:rPr lang="en-I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Venet</a:t>
            </a:r>
            <a:r>
              <a:rPr lang="en-IE" dirty="0">
                <a:latin typeface="Cambria Math" panose="02040503050406030204" pitchFamily="18" charset="0"/>
                <a:ea typeface="Cambria Math" panose="02040503050406030204" pitchFamily="18" charset="0"/>
              </a:rPr>
              <a:t>, D. and </a:t>
            </a:r>
            <a:r>
              <a:rPr lang="en-I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Burzykowski</a:t>
            </a:r>
            <a:r>
              <a:rPr lang="en-IE" dirty="0">
                <a:latin typeface="Cambria Math" panose="02040503050406030204" pitchFamily="18" charset="0"/>
                <a:ea typeface="Cambria Math" panose="02040503050406030204" pitchFamily="18" charset="0"/>
              </a:rPr>
              <a:t>, T. (2016) ‘Data-driven risk identification in phase III clinical trials using central statistical monitoring.’, </a:t>
            </a:r>
            <a:r>
              <a:rPr lang="en-IE" i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International journal of clinical oncology</a:t>
            </a:r>
            <a:r>
              <a:rPr lang="en-IE" dirty="0">
                <a:latin typeface="Cambria Math" panose="02040503050406030204" pitchFamily="18" charset="0"/>
                <a:ea typeface="Cambria Math" panose="02040503050406030204" pitchFamily="18" charset="0"/>
              </a:rPr>
              <a:t>, 21(1), pp. 38-45.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>
                <a:latin typeface="Cambria Math" panose="02040503050406030204" pitchFamily="18" charset="0"/>
                <a:ea typeface="Cambria Math" panose="02040503050406030204" pitchFamily="18" charset="0"/>
              </a:rPr>
              <a:t>Your Genome. (2016) </a:t>
            </a:r>
            <a:r>
              <a:rPr lang="en-IE" i="1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a clinical trial?</a:t>
            </a:r>
            <a:r>
              <a:rPr lang="en-IE" dirty="0">
                <a:latin typeface="Cambria Math" panose="02040503050406030204" pitchFamily="18" charset="0"/>
                <a:ea typeface="Cambria Math" panose="02040503050406030204" pitchFamily="18" charset="0"/>
              </a:rPr>
              <a:t> Available at: </a:t>
            </a:r>
            <a:r>
              <a:rPr lang="en-IE" dirty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http://www.yourgenome.org/facts/what-is-a-clinical-trial</a:t>
            </a:r>
            <a:r>
              <a:rPr lang="en-IE" dirty="0">
                <a:latin typeface="Cambria Math" panose="02040503050406030204" pitchFamily="18" charset="0"/>
                <a:ea typeface="Cambria Math" panose="02040503050406030204" pitchFamily="18" charset="0"/>
              </a:rPr>
              <a:t> (Accessed 29 August 2016).</a:t>
            </a:r>
          </a:p>
          <a:p>
            <a:endParaRPr lang="en-I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82802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085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851" y="8293"/>
            <a:ext cx="5826642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latin typeface="Cambria Math" charset="0"/>
                <a:ea typeface="Cambria Math" charset="0"/>
                <a:cs typeface="Cambria Math" charset="0"/>
              </a:rPr>
              <a:t>KRI Combinations</a:t>
            </a:r>
            <a:endParaRPr lang="en-US" sz="48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3122" y="1832343"/>
            <a:ext cx="9735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charset="0"/>
                <a:ea typeface="Cambria Math" charset="0"/>
                <a:cs typeface="Cambria Math" charset="0"/>
              </a:rPr>
              <a:t>54 Risky Sites		21,699 Combinations of </a:t>
            </a:r>
            <a:r>
              <a:rPr lang="en-US" sz="3200" dirty="0" err="1">
                <a:latin typeface="Cambria Math" charset="0"/>
                <a:ea typeface="Cambria Math" charset="0"/>
                <a:cs typeface="Cambria Math" charset="0"/>
              </a:rPr>
              <a:t>KRis</a:t>
            </a:r>
            <a:endParaRPr lang="en-US" sz="32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2992" y="2729018"/>
            <a:ext cx="55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charset="0"/>
                <a:ea typeface="Cambria Math" charset="0"/>
                <a:cs typeface="Cambria Math" charset="0"/>
              </a:rPr>
              <a:t>List No. 2384 had 23 out of 54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92862" y="3561898"/>
            <a:ext cx="8176440" cy="2062103"/>
            <a:chOff x="1392862" y="3561898"/>
            <a:chExt cx="8176440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1392862" y="3561898"/>
              <a:ext cx="36257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mbria Math" charset="0"/>
                  <a:ea typeface="Cambria Math" charset="0"/>
                  <a:cs typeface="Cambria Math" charset="0"/>
                </a:rPr>
                <a:t>K2, K3, K8 and K14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95014" y="3561898"/>
              <a:ext cx="4274288" cy="2062103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Cambria Math" charset="0"/>
                  <a:ea typeface="Cambria Math" charset="0"/>
                  <a:cs typeface="Cambria Math" charset="0"/>
                </a:rPr>
                <a:t>  Screen Fails Rate</a:t>
              </a:r>
            </a:p>
            <a:p>
              <a:r>
                <a:rPr lang="en-US" sz="3200" b="1" dirty="0">
                  <a:latin typeface="Cambria Math" charset="0"/>
                  <a:ea typeface="Cambria Math" charset="0"/>
                  <a:cs typeface="Cambria Math" charset="0"/>
                </a:rPr>
                <a:t>  Withdrawals Rate</a:t>
              </a:r>
            </a:p>
            <a:p>
              <a:r>
                <a:rPr lang="en-US" sz="3200" b="1" dirty="0">
                  <a:latin typeface="Cambria Math" charset="0"/>
                  <a:ea typeface="Cambria Math" charset="0"/>
                  <a:cs typeface="Cambria Math" charset="0"/>
                </a:rPr>
                <a:t>  Lab 2 Missed Rate</a:t>
              </a:r>
            </a:p>
            <a:p>
              <a:r>
                <a:rPr lang="en-US" sz="3200" b="1" dirty="0">
                  <a:latin typeface="Cambria Math" charset="0"/>
                  <a:ea typeface="Cambria Math" charset="0"/>
                  <a:cs typeface="Cambria Math" charset="0"/>
                </a:rPr>
                <a:t>  Rate of SAE Reporting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28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82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mbria Math" charset="0"/>
                <a:ea typeface="Cambria Math" charset="0"/>
                <a:cs typeface="Cambria Math" charset="0"/>
              </a:rPr>
              <a:t>Total Number of Combinations</a:t>
            </a:r>
            <a:endParaRPr lang="en-US" sz="48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78034"/>
              </p:ext>
            </p:extLst>
          </p:nvPr>
        </p:nvGraphicFramePr>
        <p:xfrm>
          <a:off x="659218" y="1616146"/>
          <a:ext cx="10802679" cy="4635801"/>
        </p:xfrm>
        <a:graphic>
          <a:graphicData uri="http://schemas.openxmlformats.org/drawingml/2006/table">
            <a:tbl>
              <a:tblPr firstRow="1" firstCol="1" bandRow="1"/>
              <a:tblGrid>
                <a:gridCol w="3083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7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3600" b="1" dirty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No. of KRIs</a:t>
                      </a:r>
                      <a:endParaRPr lang="en-US" sz="3600" b="1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3600" b="1" dirty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Calculation</a:t>
                      </a:r>
                      <a:endParaRPr lang="en-US" sz="3600" b="1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3600" b="1" dirty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No. of Combinations</a:t>
                      </a:r>
                      <a:endParaRPr lang="en-US" sz="3600" b="1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3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Singles</a:t>
                      </a:r>
                      <a:endParaRPr lang="en-US" sz="3600" b="1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3600" b="1" baseline="300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20</a:t>
                      </a:r>
                      <a:r>
                        <a:rPr lang="en-IE" sz="3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C</a:t>
                      </a:r>
                      <a:r>
                        <a:rPr lang="en-IE" sz="3600" b="1" baseline="-250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3600" b="1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3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20</a:t>
                      </a:r>
                      <a:endParaRPr lang="en-US" sz="3600" b="1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3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Pairs</a:t>
                      </a:r>
                      <a:endParaRPr lang="en-US" sz="3600" b="1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3600" b="1" baseline="300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20</a:t>
                      </a:r>
                      <a:r>
                        <a:rPr lang="en-IE" sz="3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C</a:t>
                      </a:r>
                      <a:r>
                        <a:rPr lang="en-IE" sz="3600" b="1" baseline="-250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3600" b="1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3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190</a:t>
                      </a:r>
                      <a:endParaRPr lang="en-US" sz="3600" b="1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3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3-sets</a:t>
                      </a:r>
                      <a:endParaRPr lang="en-US" sz="3600" b="1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3600" b="1" baseline="300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20</a:t>
                      </a:r>
                      <a:r>
                        <a:rPr lang="en-IE" sz="3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C</a:t>
                      </a:r>
                      <a:r>
                        <a:rPr lang="en-IE" sz="3600" b="1" baseline="-250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3600" b="1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3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1140</a:t>
                      </a:r>
                      <a:endParaRPr lang="en-US" sz="3600" b="1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3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4-sets</a:t>
                      </a:r>
                      <a:endParaRPr lang="en-US" sz="3600" b="1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3600" b="1" baseline="300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20</a:t>
                      </a:r>
                      <a:r>
                        <a:rPr lang="en-IE" sz="3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C</a:t>
                      </a:r>
                      <a:r>
                        <a:rPr lang="en-IE" sz="3600" b="1" baseline="-250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4</a:t>
                      </a:r>
                      <a:endParaRPr lang="en-US" sz="3600" b="1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3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4845</a:t>
                      </a:r>
                      <a:endParaRPr lang="en-US" sz="3600" b="1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3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5-sets</a:t>
                      </a:r>
                      <a:endParaRPr lang="en-US" sz="3600" b="1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3600" b="1" baseline="300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20</a:t>
                      </a:r>
                      <a:r>
                        <a:rPr lang="en-IE" sz="3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C</a:t>
                      </a:r>
                      <a:r>
                        <a:rPr lang="en-IE" sz="3600" b="1" baseline="-250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5</a:t>
                      </a:r>
                      <a:endParaRPr lang="en-US" sz="3600" b="1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3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15504</a:t>
                      </a:r>
                      <a:endParaRPr lang="en-US" sz="3600" b="1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70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3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Total</a:t>
                      </a:r>
                      <a:endParaRPr lang="en-US" sz="3600" b="1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3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  <a:sym typeface="Symbol" charset="2"/>
                        </a:rPr>
                        <a:t></a:t>
                      </a:r>
                      <a:r>
                        <a:rPr lang="en-IE" sz="3600" b="1" baseline="-250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i=1-5 </a:t>
                      </a:r>
                      <a:r>
                        <a:rPr lang="en-IE" sz="3600" b="1" baseline="300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20</a:t>
                      </a:r>
                      <a:r>
                        <a:rPr lang="en-IE" sz="3600" b="1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C</a:t>
                      </a:r>
                      <a:r>
                        <a:rPr lang="en-IE" sz="3600" b="1" baseline="-2500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i</a:t>
                      </a:r>
                      <a:endParaRPr lang="en-US" sz="3600" b="1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3600" b="1" dirty="0"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21699</a:t>
                      </a:r>
                      <a:endParaRPr lang="en-US" sz="3600" b="1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7038753" y="5507662"/>
            <a:ext cx="3912781" cy="7783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570911" y="4869709"/>
            <a:ext cx="4533005" cy="1850063"/>
            <a:chOff x="7191153" y="6638255"/>
            <a:chExt cx="3949836" cy="1485019"/>
          </a:xfrm>
        </p:grpSpPr>
        <p:sp>
          <p:nvSpPr>
            <p:cNvPr id="8" name="Rounded Rectangle 7"/>
            <p:cNvSpPr/>
            <p:nvPr/>
          </p:nvSpPr>
          <p:spPr>
            <a:xfrm>
              <a:off x="7191153" y="6638255"/>
              <a:ext cx="3912781" cy="148501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28211" y="6874477"/>
              <a:ext cx="391277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/>
                <a:t>21,699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91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E" sz="5400" b="1" dirty="0">
                <a:latin typeface="Cambria Math" charset="0"/>
                <a:ea typeface="Cambria Math" charset="0"/>
                <a:cs typeface="Cambria Math" charset="0"/>
              </a:rPr>
              <a:t>Business Problem - Motivation</a:t>
            </a:r>
          </a:p>
        </p:txBody>
      </p:sp>
      <p:sp>
        <p:nvSpPr>
          <p:cNvPr id="3" name="Content Placeholder 6"/>
          <p:cNvSpPr txBox="1">
            <a:spLocks noGrp="1"/>
          </p:cNvSpPr>
          <p:nvPr>
            <p:ph idx="1"/>
          </p:nvPr>
        </p:nvSpPr>
        <p:spPr>
          <a:xfrm>
            <a:off x="1201572" y="1425768"/>
            <a:ext cx="3649393" cy="535531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latin typeface="Cambria Math" charset="0"/>
                <a:ea typeface="Cambria Math" charset="0"/>
                <a:cs typeface="Cambria Math" charset="0"/>
              </a:rPr>
              <a:t>ICON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5866228" y="1432101"/>
            <a:ext cx="5487572" cy="535531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dirty="0" err="1">
                <a:latin typeface="Cambria Math" charset="0"/>
                <a:ea typeface="Cambria Math" charset="0"/>
                <a:cs typeface="Cambria Math" charset="0"/>
              </a:rPr>
              <a:t>Centralised</a:t>
            </a:r>
            <a:r>
              <a:rPr lang="en-US" sz="3200" dirty="0">
                <a:latin typeface="Cambria Math" charset="0"/>
                <a:ea typeface="Cambria Math" charset="0"/>
                <a:cs typeface="Cambria Math" charset="0"/>
              </a:rPr>
              <a:t> Monitoring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0253" y="2550773"/>
            <a:ext cx="290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charset="0"/>
                <a:ea typeface="Cambria Math" charset="0"/>
                <a:cs typeface="Cambria Math" charset="0"/>
              </a:rPr>
              <a:t>Irish Company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4315" y="3597419"/>
            <a:ext cx="2906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sz="2000" dirty="0"/>
              <a:t>Global provider of outsourced development services to pharmaceutical industry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2795" y="3161125"/>
            <a:ext cx="290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228" y="2032160"/>
            <a:ext cx="4600575" cy="31305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08662" y="5162679"/>
            <a:ext cx="462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hlinkClick r:id="rId3"/>
              </a:rPr>
              <a:t>http://www.georgeclinical.com/resources/corporate-news/george-clinical-arcs-presentation</a:t>
            </a:r>
            <a:r>
              <a:rPr lang="en-IE" dirty="0"/>
              <a:t>	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1970" y="6078434"/>
            <a:ext cx="409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charset="0"/>
                <a:ea typeface="Cambria Math" charset="0"/>
                <a:cs typeface="Cambria Math" charset="0"/>
              </a:rPr>
              <a:t>Cost – Monitoring is expensive</a:t>
            </a:r>
          </a:p>
        </p:txBody>
      </p:sp>
    </p:spTree>
    <p:extLst>
      <p:ext uri="{BB962C8B-B14F-4D97-AF65-F5344CB8AC3E}">
        <p14:creationId xmlns:p14="http://schemas.microsoft.com/office/powerpoint/2010/main" val="111066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E" sz="5400" b="1" dirty="0">
                <a:latin typeface="Cambria Math" charset="0"/>
                <a:ea typeface="Cambria Math" charset="0"/>
                <a:cs typeface="Cambria Math" charset="0"/>
              </a:rPr>
              <a:t>Key Concepts</a:t>
            </a:r>
          </a:p>
        </p:txBody>
      </p:sp>
      <p:sp>
        <p:nvSpPr>
          <p:cNvPr id="3" name="Content Placeholder 6"/>
          <p:cNvSpPr txBox="1">
            <a:spLocks noGrp="1"/>
          </p:cNvSpPr>
          <p:nvPr>
            <p:ph idx="1"/>
          </p:nvPr>
        </p:nvSpPr>
        <p:spPr>
          <a:xfrm>
            <a:off x="1300046" y="1437068"/>
            <a:ext cx="4917874" cy="535531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latin typeface="Cambria Math" charset="0"/>
                <a:ea typeface="Cambria Math" charset="0"/>
                <a:cs typeface="Cambria Math" charset="0"/>
              </a:rPr>
              <a:t>Key Risk Indicators (KRIs)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6390206" y="1437068"/>
            <a:ext cx="4174631" cy="535531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dirty="0">
                <a:latin typeface="Cambria Math" charset="0"/>
                <a:ea typeface="Cambria Math" charset="0"/>
                <a:cs typeface="Cambria Math" charset="0"/>
              </a:rPr>
              <a:t>Types of Data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0046" y="2591928"/>
            <a:ext cx="2906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charset="0"/>
                <a:ea typeface="Cambria Math" charset="0"/>
                <a:cs typeface="Cambria Math" charset="0"/>
              </a:rPr>
              <a:t>Examples:</a:t>
            </a:r>
          </a:p>
          <a:p>
            <a:endParaRPr lang="en-US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charset="0"/>
                <a:ea typeface="Cambria Math" charset="0"/>
                <a:cs typeface="Cambria Math" charset="0"/>
              </a:rPr>
              <a:t>Adverse Event 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charset="0"/>
                <a:ea typeface="Cambria Math" charset="0"/>
                <a:cs typeface="Cambria Math" charset="0"/>
              </a:rPr>
              <a:t>Hear Rate Variability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0045" y="4741940"/>
            <a:ext cx="35955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charset="0"/>
                <a:ea typeface="Cambria Math" charset="0"/>
                <a:cs typeface="Cambria Math" charset="0"/>
              </a:rPr>
              <a:t>Clinical Data Analysts (CDAs):</a:t>
            </a:r>
          </a:p>
          <a:p>
            <a:endParaRPr lang="en-US" sz="20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en-US" sz="2000" dirty="0">
                <a:latin typeface="Cambria Math" charset="0"/>
                <a:ea typeface="Cambria Math" charset="0"/>
                <a:cs typeface="Cambria Math" charset="0"/>
              </a:rPr>
              <a:t>At ICON CDAs are responsible for monitoring KRIs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0206" y="2591928"/>
            <a:ext cx="29069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charset="0"/>
                <a:ea typeface="Cambria Math" charset="0"/>
                <a:cs typeface="Cambria Math" charset="0"/>
              </a:rPr>
              <a:t>Examples:</a:t>
            </a:r>
          </a:p>
          <a:p>
            <a:endParaRPr lang="en-US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mbria Math" charset="0"/>
                <a:ea typeface="Cambria Math" charset="0"/>
                <a:cs typeface="Cambria Math" charset="0"/>
              </a:rPr>
              <a:t>Miscalibrated</a:t>
            </a:r>
            <a:r>
              <a:rPr lang="en-US" sz="2000" dirty="0">
                <a:latin typeface="Cambria Math" charset="0"/>
                <a:ea typeface="Cambria Math" charset="0"/>
                <a:cs typeface="Cambria Math" charset="0"/>
              </a:rPr>
              <a:t> equipment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charset="0"/>
                <a:ea typeface="Cambria Math" charset="0"/>
                <a:cs typeface="Cambria Math" charset="0"/>
              </a:rPr>
              <a:t>Sloppiness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charset="0"/>
                <a:ea typeface="Cambria Math" charset="0"/>
                <a:cs typeface="Cambria Math" charset="0"/>
              </a:rPr>
              <a:t>Tampering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charset="0"/>
                <a:ea typeface="Cambria Math" charset="0"/>
                <a:cs typeface="Cambria Math" charset="0"/>
              </a:rPr>
              <a:t>Fraud</a:t>
            </a:r>
          </a:p>
        </p:txBody>
      </p:sp>
    </p:spTree>
    <p:extLst>
      <p:ext uri="{BB962C8B-B14F-4D97-AF65-F5344CB8AC3E}">
        <p14:creationId xmlns:p14="http://schemas.microsoft.com/office/powerpoint/2010/main" val="179161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mbria Math" charset="0"/>
                <a:ea typeface="Cambria Math" charset="0"/>
                <a:cs typeface="Cambria Math" charset="0"/>
              </a:rPr>
              <a:t>Data Preparation</a:t>
            </a:r>
            <a:endParaRPr lang="en-US" sz="48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2361" y="4255631"/>
            <a:ext cx="3065760" cy="83099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mbria Math" charset="0"/>
                <a:ea typeface="Cambria Math" charset="0"/>
                <a:cs typeface="Cambria Math" charset="0"/>
              </a:rPr>
              <a:t>Raw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67334" y="4229599"/>
            <a:ext cx="3470922" cy="83099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mbria Math" charset="0"/>
                <a:ea typeface="Cambria Math" charset="0"/>
                <a:cs typeface="Cambria Math" charset="0"/>
              </a:rPr>
              <a:t>KRIs Table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65233" y="1944880"/>
            <a:ext cx="6857171" cy="104364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Cambria Math" charset="0"/>
                <a:ea typeface="Cambria Math" charset="0"/>
                <a:cs typeface="Cambria Math" charset="0"/>
              </a:rPr>
              <a:t>Key Risk Indicator (KRI)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928839" y="4661210"/>
            <a:ext cx="1962615" cy="22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82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mbria Math" charset="0"/>
                <a:ea typeface="Cambria Math" charset="0"/>
                <a:cs typeface="Cambria Math" charset="0"/>
              </a:rPr>
              <a:t>KRIs Table</a:t>
            </a:r>
            <a:endParaRPr lang="en-US" sz="48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93930"/>
              </p:ext>
            </p:extLst>
          </p:nvPr>
        </p:nvGraphicFramePr>
        <p:xfrm>
          <a:off x="1391090" y="1525242"/>
          <a:ext cx="11607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Site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16848"/>
              </p:ext>
            </p:extLst>
          </p:nvPr>
        </p:nvGraphicFramePr>
        <p:xfrm>
          <a:off x="2584890" y="1525242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  <a:r>
                        <a:rPr lang="en-US" baseline="0" dirty="0"/>
                        <a:t> : 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73911"/>
              </p:ext>
            </p:extLst>
          </p:nvPr>
        </p:nvGraphicFramePr>
        <p:xfrm>
          <a:off x="1391090" y="1896082"/>
          <a:ext cx="116072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852643"/>
              </p:ext>
            </p:extLst>
          </p:nvPr>
        </p:nvGraphicFramePr>
        <p:xfrm>
          <a:off x="2563368" y="1896082"/>
          <a:ext cx="91355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97745"/>
              </p:ext>
            </p:extLst>
          </p:nvPr>
        </p:nvGraphicFramePr>
        <p:xfrm>
          <a:off x="3479796" y="1903943"/>
          <a:ext cx="91971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46945"/>
              </p:ext>
            </p:extLst>
          </p:nvPr>
        </p:nvGraphicFramePr>
        <p:xfrm>
          <a:off x="4390947" y="1903943"/>
          <a:ext cx="9204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07401"/>
              </p:ext>
            </p:extLst>
          </p:nvPr>
        </p:nvGraphicFramePr>
        <p:xfrm>
          <a:off x="5310146" y="1903943"/>
          <a:ext cx="88796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:0.5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:0.27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99760"/>
              </p:ext>
            </p:extLst>
          </p:nvPr>
        </p:nvGraphicFramePr>
        <p:xfrm>
          <a:off x="6200992" y="1903943"/>
          <a:ext cx="90775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42119"/>
              </p:ext>
            </p:extLst>
          </p:nvPr>
        </p:nvGraphicFramePr>
        <p:xfrm>
          <a:off x="7102248" y="1911804"/>
          <a:ext cx="92385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: 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93386"/>
              </p:ext>
            </p:extLst>
          </p:nvPr>
        </p:nvGraphicFramePr>
        <p:xfrm>
          <a:off x="8036733" y="1911804"/>
          <a:ext cx="8628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4408"/>
              </p:ext>
            </p:extLst>
          </p:nvPr>
        </p:nvGraphicFramePr>
        <p:xfrm>
          <a:off x="8916945" y="1903943"/>
          <a:ext cx="92385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878465"/>
              </p:ext>
            </p:extLst>
          </p:nvPr>
        </p:nvGraphicFramePr>
        <p:xfrm>
          <a:off x="9790438" y="1911804"/>
          <a:ext cx="92385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17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mbria Math" charset="0"/>
                <a:ea typeface="Cambria Math" charset="0"/>
                <a:cs typeface="Cambria Math" charset="0"/>
              </a:rPr>
              <a:t>Outlier Detection</a:t>
            </a:r>
            <a:endParaRPr lang="en-US" sz="48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0722" y="2171652"/>
            <a:ext cx="4345349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mbria Math" charset="0"/>
                <a:ea typeface="Cambria Math" charset="0"/>
                <a:cs typeface="Cambria Math" charset="0"/>
              </a:rPr>
              <a:t>local Outlier Factor (LOF)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5284" y="2549658"/>
            <a:ext cx="3470922" cy="83099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mbria Math" charset="0"/>
                <a:ea typeface="Cambria Math" charset="0"/>
                <a:cs typeface="Cambria Math" charset="0"/>
              </a:rPr>
              <a:t>Baysout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366071" y="1127056"/>
            <a:ext cx="1183582" cy="1044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07122" y="1127055"/>
            <a:ext cx="1298162" cy="1422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59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82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mbria Math" charset="0"/>
                <a:ea typeface="Cambria Math" charset="0"/>
                <a:cs typeface="Cambria Math" charset="0"/>
              </a:rPr>
              <a:t>KRIs Table</a:t>
            </a:r>
            <a:endParaRPr lang="en-US" sz="48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225587"/>
              </p:ext>
            </p:extLst>
          </p:nvPr>
        </p:nvGraphicFramePr>
        <p:xfrm>
          <a:off x="1369825" y="1525242"/>
          <a:ext cx="11607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Site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85973"/>
              </p:ext>
            </p:extLst>
          </p:nvPr>
        </p:nvGraphicFramePr>
        <p:xfrm>
          <a:off x="2563625" y="1525242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  <a:r>
                        <a:rPr lang="en-US" baseline="0" dirty="0"/>
                        <a:t> : 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82849"/>
              </p:ext>
            </p:extLst>
          </p:nvPr>
        </p:nvGraphicFramePr>
        <p:xfrm>
          <a:off x="1369825" y="1896082"/>
          <a:ext cx="116072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51956"/>
              </p:ext>
            </p:extLst>
          </p:nvPr>
        </p:nvGraphicFramePr>
        <p:xfrm>
          <a:off x="2542103" y="1896082"/>
          <a:ext cx="91355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63317"/>
              </p:ext>
            </p:extLst>
          </p:nvPr>
        </p:nvGraphicFramePr>
        <p:xfrm>
          <a:off x="3458531" y="1903943"/>
          <a:ext cx="91971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56264"/>
              </p:ext>
            </p:extLst>
          </p:nvPr>
        </p:nvGraphicFramePr>
        <p:xfrm>
          <a:off x="4369682" y="1903943"/>
          <a:ext cx="9204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88063"/>
              </p:ext>
            </p:extLst>
          </p:nvPr>
        </p:nvGraphicFramePr>
        <p:xfrm>
          <a:off x="5288881" y="1903943"/>
          <a:ext cx="88796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:0.5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:0.27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53792"/>
              </p:ext>
            </p:extLst>
          </p:nvPr>
        </p:nvGraphicFramePr>
        <p:xfrm>
          <a:off x="6179727" y="1903943"/>
          <a:ext cx="90775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29463"/>
              </p:ext>
            </p:extLst>
          </p:nvPr>
        </p:nvGraphicFramePr>
        <p:xfrm>
          <a:off x="7080983" y="1911804"/>
          <a:ext cx="92385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: 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62861"/>
              </p:ext>
            </p:extLst>
          </p:nvPr>
        </p:nvGraphicFramePr>
        <p:xfrm>
          <a:off x="8015468" y="1911804"/>
          <a:ext cx="8628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36805"/>
              </p:ext>
            </p:extLst>
          </p:nvPr>
        </p:nvGraphicFramePr>
        <p:xfrm>
          <a:off x="8895680" y="1903943"/>
          <a:ext cx="92385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08837"/>
              </p:ext>
            </p:extLst>
          </p:nvPr>
        </p:nvGraphicFramePr>
        <p:xfrm>
          <a:off x="9769173" y="1911804"/>
          <a:ext cx="92385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2530546" y="1333856"/>
            <a:ext cx="925108" cy="40887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469751" y="1379931"/>
            <a:ext cx="925108" cy="40887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345161" y="1404741"/>
            <a:ext cx="925108" cy="40887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284368" y="1344491"/>
            <a:ext cx="925108" cy="40887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181044" y="1369301"/>
            <a:ext cx="925108" cy="40887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970851" y="1372846"/>
            <a:ext cx="925108" cy="40887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8846261" y="1376391"/>
            <a:ext cx="925108" cy="40887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764203" y="1379936"/>
            <a:ext cx="925108" cy="40887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555355" y="1337401"/>
            <a:ext cx="1864313" cy="4134824"/>
            <a:chOff x="2682946" y="1571316"/>
            <a:chExt cx="1864313" cy="4134824"/>
          </a:xfrm>
        </p:grpSpPr>
        <p:sp>
          <p:nvSpPr>
            <p:cNvPr id="45" name="Rounded Rectangle 44"/>
            <p:cNvSpPr/>
            <p:nvPr/>
          </p:nvSpPr>
          <p:spPr>
            <a:xfrm>
              <a:off x="2682946" y="1571316"/>
              <a:ext cx="925108" cy="408874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622151" y="1617391"/>
              <a:ext cx="925108" cy="408874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55356" y="1337399"/>
            <a:ext cx="2739723" cy="4159634"/>
            <a:chOff x="2682946" y="1762701"/>
            <a:chExt cx="2739723" cy="4159634"/>
          </a:xfrm>
        </p:grpSpPr>
        <p:sp>
          <p:nvSpPr>
            <p:cNvPr id="47" name="Rounded Rectangle 46"/>
            <p:cNvSpPr/>
            <p:nvPr/>
          </p:nvSpPr>
          <p:spPr>
            <a:xfrm>
              <a:off x="2682946" y="1762701"/>
              <a:ext cx="925108" cy="408874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497561" y="1833586"/>
              <a:ext cx="925108" cy="408874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55358" y="1337395"/>
            <a:ext cx="3678930" cy="4099384"/>
            <a:chOff x="2682946" y="2251797"/>
            <a:chExt cx="3678930" cy="4099384"/>
          </a:xfrm>
        </p:grpSpPr>
        <p:sp>
          <p:nvSpPr>
            <p:cNvPr id="49" name="Rounded Rectangle 48"/>
            <p:cNvSpPr/>
            <p:nvPr/>
          </p:nvSpPr>
          <p:spPr>
            <a:xfrm>
              <a:off x="2682946" y="2251797"/>
              <a:ext cx="925108" cy="408874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436768" y="2262432"/>
              <a:ext cx="925108" cy="408874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55356" y="1337395"/>
            <a:ext cx="7240823" cy="4131284"/>
            <a:chOff x="2682946" y="2060411"/>
            <a:chExt cx="7240823" cy="4131284"/>
          </a:xfrm>
        </p:grpSpPr>
        <p:sp>
          <p:nvSpPr>
            <p:cNvPr id="51" name="Rounded Rectangle 50"/>
            <p:cNvSpPr/>
            <p:nvPr/>
          </p:nvSpPr>
          <p:spPr>
            <a:xfrm>
              <a:off x="2682946" y="2060411"/>
              <a:ext cx="925108" cy="408874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8998661" y="2102946"/>
              <a:ext cx="925108" cy="408874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34091" y="1337397"/>
            <a:ext cx="8158765" cy="4134829"/>
            <a:chOff x="2682946" y="2358123"/>
            <a:chExt cx="8158765" cy="4134829"/>
          </a:xfrm>
        </p:grpSpPr>
        <p:sp>
          <p:nvSpPr>
            <p:cNvPr id="53" name="Rounded Rectangle 52"/>
            <p:cNvSpPr/>
            <p:nvPr/>
          </p:nvSpPr>
          <p:spPr>
            <a:xfrm>
              <a:off x="2682946" y="2358123"/>
              <a:ext cx="925108" cy="408874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9916603" y="2404203"/>
              <a:ext cx="925108" cy="408874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12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  <p:bldP spid="29" grpId="0" animBg="1"/>
      <p:bldP spid="30" grpId="0" animBg="1"/>
      <p:bldP spid="31" grpId="0" animBg="1"/>
      <p:bldP spid="42" grpId="0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82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mbria Math" charset="0"/>
                <a:ea typeface="Cambria Math" charset="0"/>
                <a:cs typeface="Cambria Math" charset="0"/>
              </a:rPr>
              <a:t>KRIs Table</a:t>
            </a:r>
            <a:endParaRPr lang="en-US" sz="48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69825" y="1525242"/>
          <a:ext cx="11607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Site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563625" y="1525242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  <a:r>
                        <a:rPr lang="en-US" baseline="0" dirty="0"/>
                        <a:t> : 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369825" y="1896082"/>
          <a:ext cx="116072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542103" y="1896082"/>
          <a:ext cx="91355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458531" y="1903943"/>
          <a:ext cx="91971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369682" y="1903943"/>
          <a:ext cx="9204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5288881" y="1903943"/>
          <a:ext cx="88796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:0.5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:0.27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6179727" y="1903943"/>
          <a:ext cx="90775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080983" y="1911804"/>
          <a:ext cx="92385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: 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 : 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015468" y="1911804"/>
          <a:ext cx="8628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8895680" y="1903943"/>
          <a:ext cx="92385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9769173" y="1911804"/>
          <a:ext cx="92385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2530545" y="1333856"/>
            <a:ext cx="2762469" cy="40887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9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</TotalTime>
  <Words>1336</Words>
  <Application>Microsoft Office PowerPoint</Application>
  <PresentationFormat>Widescreen</PresentationFormat>
  <Paragraphs>747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Identifying Site-Based Risk in Clinical Trials Using Multivariate Outlier Detection Techniques</vt:lpstr>
      <vt:lpstr>What is a Clinical Trial?</vt:lpstr>
      <vt:lpstr>Business Problem - Motivation</vt:lpstr>
      <vt:lpstr>Key Concepts</vt:lpstr>
      <vt:lpstr>Data Preparation</vt:lpstr>
      <vt:lpstr>KRIs Table</vt:lpstr>
      <vt:lpstr>Outlier Detection</vt:lpstr>
      <vt:lpstr>KRIs Table</vt:lpstr>
      <vt:lpstr>KRIs Table</vt:lpstr>
      <vt:lpstr>3-Set of K1, K2 and K5</vt:lpstr>
      <vt:lpstr>LOF Output</vt:lpstr>
      <vt:lpstr>Outlier Detection</vt:lpstr>
      <vt:lpstr>Total LOF</vt:lpstr>
      <vt:lpstr>Total LOF Results</vt:lpstr>
      <vt:lpstr>Outlier Detection</vt:lpstr>
      <vt:lpstr>Frequency of Occurrence as an Outlier</vt:lpstr>
      <vt:lpstr>Outlier Detection</vt:lpstr>
      <vt:lpstr>KRIs Table</vt:lpstr>
      <vt:lpstr>Outlier Detection</vt:lpstr>
      <vt:lpstr>Summary of Results</vt:lpstr>
      <vt:lpstr>Academic Contribution</vt:lpstr>
      <vt:lpstr>Problems Encountered</vt:lpstr>
      <vt:lpstr>Conclusion and Future Work</vt:lpstr>
      <vt:lpstr>References</vt:lpstr>
      <vt:lpstr>PowerPoint Presentation</vt:lpstr>
      <vt:lpstr>KRI Combinations</vt:lpstr>
      <vt:lpstr>Total Number of Combinations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Risk Indicator (IRI)</dc:title>
  <dc:creator>Declan Ryan</dc:creator>
  <cp:lastModifiedBy>Oisin</cp:lastModifiedBy>
  <cp:revision>106</cp:revision>
  <dcterms:created xsi:type="dcterms:W3CDTF">2016-08-27T12:15:52Z</dcterms:created>
  <dcterms:modified xsi:type="dcterms:W3CDTF">2016-08-30T10:44:36Z</dcterms:modified>
</cp:coreProperties>
</file>