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6F66D-FDA9-431D-8FC6-071027240D66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F716E-B8BF-4B99-8587-2EAB2DC2E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7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716E-B8BF-4B99-8587-2EAB2DC2E1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8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716E-B8BF-4B99-8587-2EAB2DC2E1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9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3795-B318-4DC5-9F42-61FCDDFD394B}" type="datetime1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0874-BF61-4F09-8C35-1685929C9297}" type="datetime1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0D0-5385-4E5F-8C68-6DC353AA0811}" type="datetime1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3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ED3-E9E3-4FA3-A334-08EA4CC3679E}" type="datetime1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25" y="5762080"/>
            <a:ext cx="2510444" cy="594269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448424"/>
            <a:ext cx="12192000" cy="409575"/>
            <a:chOff x="0" y="6448424"/>
            <a:chExt cx="12192000" cy="409575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0800000">
            <a:off x="0" y="0"/>
            <a:ext cx="12192000" cy="409575"/>
            <a:chOff x="0" y="6448424"/>
            <a:chExt cx="12192000" cy="4095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07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818-CEA8-4C2E-B8C1-44C6D7A0AD5E}" type="datetime1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885D-3C24-49C9-9E3F-431C80667E8E}" type="datetime1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25" y="5762080"/>
            <a:ext cx="2510444" cy="59426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0" y="6448424"/>
            <a:ext cx="12192000" cy="409575"/>
            <a:chOff x="0" y="6448424"/>
            <a:chExt cx="12192000" cy="4095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0800000">
            <a:off x="0" y="0"/>
            <a:ext cx="12192000" cy="409575"/>
            <a:chOff x="0" y="6448424"/>
            <a:chExt cx="12192000" cy="4095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89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DC77-D38B-4076-8287-B2FDCA1B6B8D}" type="datetime1">
              <a:rPr lang="en-GB" smtClean="0"/>
              <a:t>27/11/2016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0353-BBFE-481F-8ADA-A869CE496A92}" type="datetime1">
              <a:rPr lang="en-GB" smtClean="0"/>
              <a:t>27/11/2016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A7-E07C-475B-8817-AB53E9347029}" type="datetime1">
              <a:rPr lang="en-GB" smtClean="0"/>
              <a:t>27/11/2016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56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6544-730B-4339-96B1-9470981EEB1F}" type="datetime1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4FD-BD2E-44B4-A25E-84018D776390}" type="datetime1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4F09-5A1A-4754-ADE5-F5FB5C2AD5CD}" type="datetime1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51" y="2978699"/>
            <a:ext cx="3789988" cy="900121"/>
          </a:xfrm>
          <a:prstGeom prst="rect">
            <a:avLst/>
          </a:prstGeom>
        </p:spPr>
      </p:pic>
      <p:sp>
        <p:nvSpPr>
          <p:cNvPr id="11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n-GB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E-Bike Products 2030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 Barrett</a:t>
            </a:r>
          </a:p>
        </p:txBody>
      </p:sp>
    </p:spTree>
    <p:extLst>
      <p:ext uri="{BB962C8B-B14F-4D97-AF65-F5344CB8AC3E}">
        <p14:creationId xmlns:p14="http://schemas.microsoft.com/office/powerpoint/2010/main" val="4967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Justification</a:t>
            </a:r>
          </a:p>
          <a:p>
            <a:pPr lvl="1"/>
            <a:r>
              <a:rPr lang="en-US" dirty="0"/>
              <a:t>Previous experience as a bicycle mechanic</a:t>
            </a:r>
          </a:p>
          <a:p>
            <a:pPr lvl="1"/>
            <a:r>
              <a:rPr lang="en-US" dirty="0"/>
              <a:t>First hand exposure to products</a:t>
            </a:r>
          </a:p>
          <a:p>
            <a:endParaRPr lang="en-US" dirty="0"/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Current market</a:t>
            </a:r>
          </a:p>
          <a:p>
            <a:pPr lvl="1"/>
            <a:r>
              <a:rPr lang="en-US" dirty="0"/>
              <a:t>Potential Advancements</a:t>
            </a:r>
          </a:p>
          <a:p>
            <a:pPr lvl="1"/>
            <a:r>
              <a:rPr lang="en-US" dirty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0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Urban</a:t>
            </a:r>
            <a:endParaRPr lang="en-GB" dirty="0"/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9068" r="11610" b="4471"/>
          <a:stretch/>
        </p:blipFill>
        <p:spPr>
          <a:xfrm>
            <a:off x="7133003" y="1282315"/>
            <a:ext cx="3178206" cy="2117686"/>
          </a:xfrm>
        </p:spPr>
      </p:pic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Perfect for commuting/utility</a:t>
            </a:r>
          </a:p>
          <a:p>
            <a:r>
              <a:rPr lang="en-US" dirty="0"/>
              <a:t>Green transportation</a:t>
            </a:r>
          </a:p>
          <a:p>
            <a:r>
              <a:rPr lang="en-US" dirty="0"/>
              <a:t>Rapidly increasing market</a:t>
            </a:r>
          </a:p>
          <a:p>
            <a:r>
              <a:rPr lang="en-US" dirty="0"/>
              <a:t>~70 – 164km range</a:t>
            </a:r>
            <a:r>
              <a:rPr lang="en-US" baseline="30000" dirty="0"/>
              <a:t>1</a:t>
            </a:r>
            <a:endParaRPr lang="en-GB" baseline="30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52" y="3699675"/>
            <a:ext cx="4949907" cy="2068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173400"/>
            <a:ext cx="865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 Calculated using Range Assistant: https://www.bosch-ebike.com/en/service/range-cockpit/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Leisure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35968" cy="4351338"/>
          </a:xfrm>
        </p:spPr>
        <p:txBody>
          <a:bodyPr/>
          <a:lstStyle/>
          <a:p>
            <a:r>
              <a:rPr lang="en-US" dirty="0"/>
              <a:t>Smaller market share</a:t>
            </a:r>
            <a:r>
              <a:rPr lang="en-GB" dirty="0"/>
              <a:t> though increasing</a:t>
            </a:r>
          </a:p>
          <a:p>
            <a:r>
              <a:rPr lang="en-US" dirty="0"/>
              <a:t>Allows for longer rides</a:t>
            </a:r>
            <a:endParaRPr lang="en-GB" dirty="0"/>
          </a:p>
          <a:p>
            <a:r>
              <a:rPr lang="en-US" dirty="0"/>
              <a:t>~ 45 – 90km range</a:t>
            </a:r>
            <a:r>
              <a:rPr lang="en-US" baseline="30000" dirty="0"/>
              <a:t>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06" y="2404106"/>
            <a:ext cx="4402494" cy="2543477"/>
          </a:xfrm>
        </p:spPr>
      </p:pic>
      <p:sp>
        <p:nvSpPr>
          <p:cNvPr id="7" name="TextBox 6"/>
          <p:cNvSpPr txBox="1"/>
          <p:nvPr/>
        </p:nvSpPr>
        <p:spPr>
          <a:xfrm>
            <a:off x="838200" y="6173400"/>
            <a:ext cx="865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 Calculated using Range Assistant: https://www.bosch-ebike.com/en/service/range-cockpit/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Batteries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capacity</a:t>
            </a:r>
          </a:p>
          <a:p>
            <a:r>
              <a:rPr lang="en-US" dirty="0"/>
              <a:t>Alternative technologies </a:t>
            </a:r>
            <a:r>
              <a:rPr lang="en-US" baseline="30000" dirty="0"/>
              <a:t>1,2</a:t>
            </a:r>
          </a:p>
          <a:p>
            <a:r>
              <a:rPr lang="en-US" dirty="0"/>
              <a:t>Reduced capacity loss</a:t>
            </a:r>
          </a:p>
          <a:p>
            <a:r>
              <a:rPr lang="en-US" dirty="0"/>
              <a:t>Faster charging</a:t>
            </a:r>
          </a:p>
          <a:p>
            <a:r>
              <a:rPr lang="en-US" dirty="0"/>
              <a:t>Reduced costs</a:t>
            </a:r>
          </a:p>
          <a:p>
            <a:r>
              <a:rPr lang="en-US" dirty="0"/>
              <a:t>Improved management </a:t>
            </a:r>
            <a:r>
              <a:rPr lang="en-US" baseline="30000" dirty="0"/>
              <a:t>3</a:t>
            </a:r>
            <a:endParaRPr lang="en-GB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53797"/>
            <a:ext cx="865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 http://www.bosch.co.uk/en/uk/newsroom_2/news_2/news-detail-page_63360.php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 http://www.bosch-presse.de/pressportal/en/how-bosch-is-developing-the-battery-of-the-future-43046.html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 http://www.bosch-presse.de/pressportal/en/facts-about-battery-technology-for-hybrid-and-electric-powertrains-42846.html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s://www.bosch-ebike.com/fileadmin/_processed_/1/2/csm_Bosch-eBike-PowerPack500_w486-2_21ef5096e3.png?_=146221045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2416"/>
          <a:stretch/>
        </p:blipFill>
        <p:spPr bwMode="auto">
          <a:xfrm>
            <a:off x="6603686" y="1825625"/>
            <a:ext cx="4750114" cy="2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Drive 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</a:t>
            </a:r>
          </a:p>
          <a:p>
            <a:r>
              <a:rPr lang="en-US" dirty="0"/>
              <a:t>Lighter</a:t>
            </a:r>
          </a:p>
          <a:p>
            <a:r>
              <a:rPr lang="en-US" dirty="0"/>
              <a:t>Smarter</a:t>
            </a:r>
          </a:p>
          <a:p>
            <a:r>
              <a:rPr lang="en-US" dirty="0"/>
              <a:t>Integrated Gears</a:t>
            </a:r>
          </a:p>
          <a:p>
            <a:endParaRPr lang="en-GB" dirty="0"/>
          </a:p>
        </p:txBody>
      </p:sp>
      <p:pic>
        <p:nvPicPr>
          <p:cNvPr id="2050" name="Picture 2" descr="https://www.bosch-ebike.com/fileadmin/_processed_/3/8/csm_Bosch-eBike-PerformanceLine-DriveUnit-CX-MY2017-p1_69f70b96d3.png?_=146195066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23488" r="12092" b="16668"/>
          <a:stretch/>
        </p:blipFill>
        <p:spPr bwMode="auto">
          <a:xfrm>
            <a:off x="7011700" y="1825625"/>
            <a:ext cx="4342100" cy="25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Integration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lights</a:t>
            </a:r>
          </a:p>
          <a:p>
            <a:r>
              <a:rPr lang="en-US" dirty="0"/>
              <a:t>ABS</a:t>
            </a:r>
          </a:p>
          <a:p>
            <a:r>
              <a:rPr lang="en-US" dirty="0"/>
              <a:t>Automated shifting</a:t>
            </a:r>
          </a:p>
          <a:p>
            <a:r>
              <a:rPr lang="en-US" dirty="0"/>
              <a:t>Infrastructure</a:t>
            </a:r>
          </a:p>
        </p:txBody>
      </p:sp>
      <p:pic>
        <p:nvPicPr>
          <p:cNvPr id="3074" name="Picture 2" descr="https://www.e-bikeshop.co.uk/blog/wp-content/uploads/2014/12/Custom-Ride-Screens-Bosch-Nyon-eBike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56" y="1825625"/>
            <a:ext cx="3824644" cy="236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E-Bike 2030</a:t>
            </a:r>
            <a:endParaRPr lang="en-GB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8943"/>
            <a:ext cx="5181600" cy="3454892"/>
          </a:xfrm>
        </p:spPr>
      </p:pic>
      <p:pic>
        <p:nvPicPr>
          <p:cNvPr id="1028" name="Picture 4" descr="http://www.thecarbonfiberjournal.com/wp-content/uploads/2011/08/blacktrail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2828"/>
            <a:ext cx="5181600" cy="264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Rapidly growing market</a:t>
            </a:r>
          </a:p>
          <a:p>
            <a:r>
              <a:rPr lang="en-US" dirty="0"/>
              <a:t>Here to stay</a:t>
            </a:r>
          </a:p>
          <a:p>
            <a:r>
              <a:rPr lang="en-US" dirty="0"/>
              <a:t>More power</a:t>
            </a:r>
          </a:p>
          <a:p>
            <a:r>
              <a:rPr lang="en-US" dirty="0"/>
              <a:t>Cheaper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142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E-Bike Products 2030</vt:lpstr>
      <vt:lpstr>Introduction</vt:lpstr>
      <vt:lpstr>Current Market: Urban</vt:lpstr>
      <vt:lpstr>Current Market: Leisure</vt:lpstr>
      <vt:lpstr>Advancements: Batteries</vt:lpstr>
      <vt:lpstr>Advancements: Drive Unit</vt:lpstr>
      <vt:lpstr>Advancements: Integration</vt:lpstr>
      <vt:lpstr>E-Bike 2030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Barrett, Jolyon</dc:creator>
  <cp:lastModifiedBy>Barrett, Jolyon</cp:lastModifiedBy>
  <cp:revision>24</cp:revision>
  <dcterms:created xsi:type="dcterms:W3CDTF">2016-11-20T19:08:35Z</dcterms:created>
  <dcterms:modified xsi:type="dcterms:W3CDTF">2016-11-27T20:06:53Z</dcterms:modified>
</cp:coreProperties>
</file>