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6F66D-FDA9-431D-8FC6-071027240D66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F716E-B8BF-4B99-8587-2EAB2DC2E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97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F716E-B8BF-4B99-8587-2EAB2DC2E1C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58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F716E-B8BF-4B99-8587-2EAB2DC2E1C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19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3795-B318-4DC5-9F42-61FCDDFD394B}" type="datetime1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80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0874-BF61-4F09-8C35-1685929C9297}" type="datetime1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19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30D0-5385-4E5F-8C68-6DC353AA0811}" type="datetime1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93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ED3-E9E3-4FA3-A334-08EA4CC3679E}" type="datetime1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625" y="5762080"/>
            <a:ext cx="2510444" cy="594269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0" y="6448424"/>
            <a:ext cx="12192000" cy="409575"/>
            <a:chOff x="0" y="6448424"/>
            <a:chExt cx="12192000" cy="409575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721474"/>
              <a:ext cx="12192000" cy="136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6584950"/>
              <a:ext cx="12192000" cy="1365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6448424"/>
              <a:ext cx="12192000" cy="136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rot="10800000">
            <a:off x="0" y="0"/>
            <a:ext cx="12192000" cy="409575"/>
            <a:chOff x="0" y="6448424"/>
            <a:chExt cx="12192000" cy="4095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721474"/>
              <a:ext cx="12192000" cy="136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6584950"/>
              <a:ext cx="12192000" cy="1365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448424"/>
              <a:ext cx="12192000" cy="136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3070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E818-CEA8-4C2E-B8C1-44C6D7A0AD5E}" type="datetime1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40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885D-3C24-49C9-9E3F-431C80667E8E}" type="datetime1">
              <a:rPr lang="en-GB" smtClean="0"/>
              <a:t>25/11/2016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625" y="5762080"/>
            <a:ext cx="2510444" cy="594269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0" y="6448424"/>
            <a:ext cx="12192000" cy="409575"/>
            <a:chOff x="0" y="6448424"/>
            <a:chExt cx="12192000" cy="4095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721474"/>
              <a:ext cx="12192000" cy="136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6584950"/>
              <a:ext cx="12192000" cy="1365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6448424"/>
              <a:ext cx="12192000" cy="136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rot="10800000">
            <a:off x="0" y="0"/>
            <a:ext cx="12192000" cy="409575"/>
            <a:chOff x="0" y="6448424"/>
            <a:chExt cx="12192000" cy="4095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721474"/>
              <a:ext cx="12192000" cy="136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6584950"/>
              <a:ext cx="12192000" cy="1365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448424"/>
              <a:ext cx="12192000" cy="136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0899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DC77-D38B-4076-8287-B2FDCA1B6B8D}" type="datetime1">
              <a:rPr lang="en-GB" smtClean="0"/>
              <a:t>25/11/2016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78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0353-BBFE-481F-8ADA-A869CE496A92}" type="datetime1">
              <a:rPr lang="en-GB" smtClean="0"/>
              <a:t>25/11/2016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5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72A7-E07C-475B-8817-AB53E9347029}" type="datetime1">
              <a:rPr lang="en-GB" smtClean="0"/>
              <a:t>25/11/2016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56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6544-730B-4339-96B1-9470981EEB1F}" type="datetime1">
              <a:rPr lang="en-GB" smtClean="0"/>
              <a:t>25/11/2016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93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4FD-BD2E-44B4-A25E-84018D776390}" type="datetime1">
              <a:rPr lang="en-GB" smtClean="0"/>
              <a:t>25/11/2016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30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34F09-5A1A-4754-ADE5-F5FB5C2AD5CD}" type="datetime1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11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2654738"/>
            <a:ext cx="6553545" cy="1556466"/>
          </a:xfrm>
          <a:prstGeom prst="rect">
            <a:avLst/>
          </a:prstGeom>
        </p:spPr>
      </p:pic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E-Bike Products 2030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rgbClr val="EA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Joe Barrett</a:t>
            </a:r>
          </a:p>
        </p:txBody>
      </p:sp>
    </p:spTree>
    <p:extLst>
      <p:ext uri="{BB962C8B-B14F-4D97-AF65-F5344CB8AC3E}">
        <p14:creationId xmlns:p14="http://schemas.microsoft.com/office/powerpoint/2010/main" val="49672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Justification</a:t>
            </a:r>
          </a:p>
          <a:p>
            <a:pPr lvl="1"/>
            <a:r>
              <a:rPr lang="en-US" dirty="0"/>
              <a:t>Previous experience as bicycle mechanic</a:t>
            </a:r>
          </a:p>
          <a:p>
            <a:pPr lvl="1"/>
            <a:r>
              <a:rPr lang="en-US" dirty="0"/>
              <a:t>First hand exposure to products</a:t>
            </a:r>
          </a:p>
          <a:p>
            <a:endParaRPr lang="en-US" dirty="0"/>
          </a:p>
          <a:p>
            <a:r>
              <a:rPr lang="en-US" dirty="0"/>
              <a:t>Outline</a:t>
            </a:r>
          </a:p>
          <a:p>
            <a:pPr lvl="1"/>
            <a:r>
              <a:rPr lang="en-US" dirty="0"/>
              <a:t>Current market</a:t>
            </a:r>
          </a:p>
          <a:p>
            <a:pPr lvl="1"/>
            <a:r>
              <a:rPr lang="en-US" dirty="0"/>
              <a:t>Potential Advancements</a:t>
            </a:r>
          </a:p>
          <a:p>
            <a:pPr lvl="1"/>
            <a:r>
              <a:rPr lang="en-US" dirty="0"/>
              <a:t>Conclusions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50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Market: Urban</a:t>
            </a:r>
            <a:endParaRPr lang="en-GB" dirty="0"/>
          </a:p>
        </p:txBody>
      </p:sp>
      <p:pic>
        <p:nvPicPr>
          <p:cNvPr id="33" name="Content Placeholder 32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4" t="9068" r="11610" b="4471"/>
          <a:stretch/>
        </p:blipFill>
        <p:spPr>
          <a:xfrm>
            <a:off x="7133003" y="1282315"/>
            <a:ext cx="3178206" cy="2117686"/>
          </a:xfrm>
        </p:spPr>
      </p:pic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Perfect for commuting/utility</a:t>
            </a:r>
          </a:p>
          <a:p>
            <a:r>
              <a:rPr lang="en-US" dirty="0"/>
              <a:t>Green transportation</a:t>
            </a:r>
          </a:p>
          <a:p>
            <a:r>
              <a:rPr lang="en-US" dirty="0"/>
              <a:t>Rapidly increasing market</a:t>
            </a:r>
          </a:p>
          <a:p>
            <a:r>
              <a:rPr lang="en-US" dirty="0"/>
              <a:t>~70 – 164km range</a:t>
            </a:r>
            <a:r>
              <a:rPr lang="en-US" baseline="30000" dirty="0"/>
              <a:t>1</a:t>
            </a:r>
            <a:endParaRPr lang="en-GB" baseline="300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152" y="3699675"/>
            <a:ext cx="4949907" cy="2068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173400"/>
            <a:ext cx="865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 Calculated using Range Assistant: https://www.bosch-ebike.com/en/service/range-cockpit/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4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Market: Leisure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35968" cy="4351338"/>
          </a:xfrm>
        </p:spPr>
        <p:txBody>
          <a:bodyPr/>
          <a:lstStyle/>
          <a:p>
            <a:r>
              <a:rPr lang="en-US" dirty="0"/>
              <a:t>Smaller market share</a:t>
            </a:r>
            <a:r>
              <a:rPr lang="en-GB" dirty="0"/>
              <a:t> though increasing</a:t>
            </a:r>
          </a:p>
          <a:p>
            <a:r>
              <a:rPr lang="en-US" dirty="0"/>
              <a:t>Allows for longer rides</a:t>
            </a:r>
            <a:endParaRPr lang="en-GB" dirty="0"/>
          </a:p>
          <a:p>
            <a:r>
              <a:rPr lang="en-US" dirty="0"/>
              <a:t>~ 45 – 90km range</a:t>
            </a:r>
            <a:r>
              <a:rPr lang="en-US" baseline="30000" dirty="0"/>
              <a:t>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306" y="2404106"/>
            <a:ext cx="4402494" cy="2543477"/>
          </a:xfrm>
        </p:spPr>
      </p:pic>
      <p:sp>
        <p:nvSpPr>
          <p:cNvPr id="7" name="TextBox 6"/>
          <p:cNvSpPr txBox="1"/>
          <p:nvPr/>
        </p:nvSpPr>
        <p:spPr>
          <a:xfrm>
            <a:off x="838200" y="6173400"/>
            <a:ext cx="865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 Calculated using Range Assistant: https://www.bosch-ebike.com/en/service/range-cockpit/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5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Advancements: Batteries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Increased capacity</a:t>
            </a:r>
          </a:p>
          <a:p>
            <a:r>
              <a:rPr lang="en-US" dirty="0"/>
              <a:t>Alternative technologies </a:t>
            </a:r>
            <a:r>
              <a:rPr lang="en-US" baseline="30000" dirty="0"/>
              <a:t>1,2</a:t>
            </a:r>
          </a:p>
          <a:p>
            <a:r>
              <a:rPr lang="en-US" dirty="0"/>
              <a:t>Reduced capacity loss</a:t>
            </a:r>
          </a:p>
          <a:p>
            <a:r>
              <a:rPr lang="en-US" dirty="0"/>
              <a:t>Faster charging</a:t>
            </a:r>
          </a:p>
          <a:p>
            <a:r>
              <a:rPr lang="en-US" dirty="0"/>
              <a:t>Reduced costs</a:t>
            </a:r>
          </a:p>
          <a:p>
            <a:r>
              <a:rPr lang="en-US" dirty="0"/>
              <a:t>Improved management </a:t>
            </a:r>
            <a:r>
              <a:rPr lang="en-US" baseline="30000" dirty="0"/>
              <a:t>3</a:t>
            </a:r>
            <a:endParaRPr lang="en-GB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853797"/>
            <a:ext cx="865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 http://www.bosch.co.uk/en/uk/newsroom_2/news_2/news-detail-page_63360.php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 http://www.bosch-presse.de/pressportal/en/how-bosch-is-developing-the-battery-of-the-future-43046.html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3 http://www.bosch-presse.de/pressportal/en/facts-about-battery-technology-for-hybrid-and-electric-powertrains-42846.html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8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Advancements: Drive Unit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</a:t>
            </a:r>
          </a:p>
          <a:p>
            <a:r>
              <a:rPr lang="en-US" dirty="0"/>
              <a:t>Lighter</a:t>
            </a:r>
          </a:p>
          <a:p>
            <a:r>
              <a:rPr lang="en-US" dirty="0"/>
              <a:t>More power</a:t>
            </a:r>
          </a:p>
          <a:p>
            <a:r>
              <a:rPr lang="en-US" dirty="0"/>
              <a:t>Smarter</a:t>
            </a:r>
          </a:p>
          <a:p>
            <a:r>
              <a:rPr lang="en-US" dirty="0"/>
              <a:t>Integrated Gears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29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Advancements: Integration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in lights</a:t>
            </a:r>
          </a:p>
          <a:p>
            <a:r>
              <a:rPr lang="en-US" dirty="0"/>
              <a:t>Sensors</a:t>
            </a:r>
          </a:p>
          <a:p>
            <a:r>
              <a:rPr lang="en-US" dirty="0"/>
              <a:t>ABS</a:t>
            </a:r>
          </a:p>
          <a:p>
            <a:r>
              <a:rPr lang="en-US" dirty="0"/>
              <a:t>Automated shifting</a:t>
            </a:r>
          </a:p>
          <a:p>
            <a:r>
              <a:rPr lang="en-US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9029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E-Bike 2030</a:t>
            </a:r>
            <a:endParaRPr lang="en-GB" dirty="0"/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3848"/>
            <a:ext cx="5181600" cy="3454892"/>
          </a:xfrm>
        </p:spPr>
      </p:pic>
      <p:pic>
        <p:nvPicPr>
          <p:cNvPr id="1028" name="Picture 4" descr="http://www.thecarbonfiberjournal.com/wp-content/uploads/2011/08/blacktrail1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77733"/>
            <a:ext cx="5181600" cy="264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60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Rapidly growing market</a:t>
            </a:r>
          </a:p>
          <a:p>
            <a:r>
              <a:rPr lang="en-US" dirty="0"/>
              <a:t>Here to stay</a:t>
            </a:r>
          </a:p>
          <a:p>
            <a:r>
              <a:rPr lang="en-US" dirty="0"/>
              <a:t>Cheaper</a:t>
            </a:r>
          </a:p>
          <a:p>
            <a:r>
              <a:rPr lang="en-US" dirty="0"/>
              <a:t>More 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144</Words>
  <Application>Microsoft Office PowerPoint</Application>
  <PresentationFormat>Widescreen</PresentationFormat>
  <Paragraphs>52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E-Bike Products 2030</vt:lpstr>
      <vt:lpstr>Introduction</vt:lpstr>
      <vt:lpstr>Current Market: Urban</vt:lpstr>
      <vt:lpstr>Current Market: Leisure</vt:lpstr>
      <vt:lpstr>Advancements: Batteries</vt:lpstr>
      <vt:lpstr>Advancements: Drive Unit</vt:lpstr>
      <vt:lpstr>Advancements: Integration</vt:lpstr>
      <vt:lpstr>E-Bike 2030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Barrett, Jolyon</dc:creator>
  <cp:lastModifiedBy>Barrett, Jolyon</cp:lastModifiedBy>
  <cp:revision>20</cp:revision>
  <dcterms:created xsi:type="dcterms:W3CDTF">2016-11-20T19:08:35Z</dcterms:created>
  <dcterms:modified xsi:type="dcterms:W3CDTF">2016-11-25T16:11:07Z</dcterms:modified>
</cp:coreProperties>
</file>