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A006-C8AC-4480-9BCA-EABFB35E32DF}" type="datetimeFigureOut">
              <a:rPr kumimoji="1" lang="ja-JP" altLang="en-US" smtClean="0"/>
              <a:t>2016/1/1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DE17-E33C-487F-8CD8-05763B29453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20688"/>
            <a:ext cx="914400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kumimoji="1"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FunctionName</a:t>
            </a:r>
            <a:r>
              <a:rPr kumimoji="1" lang="ja-JP" altLang="en-US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（</a:t>
            </a:r>
            <a:r>
              <a:rPr lang="en-US" altLang="ja-JP" sz="1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altLang="ja-JP" sz="1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y, </a:t>
            </a:r>
            <a:r>
              <a:rPr lang="en-US" altLang="ja-JP" sz="14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radius, </a:t>
            </a:r>
            <a:r>
              <a:rPr lang="en-US" altLang="ja-JP" sz="1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PixelData</a:t>
            </a:r>
            <a:r>
              <a:rPr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color, </a:t>
            </a:r>
            <a:r>
              <a:rPr lang="en-US" altLang="ja-JP" sz="14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PixcelImage </a:t>
            </a:r>
            <a:r>
              <a:rPr lang="en-US" altLang="ja-JP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trg); </a:t>
            </a:r>
            <a:endParaRPr kumimoji="1" lang="ja-JP" altLang="en-US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塗りつぶされた円を描く関数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説明：　画像の座標は左上が</a:t>
            </a:r>
            <a:r>
              <a:rPr lang="en-US" altLang="ja-JP" smtClean="0"/>
              <a:t>(x, y) = (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ja-JP" smtClean="0"/>
              <a:t>, </a:t>
            </a:r>
            <a:r>
              <a:rPr lang="en-US" altLang="ja-JP" smtClean="0">
                <a:solidFill>
                  <a:srgbClr val="0070C0"/>
                </a:solidFill>
              </a:rPr>
              <a:t>0</a:t>
            </a:r>
            <a:r>
              <a:rPr lang="en-US" altLang="ja-JP" smtClean="0"/>
              <a:t>)</a:t>
            </a:r>
            <a:r>
              <a:rPr lang="ja-JP" altLang="en-US" smtClean="0"/>
              <a:t>、</a:t>
            </a:r>
            <a:endParaRPr lang="en-US" altLang="ja-JP"/>
          </a:p>
          <a:p>
            <a:r>
              <a:rPr lang="en-US" altLang="ja-JP" smtClean="0"/>
              <a:t>                                         </a:t>
            </a:r>
            <a:r>
              <a:rPr lang="ja-JP" altLang="en-US" smtClean="0"/>
              <a:t>右下が</a:t>
            </a:r>
            <a:r>
              <a:rPr lang="en-US" altLang="ja-JP" smtClean="0"/>
              <a:t>(</a:t>
            </a:r>
            <a:r>
              <a:rPr lang="en-US" altLang="ja-JP" smtClean="0">
                <a:solidFill>
                  <a:srgbClr val="C00000"/>
                </a:solidFill>
              </a:rPr>
              <a:t>x</a:t>
            </a:r>
            <a:r>
              <a:rPr lang="en-US" altLang="ja-JP" smtClean="0"/>
              <a:t>, </a:t>
            </a:r>
            <a:r>
              <a:rPr lang="en-US" altLang="ja-JP" smtClean="0">
                <a:solidFill>
                  <a:srgbClr val="0070C0"/>
                </a:solidFill>
              </a:rPr>
              <a:t>y</a:t>
            </a:r>
            <a:r>
              <a:rPr lang="en-US" altLang="ja-JP" smtClean="0"/>
              <a:t>) = (</a:t>
            </a:r>
            <a:r>
              <a:rPr lang="ja-JP" altLang="en-US" smtClean="0"/>
              <a:t>画像の</a:t>
            </a:r>
            <a:r>
              <a:rPr lang="ja-JP" altLang="en-US" smtClean="0">
                <a:solidFill>
                  <a:srgbClr val="C00000"/>
                </a:solidFill>
              </a:rPr>
              <a:t>幅</a:t>
            </a:r>
            <a:r>
              <a:rPr lang="en-US" altLang="ja-JP" sz="1100" smtClean="0"/>
              <a:t>[pixel]</a:t>
            </a:r>
            <a:r>
              <a:rPr lang="en-US" altLang="ja-JP" smtClean="0"/>
              <a:t>,</a:t>
            </a:r>
            <a:r>
              <a:rPr lang="ja-JP" altLang="en-US" smtClean="0"/>
              <a:t>画像の</a:t>
            </a:r>
            <a:r>
              <a:rPr lang="ja-JP" altLang="en-US" smtClean="0">
                <a:solidFill>
                  <a:srgbClr val="0070C0"/>
                </a:solidFill>
              </a:rPr>
              <a:t>高さ</a:t>
            </a:r>
            <a:r>
              <a:rPr lang="en-US" altLang="ja-JP" sz="1100" smtClean="0"/>
              <a:t>[pixel]</a:t>
            </a:r>
            <a:r>
              <a:rPr lang="en-US" altLang="ja-JP" smtClean="0"/>
              <a:t>)</a:t>
            </a:r>
          </a:p>
          <a:p>
            <a:endParaRPr kumimoji="1" lang="en-US" altLang="ja-JP"/>
          </a:p>
          <a:p>
            <a:r>
              <a:rPr lang="en-US" altLang="ja-JP" smtClean="0"/>
              <a:t>              </a:t>
            </a:r>
            <a:r>
              <a:rPr lang="ja-JP" altLang="en-US" smtClean="0"/>
              <a:t>中心</a:t>
            </a:r>
            <a:r>
              <a:rPr lang="en-US" altLang="ja-JP" smtClean="0"/>
              <a:t>(x, y) </a:t>
            </a:r>
            <a:r>
              <a:rPr lang="ja-JP" altLang="en-US" smtClean="0"/>
              <a:t>、半径</a:t>
            </a:r>
            <a:r>
              <a:rPr lang="en-US" altLang="ja-JP" smtClean="0"/>
              <a:t>radius</a:t>
            </a:r>
            <a:r>
              <a:rPr lang="ja-JP" altLang="en-US" smtClean="0"/>
              <a:t>、色</a:t>
            </a:r>
            <a:r>
              <a:rPr lang="en-US" altLang="ja-JP" smtClean="0"/>
              <a:t>color</a:t>
            </a:r>
            <a:r>
              <a:rPr lang="ja-JP" altLang="en-US" smtClean="0"/>
              <a:t>　の円を、　画像</a:t>
            </a:r>
            <a:r>
              <a:rPr lang="en-US" altLang="ja-JP" smtClean="0"/>
              <a:t>trg</a:t>
            </a:r>
            <a:r>
              <a:rPr lang="ja-JP" altLang="en-US" smtClean="0"/>
              <a:t>　に描く</a:t>
            </a:r>
            <a:endParaRPr lang="en-US" altLang="ja-JP" smtClean="0"/>
          </a:p>
          <a:p>
            <a:endParaRPr kumimoji="1" lang="en-US" altLang="ja-JP"/>
          </a:p>
          <a:p>
            <a:r>
              <a:rPr lang="en-US" altLang="ja-JP" smtClean="0">
                <a:solidFill>
                  <a:srgbClr val="0070C0"/>
                </a:solidFill>
              </a:rPr>
              <a:t>int</a:t>
            </a:r>
            <a:r>
              <a:rPr lang="ja-JP" altLang="en-US" smtClean="0"/>
              <a:t> </a:t>
            </a:r>
            <a:r>
              <a:rPr lang="en-US" altLang="ja-JP" smtClean="0"/>
              <a:t>, </a:t>
            </a:r>
            <a:r>
              <a:rPr lang="en-US" altLang="ja-JP" smtClean="0">
                <a:solidFill>
                  <a:srgbClr val="0070C0"/>
                </a:solidFill>
              </a:rPr>
              <a:t>double</a:t>
            </a:r>
            <a:r>
              <a:rPr lang="en-US" altLang="ja-JP" smtClean="0"/>
              <a:t> , </a:t>
            </a:r>
            <a:r>
              <a:rPr lang="en-US" altLang="ja-JP" smtClean="0">
                <a:solidFill>
                  <a:srgbClr val="0070C0"/>
                </a:solidFill>
              </a:rPr>
              <a:t>void</a:t>
            </a:r>
            <a:r>
              <a:rPr lang="en-US" altLang="ja-JP" smtClean="0"/>
              <a:t>  : .NET Framework</a:t>
            </a:r>
            <a:r>
              <a:rPr lang="ja-JP" altLang="en-US" smtClean="0"/>
              <a:t>で定義されたもの</a:t>
            </a:r>
            <a:endParaRPr lang="en-US" altLang="ja-JP" smtClean="0"/>
          </a:p>
          <a:p>
            <a:r>
              <a:rPr kumimoji="1" lang="en-US" altLang="ja-JP" smtClean="0">
                <a:solidFill>
                  <a:srgbClr val="00B050"/>
                </a:solidFill>
              </a:rPr>
              <a:t>PixelData</a:t>
            </a:r>
            <a:r>
              <a:rPr kumimoji="1" lang="en-US" altLang="ja-JP" smtClean="0"/>
              <a:t> , </a:t>
            </a:r>
            <a:r>
              <a:rPr lang="en-US" altLang="ja-JP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PixcelImage </a:t>
            </a:r>
            <a:r>
              <a:rPr kumimoji="1" lang="en-US" altLang="ja-JP" smtClean="0"/>
              <a:t>: IBFramework</a:t>
            </a:r>
            <a:r>
              <a:rPr kumimoji="1" lang="ja-JP" altLang="en-US" smtClean="0"/>
              <a:t>で定義されたもの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3608" y="465313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注意：　画像</a:t>
            </a:r>
            <a:r>
              <a:rPr kumimoji="1" lang="en-US" altLang="ja-JP" smtClean="0"/>
              <a:t>trg </a:t>
            </a:r>
            <a:r>
              <a:rPr kumimoji="1" lang="ja-JP" altLang="en-US" smtClean="0"/>
              <a:t>からはみ出て描かれる円の場合も考慮して</a:t>
            </a:r>
            <a:endParaRPr kumimoji="1" lang="en-US" altLang="ja-JP" smtClean="0"/>
          </a:p>
          <a:p>
            <a:r>
              <a:rPr lang="ja-JP" altLang="en-US" sz="1200"/>
              <a:t>（</a:t>
            </a:r>
            <a:r>
              <a:rPr lang="ja-JP" altLang="en-US" sz="1200" smtClean="0"/>
              <a:t>例）　</a:t>
            </a:r>
            <a:r>
              <a:rPr lang="en-US" altLang="ja-JP" sz="1200" smtClean="0"/>
              <a:t>x = 100, y = 100, radius = 50 </a:t>
            </a:r>
            <a:r>
              <a:rPr lang="ja-JP" altLang="en-US" sz="1200" smtClean="0"/>
              <a:t>の円を、</a:t>
            </a:r>
            <a:endParaRPr lang="en-US" altLang="ja-JP" sz="1200" smtClean="0"/>
          </a:p>
          <a:p>
            <a:r>
              <a:rPr lang="en-US" altLang="ja-JP" sz="1200"/>
              <a:t> </a:t>
            </a:r>
            <a:r>
              <a:rPr lang="en-US" altLang="ja-JP" sz="1200" smtClean="0"/>
              <a:t>           trg.size.Width = 100, trg.size.Height = 100 </a:t>
            </a:r>
            <a:r>
              <a:rPr lang="ja-JP" altLang="en-US" sz="1200" smtClean="0"/>
              <a:t>の画像に描く場合、円の大部分は画像からはみ出ている</a:t>
            </a:r>
            <a:endParaRPr lang="en-US" altLang="ja-JP" sz="1200" smtClean="0"/>
          </a:p>
          <a:p>
            <a:r>
              <a:rPr kumimoji="1" lang="ja-JP" altLang="en-US" sz="1200"/>
              <a:t>　</a:t>
            </a:r>
            <a:r>
              <a:rPr kumimoji="1" lang="ja-JP" altLang="en-US" sz="1200" smtClean="0"/>
              <a:t>　　　ナニも考えなかったら、配列のインデックスの境界を超えてしまう</a:t>
            </a:r>
            <a:endParaRPr kumimoji="1" lang="ja-JP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ja-JP" smtClean="0">
                <a:solidFill>
                  <a:srgbClr val="0070C0"/>
                </a:solidFill>
              </a:rPr>
              <a:t>struct </a:t>
            </a:r>
            <a:r>
              <a:rPr lang="en-US" altLang="ja-JP" smtClean="0">
                <a:solidFill>
                  <a:srgbClr val="00B050"/>
                </a:solidFill>
              </a:rPr>
              <a:t>PixelData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1484784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namespace</a:t>
            </a:r>
            <a:r>
              <a:rPr lang="en-US" altLang="ja-JP"/>
              <a:t> IBFramework.Image</a:t>
            </a:r>
          </a:p>
          <a:p>
            <a:r>
              <a:rPr lang="en-US" altLang="ja-JP"/>
              <a:t>{</a:t>
            </a:r>
            <a:endParaRPr lang="en-US" altLang="ja-JP" smtClean="0">
              <a:solidFill>
                <a:srgbClr val="0070C0"/>
              </a:solidFill>
            </a:endParaRPr>
          </a:p>
          <a:p>
            <a:r>
              <a:rPr lang="en-US" altLang="ja-JP">
                <a:solidFill>
                  <a:srgbClr val="0070C0"/>
                </a:solidFill>
              </a:rPr>
              <a:t> </a:t>
            </a:r>
            <a:r>
              <a:rPr lang="en-US" altLang="ja-JP" smtClean="0">
                <a:solidFill>
                  <a:srgbClr val="0070C0"/>
                </a:solidFill>
              </a:rPr>
              <a:t>   public </a:t>
            </a:r>
            <a:r>
              <a:rPr lang="en-US" altLang="ja-JP">
                <a:solidFill>
                  <a:srgbClr val="0070C0"/>
                </a:solidFill>
              </a:rPr>
              <a:t>struct </a:t>
            </a:r>
            <a:r>
              <a:rPr lang="en-US" altLang="ja-JP">
                <a:solidFill>
                  <a:srgbClr val="00B050"/>
                </a:solidFill>
              </a:rPr>
              <a:t>PixelData</a:t>
            </a:r>
          </a:p>
          <a:p>
            <a:r>
              <a:rPr lang="ja-JP" altLang="en-US"/>
              <a:t>    </a:t>
            </a:r>
            <a:r>
              <a:rPr lang="en-US" altLang="ja-JP"/>
              <a:t>{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byte </a:t>
            </a:r>
            <a:r>
              <a:rPr lang="en-US" altLang="ja-JP"/>
              <a:t>b;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byte </a:t>
            </a:r>
            <a:r>
              <a:rPr lang="en-US" altLang="ja-JP"/>
              <a:t>g;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byte </a:t>
            </a:r>
            <a:r>
              <a:rPr lang="en-US" altLang="ja-JP"/>
              <a:t>r;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byte </a:t>
            </a:r>
            <a:r>
              <a:rPr lang="en-US" altLang="ja-JP"/>
              <a:t>a;</a:t>
            </a:r>
          </a:p>
          <a:p>
            <a:r>
              <a:rPr lang="ja-JP" altLang="en-US"/>
              <a:t>    </a:t>
            </a:r>
            <a:r>
              <a:rPr lang="en-US" altLang="ja-JP" smtClean="0"/>
              <a:t>}</a:t>
            </a:r>
          </a:p>
          <a:p>
            <a:r>
              <a:rPr kumimoji="1" lang="en-US" altLang="ja-JP"/>
              <a:t>}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648" y="4653136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b, g, r : </a:t>
            </a:r>
            <a:r>
              <a:rPr kumimoji="1" lang="ja-JP" altLang="en-US" smtClean="0"/>
              <a:t>０から２５５の値で色を表す</a:t>
            </a:r>
            <a:endParaRPr kumimoji="1" lang="en-US" altLang="ja-JP" smtClean="0"/>
          </a:p>
          <a:p>
            <a:r>
              <a:rPr lang="en-US" altLang="ja-JP" smtClean="0"/>
              <a:t>a         :  </a:t>
            </a:r>
            <a:r>
              <a:rPr lang="ja-JP" altLang="en-US" smtClean="0"/>
              <a:t>アルファチャンネル（透明度情報）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r>
              <a:rPr lang="ja-JP" altLang="en-US"/>
              <a:t>ピクセル分の</a:t>
            </a:r>
            <a:r>
              <a:rPr kumimoji="1" lang="ja-JP" altLang="en-US" smtClean="0"/>
              <a:t>色を表す構造体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ja-JP" smtClean="0">
                <a:solidFill>
                  <a:srgbClr val="0070C0"/>
                </a:solidFill>
              </a:rPr>
              <a:t>class </a:t>
            </a:r>
            <a:r>
              <a:rPr lang="en-US" altLang="ja-JP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PixcelImage 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412776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namespace</a:t>
            </a:r>
            <a:r>
              <a:rPr lang="en-US" altLang="ja-JP"/>
              <a:t> IBFramework.Image.Pixel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</a:t>
            </a:r>
            <a:r>
              <a:rPr lang="en-US" altLang="ja-JP">
                <a:solidFill>
                  <a:srgbClr val="0070C0"/>
                </a:solidFill>
              </a:rPr>
              <a:t>public</a:t>
            </a:r>
            <a:r>
              <a:rPr lang="en-US" altLang="ja-JP"/>
              <a:t> </a:t>
            </a:r>
            <a:r>
              <a:rPr lang="en-US" altLang="ja-JP">
                <a:solidFill>
                  <a:srgbClr val="0070C0"/>
                </a:solidFill>
              </a:rPr>
              <a:t>class</a:t>
            </a:r>
            <a:r>
              <a:rPr lang="en-US" altLang="ja-JP"/>
              <a:t> </a:t>
            </a:r>
            <a:r>
              <a:rPr lang="en-US" altLang="ja-JP">
                <a:solidFill>
                  <a:srgbClr val="00B050"/>
                </a:solidFill>
              </a:rPr>
              <a:t>PixcelImage</a:t>
            </a:r>
            <a:r>
              <a:rPr lang="en-US" altLang="ja-JP"/>
              <a:t> : </a:t>
            </a:r>
            <a:r>
              <a:rPr lang="en-US" altLang="ja-JP">
                <a:solidFill>
                  <a:srgbClr val="00B050"/>
                </a:solidFill>
              </a:rPr>
              <a:t>IBImage</a:t>
            </a:r>
          </a:p>
          <a:p>
            <a:r>
              <a:rPr lang="ja-JP" altLang="en-US"/>
              <a:t>    </a:t>
            </a:r>
            <a:r>
              <a:rPr lang="en-US" altLang="ja-JP"/>
              <a:t>{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</a:t>
            </a:r>
            <a:r>
              <a:rPr lang="en-US" altLang="ja-JP"/>
              <a:t> </a:t>
            </a:r>
            <a:r>
              <a:rPr lang="en-US" altLang="ja-JP">
                <a:solidFill>
                  <a:srgbClr val="00B050"/>
                </a:solidFill>
              </a:rPr>
              <a:t>PixelData</a:t>
            </a:r>
            <a:r>
              <a:rPr lang="en-US" altLang="ja-JP"/>
              <a:t>[,] </a:t>
            </a:r>
            <a:r>
              <a:rPr lang="en-US" altLang="ja-JP"/>
              <a:t>currentData</a:t>
            </a:r>
            <a:r>
              <a:rPr lang="en-US" altLang="ja-JP" smtClean="0"/>
              <a:t>;</a:t>
            </a:r>
          </a:p>
          <a:p>
            <a:endParaRPr lang="en-US" altLang="ja-JP"/>
          </a:p>
          <a:p>
            <a:r>
              <a:rPr lang="en-US" altLang="ja-JP"/>
              <a:t> </a:t>
            </a:r>
            <a:r>
              <a:rPr lang="en-US" altLang="ja-JP" smtClean="0"/>
              <a:t>       …</a:t>
            </a:r>
            <a:r>
              <a:rPr lang="ja-JP" altLang="en-US" smtClean="0"/>
              <a:t>以下略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/>
              <a:t>　</a:t>
            </a:r>
            <a:r>
              <a:rPr lang="ja-JP" altLang="en-US" smtClean="0"/>
              <a:t>　　</a:t>
            </a:r>
            <a:r>
              <a:rPr lang="en-US" altLang="ja-JP" smtClean="0">
                <a:solidFill>
                  <a:srgbClr val="0070C0"/>
                </a:solidFill>
              </a:rPr>
              <a:t>public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rgbClr val="00B050"/>
                </a:solidFill>
              </a:rPr>
              <a:t>IBRectangle</a:t>
            </a:r>
            <a:r>
              <a:rPr lang="en-US" altLang="ja-JP" smtClean="0"/>
              <a:t> size = </a:t>
            </a:r>
            <a:r>
              <a:rPr lang="en-US" altLang="ja-JP" smtClean="0">
                <a:solidFill>
                  <a:srgbClr val="0070C0"/>
                </a:solidFill>
              </a:rPr>
              <a:t>new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rgbClr val="00B050"/>
                </a:solidFill>
              </a:rPr>
              <a:t>IBRectangle</a:t>
            </a:r>
            <a:r>
              <a:rPr lang="en-US" altLang="ja-JP" smtClean="0"/>
              <a:t>();</a:t>
            </a:r>
          </a:p>
          <a:p>
            <a:r>
              <a:rPr lang="ja-JP" altLang="en-US"/>
              <a:t> </a:t>
            </a:r>
            <a:r>
              <a:rPr lang="ja-JP" altLang="en-US" smtClean="0"/>
              <a:t>   </a:t>
            </a:r>
            <a:r>
              <a:rPr lang="en-US" altLang="ja-JP" smtClean="0"/>
              <a:t>}</a:t>
            </a:r>
          </a:p>
          <a:p>
            <a:r>
              <a:rPr lang="en-US" altLang="ja-JP" smtClean="0"/>
              <a:t>}</a:t>
            </a: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画像情報を格納するクラス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4941168"/>
            <a:ext cx="643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PixelData</a:t>
            </a:r>
            <a:r>
              <a:rPr lang="ja-JP" altLang="en-US" smtClean="0"/>
              <a:t>　：　</a:t>
            </a:r>
            <a:r>
              <a:rPr lang="en-US" altLang="ja-JP" smtClean="0"/>
              <a:t>(x, y)</a:t>
            </a:r>
            <a:r>
              <a:rPr lang="ja-JP" altLang="en-US"/>
              <a:t> </a:t>
            </a:r>
            <a:r>
              <a:rPr lang="ja-JP" altLang="en-US" smtClean="0"/>
              <a:t>の色情報が、 </a:t>
            </a:r>
            <a:r>
              <a:rPr lang="en-US" altLang="ja-JP" smtClean="0"/>
              <a:t>PixelData[x, y] </a:t>
            </a:r>
            <a:r>
              <a:rPr lang="ja-JP" altLang="en-US" smtClean="0"/>
              <a:t>に収められている</a:t>
            </a:r>
            <a:endParaRPr lang="en-US" altLang="ja-JP" smtClean="0"/>
          </a:p>
          <a:p>
            <a:r>
              <a:rPr lang="en-US" altLang="ja-JP" smtClean="0"/>
              <a:t>Size             :    </a:t>
            </a:r>
            <a:r>
              <a:rPr lang="ja-JP" altLang="en-US" smtClean="0"/>
              <a:t>画像の大きさ情報を収めている</a:t>
            </a:r>
            <a:endParaRPr lang="en-US" altLang="ja-JP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altLang="ja-JP" smtClean="0">
                <a:solidFill>
                  <a:srgbClr val="0070C0"/>
                </a:solidFill>
              </a:rPr>
              <a:t>class </a:t>
            </a:r>
            <a:r>
              <a:rPr lang="en-US" altLang="ja-JP" smtClean="0">
                <a:solidFill>
                  <a:srgbClr val="00B050"/>
                </a:solidFill>
              </a:rPr>
              <a:t>IBRectangle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長方形を表すクラス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43608" y="162880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</a:rPr>
              <a:t>namespace</a:t>
            </a:r>
            <a:r>
              <a:rPr lang="en-US" altLang="ja-JP"/>
              <a:t> IBFramework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</a:t>
            </a:r>
            <a:r>
              <a:rPr lang="en-US" altLang="ja-JP">
                <a:solidFill>
                  <a:srgbClr val="0070C0"/>
                </a:solidFill>
              </a:rPr>
              <a:t>public class</a:t>
            </a:r>
            <a:r>
              <a:rPr lang="en-US" altLang="ja-JP"/>
              <a:t> </a:t>
            </a:r>
            <a:r>
              <a:rPr lang="en-US" altLang="ja-JP">
                <a:solidFill>
                  <a:srgbClr val="00B050"/>
                </a:solidFill>
              </a:rPr>
              <a:t>IBRectangle</a:t>
            </a:r>
          </a:p>
          <a:p>
            <a:r>
              <a:rPr lang="ja-JP" altLang="en-US"/>
              <a:t>    </a:t>
            </a:r>
            <a:r>
              <a:rPr lang="en-US" altLang="ja-JP"/>
              <a:t>{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double</a:t>
            </a:r>
            <a:r>
              <a:rPr lang="en-US" altLang="ja-JP"/>
              <a:t> OffsetX { </a:t>
            </a:r>
            <a:r>
              <a:rPr lang="en-US" altLang="ja-JP">
                <a:solidFill>
                  <a:srgbClr val="0070C0"/>
                </a:solidFill>
              </a:rPr>
              <a:t>get</a:t>
            </a:r>
            <a:r>
              <a:rPr lang="en-US" altLang="ja-JP"/>
              <a:t>; </a:t>
            </a:r>
            <a:r>
              <a:rPr lang="en-US" altLang="ja-JP">
                <a:solidFill>
                  <a:srgbClr val="0070C0"/>
                </a:solidFill>
              </a:rPr>
              <a:t>set</a:t>
            </a:r>
            <a:r>
              <a:rPr lang="en-US" altLang="ja-JP"/>
              <a:t>; }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double </a:t>
            </a:r>
            <a:r>
              <a:rPr lang="en-US" altLang="ja-JP"/>
              <a:t>OffsetY { </a:t>
            </a:r>
            <a:r>
              <a:rPr lang="en-US" altLang="ja-JP">
                <a:solidFill>
                  <a:srgbClr val="0070C0"/>
                </a:solidFill>
              </a:rPr>
              <a:t>get</a:t>
            </a:r>
            <a:r>
              <a:rPr lang="en-US" altLang="ja-JP"/>
              <a:t>; </a:t>
            </a:r>
            <a:r>
              <a:rPr lang="en-US" altLang="ja-JP">
                <a:solidFill>
                  <a:srgbClr val="0070C0"/>
                </a:solidFill>
              </a:rPr>
              <a:t>set</a:t>
            </a:r>
            <a:r>
              <a:rPr lang="en-US" altLang="ja-JP"/>
              <a:t>; }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double </a:t>
            </a:r>
            <a:r>
              <a:rPr lang="en-US" altLang="ja-JP"/>
              <a:t>Width { </a:t>
            </a:r>
            <a:r>
              <a:rPr lang="en-US" altLang="ja-JP">
                <a:solidFill>
                  <a:srgbClr val="0070C0"/>
                </a:solidFill>
              </a:rPr>
              <a:t>get</a:t>
            </a:r>
            <a:r>
              <a:rPr lang="en-US" altLang="ja-JP"/>
              <a:t>; </a:t>
            </a:r>
            <a:r>
              <a:rPr lang="en-US" altLang="ja-JP">
                <a:solidFill>
                  <a:srgbClr val="0070C0"/>
                </a:solidFill>
              </a:rPr>
              <a:t>set</a:t>
            </a:r>
            <a:r>
              <a:rPr lang="en-US" altLang="ja-JP"/>
              <a:t>; }</a:t>
            </a:r>
          </a:p>
          <a:p>
            <a:r>
              <a:rPr lang="en-US" altLang="ja-JP"/>
              <a:t>        </a:t>
            </a:r>
            <a:r>
              <a:rPr lang="en-US" altLang="ja-JP">
                <a:solidFill>
                  <a:srgbClr val="0070C0"/>
                </a:solidFill>
              </a:rPr>
              <a:t>public double </a:t>
            </a:r>
            <a:r>
              <a:rPr lang="en-US" altLang="ja-JP"/>
              <a:t>Height { </a:t>
            </a:r>
            <a:r>
              <a:rPr lang="en-US" altLang="ja-JP">
                <a:solidFill>
                  <a:srgbClr val="0070C0"/>
                </a:solidFill>
              </a:rPr>
              <a:t>get</a:t>
            </a:r>
            <a:r>
              <a:rPr lang="en-US" altLang="ja-JP"/>
              <a:t>; </a:t>
            </a:r>
            <a:r>
              <a:rPr lang="en-US" altLang="ja-JP">
                <a:solidFill>
                  <a:srgbClr val="0070C0"/>
                </a:solidFill>
              </a:rPr>
              <a:t>set</a:t>
            </a:r>
            <a:r>
              <a:rPr lang="en-US" altLang="ja-JP"/>
              <a:t>; }</a:t>
            </a:r>
          </a:p>
          <a:p>
            <a:r>
              <a:rPr lang="ja-JP" altLang="en-US"/>
              <a:t>    </a:t>
            </a:r>
            <a:r>
              <a:rPr lang="en-US" altLang="ja-JP"/>
              <a:t>}</a:t>
            </a:r>
          </a:p>
          <a:p>
            <a:r>
              <a:rPr lang="en-US" altLang="ja-JP"/>
              <a:t>}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43608" y="5229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</a:t>
            </a:r>
            <a:r>
              <a:rPr kumimoji="1" lang="ja-JP" altLang="en-US" smtClean="0"/>
              <a:t>今回の場合、オフセットは常に</a:t>
            </a:r>
            <a:r>
              <a:rPr kumimoji="1" lang="en-US" altLang="ja-JP" smtClean="0"/>
              <a:t>0</a:t>
            </a:r>
            <a:r>
              <a:rPr kumimoji="1" lang="ja-JP" altLang="en-US" smtClean="0"/>
              <a:t>と考えて良い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190</Words>
  <Application>Microsoft Office PowerPoint</Application>
  <PresentationFormat>画面に合わせる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スライド 1</vt:lpstr>
      <vt:lpstr>struct PixelData</vt:lpstr>
      <vt:lpstr>class PixcelImage </vt:lpstr>
      <vt:lpstr>class IBRectangle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Reiji</dc:creator>
  <cp:lastModifiedBy>Reiji</cp:lastModifiedBy>
  <cp:revision>6</cp:revision>
  <dcterms:created xsi:type="dcterms:W3CDTF">2016-01-01T02:27:27Z</dcterms:created>
  <dcterms:modified xsi:type="dcterms:W3CDTF">2016-01-01T03:21:05Z</dcterms:modified>
</cp:coreProperties>
</file>