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69" r:id="rId7"/>
    <p:sldId id="270" r:id="rId8"/>
    <p:sldId id="271" r:id="rId9"/>
    <p:sldId id="272" r:id="rId10"/>
    <p:sldId id="273" r:id="rId11"/>
    <p:sldId id="261" r:id="rId12"/>
    <p:sldId id="260" r:id="rId13"/>
    <p:sldId id="262" r:id="rId14"/>
    <p:sldId id="264" r:id="rId15"/>
    <p:sldId id="268" r:id="rId16"/>
    <p:sldId id="266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703" y="1447799"/>
            <a:ext cx="8825658" cy="2568019"/>
          </a:xfrm>
        </p:spPr>
        <p:txBody>
          <a:bodyPr/>
          <a:lstStyle/>
          <a:p>
            <a:pPr algn="ctr"/>
            <a:r>
              <a:rPr lang="en-US" sz="5400" dirty="0"/>
              <a:t>Goal-Oriented Dialogue Systems – Survey</a:t>
            </a:r>
            <a:br>
              <a:rPr lang="en-US" sz="5400" dirty="0"/>
            </a:br>
            <a:r>
              <a:rPr lang="en-US" sz="5400" dirty="0"/>
              <a:t> </a:t>
            </a:r>
            <a:br>
              <a:rPr lang="en-US" sz="5400" dirty="0"/>
            </a:br>
            <a:r>
              <a:rPr lang="en-US" sz="3200" dirty="0"/>
              <a:t>Cognitive Computing &amp; AI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8964" y="4949072"/>
            <a:ext cx="3054285" cy="12647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Roopa Prasad</a:t>
            </a:r>
          </a:p>
          <a:p>
            <a:pPr marL="342900" indent="-342900">
              <a:buFontTx/>
              <a:buChar char="-"/>
            </a:pPr>
            <a:r>
              <a:rPr lang="en-US" dirty="0"/>
              <a:t>Sarthak Agarwal</a:t>
            </a:r>
          </a:p>
        </p:txBody>
      </p:sp>
    </p:spTree>
    <p:extLst>
      <p:ext uri="{BB962C8B-B14F-4D97-AF65-F5344CB8AC3E}">
        <p14:creationId xmlns:p14="http://schemas.microsoft.com/office/powerpoint/2010/main" val="215403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917031"/>
            <a:ext cx="59721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452718"/>
            <a:ext cx="9496061" cy="57956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paper presented involves an end to end framework for task completion neural dialogue systems.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Challenges:</a:t>
            </a:r>
          </a:p>
          <a:p>
            <a:pPr>
              <a:lnSpc>
                <a:spcPct val="200000"/>
              </a:lnSpc>
            </a:pPr>
            <a:r>
              <a:rPr lang="en-US" dirty="0"/>
              <a:t>Only Python 2.7 compatible.</a:t>
            </a:r>
          </a:p>
          <a:p>
            <a:pPr>
              <a:lnSpc>
                <a:spcPct val="200000"/>
              </a:lnSpc>
            </a:pPr>
            <a:r>
              <a:rPr lang="en-US" dirty="0"/>
              <a:t>There is no framework. It is written in pure Python.</a:t>
            </a:r>
          </a:p>
          <a:p>
            <a:pPr>
              <a:lnSpc>
                <a:spcPct val="200000"/>
              </a:lnSpc>
            </a:pPr>
            <a:r>
              <a:rPr lang="en-US" dirty="0"/>
              <a:t>Not trained on large dataset.</a:t>
            </a:r>
          </a:p>
          <a:p>
            <a:pPr>
              <a:lnSpc>
                <a:spcPct val="200000"/>
              </a:lnSpc>
            </a:pPr>
            <a:r>
              <a:rPr lang="en-US" dirty="0"/>
              <a:t>It is very specific to the dataset it is trained on.</a:t>
            </a:r>
          </a:p>
        </p:txBody>
      </p:sp>
    </p:spTree>
    <p:extLst>
      <p:ext uri="{BB962C8B-B14F-4D97-AF65-F5344CB8AC3E}">
        <p14:creationId xmlns:p14="http://schemas.microsoft.com/office/powerpoint/2010/main" val="41618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9" y="1762811"/>
            <a:ext cx="3000610" cy="3844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900" dirty="0"/>
              <a:t>Learning </a:t>
            </a:r>
            <a:br>
              <a:rPr lang="en-US" sz="2900" dirty="0"/>
            </a:br>
            <a:r>
              <a:rPr lang="en-US" sz="2900" dirty="0"/>
              <a:t>End-To-End </a:t>
            </a:r>
            <a:br>
              <a:rPr lang="en-US" sz="2900" dirty="0"/>
            </a:br>
            <a:r>
              <a:rPr lang="en-US" sz="2900" dirty="0"/>
              <a:t>Goal-Oriented Dialog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" b="4006"/>
          <a:stretch/>
        </p:blipFill>
        <p:spPr>
          <a:xfrm>
            <a:off x="3817855" y="73986"/>
            <a:ext cx="8298729" cy="6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9692"/>
            <a:ext cx="8946541" cy="4598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(6) dialog bAbI tasks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 set of 6 tasks for testing end-to-end dialog systems in the restaurant domain</a:t>
            </a:r>
          </a:p>
          <a:p>
            <a:pPr>
              <a:lnSpc>
                <a:spcPct val="150000"/>
              </a:lnSpc>
            </a:pPr>
            <a:r>
              <a:rPr lang="en-US" dirty="0"/>
              <a:t>Each task tests a unique aspect of dialog.</a:t>
            </a:r>
          </a:p>
          <a:p>
            <a:pPr>
              <a:lnSpc>
                <a:spcPct val="150000"/>
              </a:lnSpc>
            </a:pPr>
            <a:r>
              <a:rPr lang="en-US" dirty="0"/>
              <a:t>For each task, there are 1000 dialogs for training, 1000 for development and 1000 for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2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 RNN on Frames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5618"/>
            <a:ext cx="9403742" cy="4612782"/>
          </a:xfrm>
        </p:spPr>
        <p:txBody>
          <a:bodyPr/>
          <a:lstStyle/>
          <a:p>
            <a:r>
              <a:rPr lang="en-US" dirty="0"/>
              <a:t>Frames dataset is built to improve the research on conversational agents that can support decision making or to accomplish a particular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4" y="1601034"/>
            <a:ext cx="119729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2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6" y="2071772"/>
            <a:ext cx="10860395" cy="32732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8511" y="605118"/>
            <a:ext cx="9404723" cy="949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Chat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0" y="1740126"/>
            <a:ext cx="11779946" cy="3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735" y="2818614"/>
            <a:ext cx="3435695" cy="119337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888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Dialogue Systems?</a:t>
            </a:r>
          </a:p>
          <a:p>
            <a:pPr lvl="1"/>
            <a:r>
              <a:rPr lang="en-US" dirty="0"/>
              <a:t>It is a computer system intended to converse with a human, with a coherent structure. Dialog systems have employed text, speech, graphics, haptics, gestures and other modes for communication on both the input and output channel.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</a:t>
            </a:r>
            <a:r>
              <a:rPr lang="en-US" b="1" dirty="0"/>
              <a:t>Goal-Oriented Dialogue Systems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When dialogue systems are build to solve a particular problem and are specific to a domain.</a:t>
            </a:r>
          </a:p>
          <a:p>
            <a:pPr lvl="1"/>
            <a:r>
              <a:rPr lang="en-US" dirty="0"/>
              <a:t>E.g. </a:t>
            </a:r>
          </a:p>
          <a:p>
            <a:pPr lvl="2"/>
            <a:r>
              <a:rPr lang="en-US" dirty="0"/>
              <a:t>Restaurant table booking chatbot, </a:t>
            </a:r>
          </a:p>
          <a:p>
            <a:pPr lvl="2"/>
            <a:r>
              <a:rPr lang="en-US" dirty="0"/>
              <a:t>Movie booking chatbot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5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End-to-End Task-Completion Neural Dialogue Systems [9 Mar 2017]</a:t>
            </a:r>
          </a:p>
          <a:p>
            <a:pPr>
              <a:lnSpc>
                <a:spcPct val="200000"/>
              </a:lnSpc>
            </a:pPr>
            <a:r>
              <a:rPr lang="en-US" dirty="0"/>
              <a:t>A User Simulator for Task-Completion Dialogues [5 Jan 2017]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Goal: Movie booking dialogue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Learning End-To-End Goal-Oriented Dialog [30 Mar 2017]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Goal: Restaurant booking dialogue system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Task-Completion Neural Dialogue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: </a:t>
            </a:r>
          </a:p>
          <a:p>
            <a:r>
              <a:rPr lang="en-US" dirty="0"/>
              <a:t>Presents a task oriented Dialog system to book movie tickets</a:t>
            </a:r>
          </a:p>
          <a:p>
            <a:r>
              <a:rPr lang="en-US" dirty="0"/>
              <a:t>The system interacts with the database and the users for </a:t>
            </a:r>
          </a:p>
          <a:p>
            <a:pPr marL="0" indent="0">
              <a:buNone/>
            </a:pPr>
            <a:r>
              <a:rPr lang="en-US" dirty="0"/>
              <a:t>     helping them access information about a particular task. </a:t>
            </a:r>
          </a:p>
          <a:p>
            <a:r>
              <a:rPr lang="en-US" b="1" dirty="0"/>
              <a:t>Dataset</a:t>
            </a:r>
            <a:r>
              <a:rPr lang="en-US" dirty="0"/>
              <a:t> : </a:t>
            </a:r>
          </a:p>
          <a:p>
            <a:r>
              <a:rPr lang="en-US" dirty="0"/>
              <a:t>The knowledge-base is drawn from the IMDB dataset</a:t>
            </a:r>
          </a:p>
          <a:p>
            <a:r>
              <a:rPr lang="en-US" dirty="0"/>
              <a:t>The dataset has 11 intents and 29 slots </a:t>
            </a:r>
          </a:p>
          <a:p>
            <a:r>
              <a:rPr lang="en-US" dirty="0"/>
              <a:t>Intents : request, inform, </a:t>
            </a:r>
            <a:r>
              <a:rPr lang="en-US" dirty="0" err="1"/>
              <a:t>confirm_question</a:t>
            </a:r>
            <a:r>
              <a:rPr lang="en-US" dirty="0"/>
              <a:t>, </a:t>
            </a:r>
            <a:r>
              <a:rPr lang="en-US" dirty="0" err="1"/>
              <a:t>confirm_answer</a:t>
            </a:r>
            <a:endParaRPr lang="en-US" dirty="0"/>
          </a:p>
          <a:p>
            <a:r>
              <a:rPr lang="en-US" dirty="0"/>
              <a:t>Slots : </a:t>
            </a:r>
            <a:r>
              <a:rPr lang="en-US" dirty="0" err="1"/>
              <a:t>actor,actress</a:t>
            </a:r>
            <a:r>
              <a:rPr lang="en-US" dirty="0"/>
              <a:t>, </a:t>
            </a:r>
            <a:r>
              <a:rPr lang="en-US" dirty="0" err="1"/>
              <a:t>moviename</a:t>
            </a:r>
            <a:r>
              <a:rPr lang="en-US" dirty="0"/>
              <a:t>, </a:t>
            </a:r>
            <a:r>
              <a:rPr lang="en-US" dirty="0" err="1"/>
              <a:t>critic_rating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75" y="2646324"/>
            <a:ext cx="2916460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Task-Completion Neural Dialogue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84" y="2629476"/>
            <a:ext cx="7925322" cy="35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365162"/>
            <a:ext cx="9403742" cy="4883238"/>
          </a:xfrm>
        </p:spPr>
        <p:txBody>
          <a:bodyPr/>
          <a:lstStyle/>
          <a:p>
            <a:r>
              <a:rPr lang="en-US" b="1" dirty="0"/>
              <a:t>User Simulator:</a:t>
            </a:r>
          </a:p>
          <a:p>
            <a:r>
              <a:rPr lang="en-US" dirty="0"/>
              <a:t>The main purpose of the user simulator is to generate a user goal</a:t>
            </a:r>
          </a:p>
          <a:p>
            <a:r>
              <a:rPr lang="en-US" dirty="0"/>
              <a:t>The user goal consists of </a:t>
            </a:r>
            <a:r>
              <a:rPr lang="en-US" i="1" dirty="0"/>
              <a:t>inform_slots </a:t>
            </a:r>
            <a:r>
              <a:rPr lang="en-US" dirty="0"/>
              <a:t>and </a:t>
            </a:r>
            <a:r>
              <a:rPr lang="en-US" i="1" dirty="0" err="1"/>
              <a:t>request_slots</a:t>
            </a:r>
            <a:endParaRPr lang="en-US" i="1" dirty="0"/>
          </a:p>
          <a:p>
            <a:r>
              <a:rPr lang="en-US" dirty="0"/>
              <a:t>The user simulator takes all the available actions an slots from the </a:t>
            </a:r>
          </a:p>
          <a:p>
            <a:pPr marL="0" indent="0">
              <a:buNone/>
            </a:pPr>
            <a:r>
              <a:rPr lang="en-US" dirty="0"/>
              <a:t>     dialog </a:t>
            </a:r>
            <a:r>
              <a:rPr lang="en-US" dirty="0" err="1"/>
              <a:t>config</a:t>
            </a:r>
            <a:r>
              <a:rPr lang="en-US" dirty="0"/>
              <a:t> file </a:t>
            </a:r>
          </a:p>
          <a:p>
            <a:r>
              <a:rPr lang="en-US" dirty="0"/>
              <a:t>It generates a system action and based on the system action, it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dirty="0"/>
              <a:t>places the values in the respective slots.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572" y="1835106"/>
            <a:ext cx="2667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r>
              <a:rPr lang="en-US" dirty="0"/>
              <a:t>Components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378040"/>
            <a:ext cx="9289999" cy="4870360"/>
          </a:xfrm>
        </p:spPr>
        <p:txBody>
          <a:bodyPr/>
          <a:lstStyle/>
          <a:p>
            <a:r>
              <a:rPr lang="en-US" b="1" dirty="0"/>
              <a:t>Natural Language Generator:</a:t>
            </a:r>
          </a:p>
          <a:p>
            <a:r>
              <a:rPr lang="en-US" dirty="0"/>
              <a:t>With the help of the user dialogue actions, NLG module generates natural language texts. </a:t>
            </a:r>
          </a:p>
          <a:p>
            <a:r>
              <a:rPr lang="en-US" dirty="0"/>
              <a:t>It uses the </a:t>
            </a:r>
            <a:r>
              <a:rPr lang="en-US" dirty="0" err="1"/>
              <a:t>lstm</a:t>
            </a:r>
            <a:r>
              <a:rPr lang="en-US" dirty="0"/>
              <a:t> decoder to generate template-like sentences with slot placeholders.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94" y="3813220"/>
            <a:ext cx="4010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Language Understanding:</a:t>
            </a:r>
          </a:p>
          <a:p>
            <a:r>
              <a:rPr lang="en-US" dirty="0"/>
              <a:t>The NLU model is used for intent prediction and slot filling.</a:t>
            </a:r>
          </a:p>
          <a:p>
            <a:r>
              <a:rPr lang="en-US" dirty="0"/>
              <a:t>Intent prediction is carried out with the help of LSTM decoder </a:t>
            </a:r>
          </a:p>
          <a:p>
            <a:r>
              <a:rPr lang="en-US" dirty="0"/>
              <a:t>Using the trained model, the NLU converts the dialog acts into the IOB format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61" y="4699648"/>
            <a:ext cx="4116343" cy="8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16676"/>
            <a:ext cx="9496061" cy="4831723"/>
          </a:xfrm>
        </p:spPr>
        <p:txBody>
          <a:bodyPr/>
          <a:lstStyle/>
          <a:p>
            <a:r>
              <a:rPr lang="en-US" b="1" dirty="0"/>
              <a:t>Dialog Manager:</a:t>
            </a:r>
          </a:p>
          <a:p>
            <a:r>
              <a:rPr lang="en-US" dirty="0"/>
              <a:t>The primary use of the dialog manager is to update the state tracker </a:t>
            </a:r>
          </a:p>
          <a:p>
            <a:r>
              <a:rPr lang="en-US" dirty="0"/>
              <a:t>The output from the LU module is passed into the dialog manager which interacts with the database </a:t>
            </a:r>
          </a:p>
          <a:p>
            <a:r>
              <a:rPr lang="en-US" dirty="0"/>
              <a:t>The state tracker will be updated based on the available result and the latest user dialog action. </a:t>
            </a:r>
          </a:p>
          <a:p>
            <a:r>
              <a:rPr lang="en-US" dirty="0"/>
              <a:t>Based on the state tracker, a policy is generated for the next available system action. </a:t>
            </a:r>
          </a:p>
          <a:p>
            <a:r>
              <a:rPr lang="en-US" dirty="0"/>
              <a:t>Reinforcement learning is applied to the dialog manager where it is trained using the deep Q network.</a:t>
            </a:r>
          </a:p>
          <a:p>
            <a:r>
              <a:rPr lang="en-US" dirty="0"/>
              <a:t>The deep Q network takes the input as the state tracker and gives the Q value for all the possible actions available. </a:t>
            </a:r>
          </a:p>
        </p:txBody>
      </p:sp>
    </p:spTree>
    <p:extLst>
      <p:ext uri="{BB962C8B-B14F-4D97-AF65-F5344CB8AC3E}">
        <p14:creationId xmlns:p14="http://schemas.microsoft.com/office/powerpoint/2010/main" val="90127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</TotalTime>
  <Words>601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Goal-Oriented Dialogue Systems – Survey   Cognitive Computing &amp; AI</vt:lpstr>
      <vt:lpstr>Introduction</vt:lpstr>
      <vt:lpstr>Papers Reviewed</vt:lpstr>
      <vt:lpstr>End-to-End Task-Completion Neural Dialogue Systems</vt:lpstr>
      <vt:lpstr>End-to-End Task-Completion Neural Dialogue Systems</vt:lpstr>
      <vt:lpstr>Components</vt:lpstr>
      <vt:lpstr>Components :</vt:lpstr>
      <vt:lpstr>Components</vt:lpstr>
      <vt:lpstr>Components </vt:lpstr>
      <vt:lpstr>Output</vt:lpstr>
      <vt:lpstr>PowerPoint Presentation</vt:lpstr>
      <vt:lpstr>Learning  End-To-End  Goal-Oriented Dialog</vt:lpstr>
      <vt:lpstr>Dataset</vt:lpstr>
      <vt:lpstr>Keras RNN on Frames Dataset</vt:lpstr>
      <vt:lpstr>Dataset</vt:lpstr>
      <vt:lpstr>PowerPoint Presentation</vt:lpstr>
      <vt:lpstr>Chat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Computing &amp; AI</dc:title>
  <dc:creator>Sarthak Agarwal</dc:creator>
  <cp:lastModifiedBy>Sarthak Agarwal</cp:lastModifiedBy>
  <cp:revision>28</cp:revision>
  <dcterms:created xsi:type="dcterms:W3CDTF">2017-04-28T23:58:20Z</dcterms:created>
  <dcterms:modified xsi:type="dcterms:W3CDTF">2017-04-29T17:32:45Z</dcterms:modified>
</cp:coreProperties>
</file>