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20"/>
  </p:notesMasterIdLst>
  <p:sldIdLst>
    <p:sldId id="256" r:id="rId3"/>
    <p:sldId id="257" r:id="rId4"/>
    <p:sldId id="259" r:id="rId5"/>
    <p:sldId id="258" r:id="rId6"/>
    <p:sldId id="260" r:id="rId7"/>
    <p:sldId id="261" r:id="rId8"/>
    <p:sldId id="262" r:id="rId9"/>
    <p:sldId id="263" r:id="rId10"/>
    <p:sldId id="264" r:id="rId11"/>
    <p:sldId id="265" r:id="rId12"/>
    <p:sldId id="272" r:id="rId13"/>
    <p:sldId id="273" r:id="rId14"/>
    <p:sldId id="274" r:id="rId15"/>
    <p:sldId id="275" r:id="rId16"/>
    <p:sldId id="276" r:id="rId17"/>
    <p:sldId id="277" r:id="rId18"/>
    <p:sldId id="279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6180" autoAdjust="0"/>
  </p:normalViewPr>
  <p:slideViewPr>
    <p:cSldViewPr snapToGrid="0" snapToObjects="1">
      <p:cViewPr varScale="1">
        <p:scale>
          <a:sx n="88" d="100"/>
          <a:sy n="88" d="100"/>
        </p:scale>
        <p:origin x="408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9F7748-6D92-40F6-9592-72C80F9C9D72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565D1F-3A37-48BE-92E7-5601EB1A8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7064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Hi</a:t>
            </a:r>
          </a:p>
          <a:p>
            <a:r>
              <a:rPr lang="en-US" dirty="0" smtClean="0"/>
              <a:t>Myself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Priya</a:t>
            </a:r>
            <a:r>
              <a:rPr lang="en-US" baseline="0" dirty="0" smtClean="0"/>
              <a:t> and he is Harsha. We are here today to explain what is S4, how it works, its advantages and disadvantages and its future. Let’s start.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565D1F-3A37-48BE-92E7-5601EB1A826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0449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69950" y="1257300"/>
            <a:ext cx="6032500" cy="33940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current system has static routing among</a:t>
            </a:r>
            <a:r>
              <a:rPr lang="en-US" baseline="0" dirty="0"/>
              <a:t> PEs. So they want to upgrade to dynamic routing between the PEs.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If a PE is failed, it looses its state, and the communication layer restarts the PE from beginning. They wanted to improve the failover by implementing </a:t>
            </a: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Checkpointing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recovery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mechanism for minimizing state loss</a:t>
            </a:r>
            <a:r>
              <a:rPr lang="en-US" baseline="0" dirty="0"/>
              <a:t>.</a:t>
            </a:r>
          </a:p>
          <a:p>
            <a:r>
              <a:rPr lang="en-US" baseline="0" dirty="0"/>
              <a:t>Currently, if they want to update the S4 system by adding or removing PEs, they have to bring down the server, make changes and up the server again.</a:t>
            </a:r>
          </a:p>
          <a:p>
            <a:r>
              <a:rPr lang="en-US" baseline="0" dirty="0"/>
              <a:t>In future, they wanted to dynamically migrate the PEs without any downtime for the server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Surprisingly, Yahoo! has migrated from S4 to Storm !!!</a:t>
            </a:r>
          </a:p>
          <a:p>
            <a:r>
              <a:rPr lang="en-US" baseline="0" dirty="0" smtClean="0"/>
              <a:t>The main reasons could be cumbersome S4 configuration (xml) and deciding TTL for PEs.</a:t>
            </a:r>
            <a:endParaRPr lang="en-US" baseline="0" dirty="0"/>
          </a:p>
          <a:p>
            <a:endParaRPr lang="en-US" baseline="0" dirty="0"/>
          </a:p>
          <a:p>
            <a:r>
              <a:rPr lang="en-US" baseline="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2D1C3D-3137-4F36-A9C7-61CB904073C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1537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S4</a:t>
            </a:r>
            <a:r>
              <a:rPr lang="en-US" baseline="0" dirty="0" smtClean="0"/>
              <a:t> vs Storm</a:t>
            </a:r>
          </a:p>
          <a:p>
            <a:r>
              <a:rPr lang="en-US" baseline="0" dirty="0" smtClean="0"/>
              <a:t>Key value pair </a:t>
            </a:r>
            <a:r>
              <a:rPr lang="en-US" b="1" baseline="0" dirty="0" smtClean="0"/>
              <a:t>vs</a:t>
            </a:r>
            <a:r>
              <a:rPr lang="en-US" baseline="0" dirty="0" smtClean="0"/>
              <a:t> tuples</a:t>
            </a:r>
          </a:p>
          <a:p>
            <a:r>
              <a:rPr lang="en-US" dirty="0" smtClean="0"/>
              <a:t>PN can have unspecified</a:t>
            </a:r>
            <a:r>
              <a:rPr lang="en-US" baseline="0" dirty="0" smtClean="0"/>
              <a:t> number of PEs (PE prototype instance) </a:t>
            </a:r>
            <a:r>
              <a:rPr lang="en-US" b="1" baseline="0" dirty="0" smtClean="0"/>
              <a:t>vs</a:t>
            </a:r>
            <a:r>
              <a:rPr lang="en-US" baseline="0" dirty="0" smtClean="0"/>
              <a:t> user defined number of spouts/bolts</a:t>
            </a:r>
          </a:p>
          <a:p>
            <a:r>
              <a:rPr lang="en-US" baseline="0" dirty="0" smtClean="0"/>
              <a:t>Complex xml configuration </a:t>
            </a:r>
            <a:r>
              <a:rPr lang="en-US" b="1" baseline="0" dirty="0" smtClean="0"/>
              <a:t>vs </a:t>
            </a:r>
            <a:r>
              <a:rPr lang="en-US" b="0" baseline="0" dirty="0" smtClean="0"/>
              <a:t>flexible configuration</a:t>
            </a:r>
          </a:p>
          <a:p>
            <a:r>
              <a:rPr lang="en-US" b="0" baseline="0" dirty="0" smtClean="0"/>
              <a:t>Automatic load balancing </a:t>
            </a:r>
            <a:r>
              <a:rPr lang="en-US" b="1" baseline="0" dirty="0" smtClean="0"/>
              <a:t>vs </a:t>
            </a:r>
            <a:r>
              <a:rPr lang="en-US" b="0" baseline="0" dirty="0" smtClean="0"/>
              <a:t>No automatic load balancing (available in Heron back pressure)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565D1F-3A37-48BE-92E7-5601EB1A826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0034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So, What</a:t>
            </a:r>
            <a:r>
              <a:rPr lang="en-US" baseline="0" dirty="0" smtClean="0"/>
              <a:t> does S4 stands for? – Simple Scalable Streaming System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565D1F-3A37-48BE-92E7-5601EB1A826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424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Routing of events among PNs</a:t>
            </a:r>
            <a:r>
              <a:rPr lang="en-US" baseline="0" dirty="0" smtClean="0"/>
              <a:t> </a:t>
            </a:r>
            <a:r>
              <a:rPr lang="en-US" dirty="0" smtClean="0"/>
              <a:t>in S4 is based on the pre-calculated hash function of the key values.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565D1F-3A37-48BE-92E7-5601EB1A826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4558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processEvent</a:t>
            </a:r>
            <a:r>
              <a:rPr lang="en-US" dirty="0" smtClean="0"/>
              <a:t>() is invoked for every incoming event that it is subscribed to.</a:t>
            </a:r>
          </a:p>
          <a:p>
            <a:r>
              <a:rPr lang="en-US" dirty="0" smtClean="0"/>
              <a:t>The method output() is optional and can be invoked based on time or number of events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565D1F-3A37-48BE-92E7-5601EB1A826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8311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69950" y="1257300"/>
            <a:ext cx="6032500" cy="33940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Development</a:t>
            </a:r>
            <a:r>
              <a:rPr lang="en-US" baseline="0" dirty="0"/>
              <a:t> is in Java programming language and Spring Framework</a:t>
            </a:r>
          </a:p>
          <a:p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processEvent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 is invoked for each incoming event of the types the PE has subscribed to.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output() method is an optional method that can be configured to be invoked in a variety of ways. It can be invoked either at regular time intervals t, or on receiving n input events.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configuration ties the PE to a data persistence component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externalPersister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(this could be an abstraction for a data serving system) and instructs the output() method to be invoked every 10 minutes.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2D1C3D-3137-4F36-A9C7-61CB904073C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3246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69950" y="1257300"/>
            <a:ext cx="6032500" cy="33940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Users will be served with web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pages with ads. 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Page CTR = (Number of Clicks / Number of Page Views) * 100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 CTR = (Number of Clicks / Number of Ad Impressions) * 100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 Request CTR = (Number of Clicks / Number of Ad Requests) * 100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Query CTR = (Number of Clicks / Number of Search Queries) * 100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2D1C3D-3137-4F36-A9C7-61CB904073C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5024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 hour refresh rate is to</a:t>
            </a:r>
            <a:r>
              <a:rPr lang="en-US" baseline="0" dirty="0" smtClean="0"/>
              <a:t> prevent failover because if we have smaller refresh rate say 5 minutes, load will be high and requires more memory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565D1F-3A37-48BE-92E7-5601EB1A826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6138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There is a</a:t>
            </a:r>
            <a:r>
              <a:rPr lang="en-US" baseline="0" dirty="0" smtClean="0"/>
              <a:t> performance degrade at nearly 10Mbps data rate. This may be due to the network bandwidth bottleneck or the cluster bottleneck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565D1F-3A37-48BE-92E7-5601EB1A826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9276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69950" y="1257300"/>
            <a:ext cx="6032500" cy="33940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RouterPE</a:t>
            </a:r>
            <a:r>
              <a:rPr lang="en-US" dirty="0"/>
              <a:t> - PE1 is splitting</a:t>
            </a:r>
            <a:r>
              <a:rPr lang="en-US" baseline="0" dirty="0"/>
              <a:t> the input stream into two slices slice1, slice2.</a:t>
            </a:r>
          </a:p>
          <a:p>
            <a:r>
              <a:rPr lang="en-US" baseline="0" dirty="0" err="1"/>
              <a:t>MeasurementPEs</a:t>
            </a:r>
            <a:r>
              <a:rPr lang="en-US" baseline="0" dirty="0"/>
              <a:t> PE2, PE3 calculates their objective function results and passes to </a:t>
            </a:r>
            <a:r>
              <a:rPr lang="en-US" baseline="0" dirty="0" err="1"/>
              <a:t>ComparatorPE</a:t>
            </a:r>
            <a:r>
              <a:rPr lang="en-US" baseline="0" dirty="0"/>
              <a:t>.</a:t>
            </a:r>
          </a:p>
          <a:p>
            <a:r>
              <a:rPr lang="en-US" baseline="0" dirty="0"/>
              <a:t>The objective function is measured for a specified amount of time or events (called slots).</a:t>
            </a:r>
          </a:p>
          <a:p>
            <a:r>
              <a:rPr lang="en-US" baseline="0" dirty="0"/>
              <a:t>Comparator PE </a:t>
            </a:r>
            <a:r>
              <a:rPr lang="en-US" baseline="0" dirty="0" err="1"/>
              <a:t>comapres</a:t>
            </a:r>
            <a:r>
              <a:rPr lang="en-US" baseline="0" dirty="0"/>
              <a:t> both the results. If there is no significant change in the results of slice1 and slice2, then comparator declares them as identical. </a:t>
            </a:r>
          </a:p>
          <a:p>
            <a:r>
              <a:rPr lang="en-US" baseline="0" dirty="0"/>
              <a:t>If there is a change, the PE4 sends the message to </a:t>
            </a:r>
            <a:r>
              <a:rPr lang="en-US" baseline="0" dirty="0" err="1"/>
              <a:t>OptimizerPE</a:t>
            </a:r>
            <a:r>
              <a:rPr lang="en-US" baseline="0" dirty="0"/>
              <a:t>.</a:t>
            </a:r>
          </a:p>
          <a:p>
            <a:r>
              <a:rPr lang="en-US" baseline="0" dirty="0" err="1"/>
              <a:t>OptimizerPE</a:t>
            </a:r>
            <a:r>
              <a:rPr lang="en-US" baseline="0" dirty="0"/>
              <a:t> uses historical data and calculates the optimal values for the both the slices and the loop repeats.</a:t>
            </a:r>
          </a:p>
          <a:p>
            <a:r>
              <a:rPr lang="en-US" baseline="0" dirty="0" err="1"/>
              <a:t>Eg</a:t>
            </a:r>
            <a:r>
              <a:rPr lang="en-US" baseline="0" dirty="0"/>
              <a:t>: donut eating, money spending(objective is to distribute the money equally)</a:t>
            </a:r>
          </a:p>
          <a:p>
            <a:r>
              <a:rPr lang="en-US" baseline="0" dirty="0"/>
              <a:t>Here the objective is to improve the revenue and user experience. Each slice has 200,000 users with their searches. And they chose a parameter which affects the search engine performance. The OPO model increased the revenue by 0.4% and click yield by 1.4%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2D1C3D-3137-4F36-A9C7-61CB904073C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9501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Helvetica"/>
                <a:cs typeface="Helvetic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FFFFFF"/>
                </a:solidFill>
                <a:latin typeface="Helvetica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242E9-8CE7-BD4A-9571-EA3D1778B2DC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27517-4D6F-7647-90D7-6D99578B0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751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242E9-8CE7-BD4A-9571-EA3D1778B2DC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27517-4D6F-7647-90D7-6D99578B0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707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242E9-8CE7-BD4A-9571-EA3D1778B2DC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27517-4D6F-7647-90D7-6D99578B0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133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1FF57-D500-D947-82D9-29F21DC9641E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DB166-79C6-3345-B287-A7CE8B30F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0776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1FF57-D500-D947-82D9-29F21DC9641E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DB166-79C6-3345-B287-A7CE8B30F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2400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1FF57-D500-D947-82D9-29F21DC9641E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DB166-79C6-3345-B287-A7CE8B30F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6078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1FF57-D500-D947-82D9-29F21DC9641E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DB166-79C6-3345-B287-A7CE8B30F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3413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1FF57-D500-D947-82D9-29F21DC9641E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DB166-79C6-3345-B287-A7CE8B30F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3354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1FF57-D500-D947-82D9-29F21DC9641E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DB166-79C6-3345-B287-A7CE8B30F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6739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1FF57-D500-D947-82D9-29F21DC9641E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DB166-79C6-3345-B287-A7CE8B30F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63698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1FF57-D500-D947-82D9-29F21DC9641E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DB166-79C6-3345-B287-A7CE8B30F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403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242E9-8CE7-BD4A-9571-EA3D1778B2DC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27517-4D6F-7647-90D7-6D99578B0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6109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1FF57-D500-D947-82D9-29F21DC9641E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DB166-79C6-3345-B287-A7CE8B30F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41316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1FF57-D500-D947-82D9-29F21DC9641E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DB166-79C6-3345-B287-A7CE8B30F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76728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1FF57-D500-D947-82D9-29F21DC9641E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DB166-79C6-3345-B287-A7CE8B30F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571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242E9-8CE7-BD4A-9571-EA3D1778B2DC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27517-4D6F-7647-90D7-6D99578B0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362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242E9-8CE7-BD4A-9571-EA3D1778B2DC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27517-4D6F-7647-90D7-6D99578B0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679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242E9-8CE7-BD4A-9571-EA3D1778B2DC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27517-4D6F-7647-90D7-6D99578B0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971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242E9-8CE7-BD4A-9571-EA3D1778B2DC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27517-4D6F-7647-90D7-6D99578B0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111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242E9-8CE7-BD4A-9571-EA3D1778B2DC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27517-4D6F-7647-90D7-6D99578B0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4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242E9-8CE7-BD4A-9571-EA3D1778B2DC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27517-4D6F-7647-90D7-6D99578B0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383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242E9-8CE7-BD4A-9571-EA3D1778B2DC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27517-4D6F-7647-90D7-6D99578B0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812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B242E9-8CE7-BD4A-9571-EA3D1778B2DC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127517-4D6F-7647-90D7-6D99578B0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586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1FF57-D500-D947-82D9-29F21DC9641E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CDB166-79C6-3345-B287-A7CE8B30F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35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Helvetica"/>
          <a:ea typeface="+mj-ea"/>
          <a:cs typeface="Helvetic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Helvetica"/>
          <a:ea typeface="+mn-ea"/>
          <a:cs typeface="Helvetica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Helvetica"/>
          <a:ea typeface="+mn-ea"/>
          <a:cs typeface="Helvetica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Helvetica"/>
          <a:ea typeface="+mn-ea"/>
          <a:cs typeface="Helvetica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Helvetica"/>
          <a:ea typeface="+mn-ea"/>
          <a:cs typeface="Helvetica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Helvetica"/>
          <a:ea typeface="+mn-ea"/>
          <a:cs typeface="Helvetic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cs.brown.edu/~debrabant/cis570-website/papers/s4.pdf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://cs.brown.edu/~debrabant/cis570-website/papers/s4.pdf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://cs.brown.edu/~debrabant/cis570-website/papers/s4.pdf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://cs.brown.edu/~debrabant/cis570-website/papers/s4.pdf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cs.brown.edu/~debrabant/cis570-website/papers/s4.pdf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://cs.brown.edu/~debrabant/cis570-website/papers/s4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677067"/>
            <a:ext cx="12192000" cy="1413526"/>
          </a:xfrm>
        </p:spPr>
        <p:txBody>
          <a:bodyPr>
            <a:normAutofit fontScale="90000"/>
          </a:bodyPr>
          <a:lstStyle/>
          <a:p>
            <a:r>
              <a:rPr lang="en-US" sz="4800" dirty="0"/>
              <a:t>S4 – </a:t>
            </a:r>
            <a:r>
              <a:rPr lang="en-US" sz="4800" dirty="0"/>
              <a:t>Distributed Stream Computing Platform</a:t>
            </a:r>
            <a:r>
              <a:rPr lang="en-US" sz="4800" dirty="0"/>
              <a:t>	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91200" y="5009454"/>
            <a:ext cx="6400800" cy="1752600"/>
          </a:xfrm>
        </p:spPr>
        <p:txBody>
          <a:bodyPr>
            <a:normAutofit/>
          </a:bodyPr>
          <a:lstStyle/>
          <a:p>
            <a:pPr algn="r"/>
            <a:r>
              <a:rPr lang="en-US" sz="2000" dirty="0" err="1">
                <a:solidFill>
                  <a:schemeClr val="tx1"/>
                </a:solidFill>
              </a:rPr>
              <a:t>Priyadarsini</a:t>
            </a:r>
            <a:endParaRPr lang="en-US" sz="2000" dirty="0">
              <a:solidFill>
                <a:schemeClr val="tx1"/>
              </a:solidFill>
            </a:endParaRPr>
          </a:p>
          <a:p>
            <a:pPr algn="r"/>
            <a:r>
              <a:rPr lang="en-US" sz="2000" dirty="0">
                <a:solidFill>
                  <a:schemeClr val="tx1"/>
                </a:solidFill>
              </a:rPr>
              <a:t>Sri Harsha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548744" y="3807953"/>
            <a:ext cx="4396075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Authors: Leonardo, </a:t>
            </a:r>
            <a:r>
              <a:rPr lang="en-US" sz="2000" dirty="0">
                <a:solidFill>
                  <a:schemeClr val="bg1"/>
                </a:solidFill>
              </a:rPr>
              <a:t>Bruce, </a:t>
            </a:r>
            <a:r>
              <a:rPr lang="en-US" sz="2000" dirty="0" smtClean="0">
                <a:solidFill>
                  <a:schemeClr val="bg1"/>
                </a:solidFill>
              </a:rPr>
              <a:t>Anish, </a:t>
            </a:r>
            <a:r>
              <a:rPr lang="en-US" sz="2000" dirty="0" err="1" smtClean="0">
                <a:solidFill>
                  <a:schemeClr val="bg1"/>
                </a:solidFill>
              </a:rPr>
              <a:t>Anand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endParaRPr lang="en-US" sz="2000" dirty="0">
              <a:solidFill>
                <a:schemeClr val="bg1"/>
              </a:solidFill>
            </a:endParaRPr>
          </a:p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From Yahoo!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320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72BC"/>
                </a:solidFill>
              </a:rPr>
              <a:t>Programming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S4 API has two main event handlers</a:t>
            </a:r>
          </a:p>
          <a:p>
            <a:pPr lvl="1"/>
            <a:r>
              <a:rPr lang="en-US" i="1" dirty="0" err="1"/>
              <a:t>processEvent</a:t>
            </a:r>
            <a:r>
              <a:rPr lang="en-US" i="1" dirty="0"/>
              <a:t>()</a:t>
            </a:r>
          </a:p>
          <a:p>
            <a:pPr lvl="1"/>
            <a:r>
              <a:rPr lang="en-US" i="1" dirty="0"/>
              <a:t>output()</a:t>
            </a:r>
          </a:p>
          <a:p>
            <a:r>
              <a:rPr lang="en-US" dirty="0"/>
              <a:t>PEs are assembled in S4 using Spring </a:t>
            </a:r>
            <a:r>
              <a:rPr lang="en-US" dirty="0" smtClean="0"/>
              <a:t>Framework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087603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Shape 1"/>
          <p:cNvSpPr txBox="1"/>
          <p:nvPr/>
        </p:nvSpPr>
        <p:spPr>
          <a:xfrm>
            <a:off x="1981200" y="-15042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r>
              <a:rPr lang="en-US" sz="4400" dirty="0">
                <a:solidFill>
                  <a:srgbClr val="0072BC"/>
                </a:solidFill>
                <a:latin typeface="Helvetica"/>
                <a:ea typeface="+mj-ea"/>
                <a:cs typeface="Helvetica"/>
              </a:rPr>
              <a:t>Programming Model (contd.)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11355" y="6578221"/>
            <a:ext cx="45159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Source: </a:t>
            </a:r>
            <a:r>
              <a:rPr lang="en-US" sz="1100" u="sng" dirty="0">
                <a:solidFill>
                  <a:schemeClr val="bg1"/>
                </a:solidFill>
                <a:hlinkClick r:id="rId3"/>
              </a:rPr>
              <a:t>http://cs.brown.edu/~debrabant/cis570-website/papers/s4.pdf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199467" y="1033084"/>
            <a:ext cx="6180666" cy="2185214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70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queryCount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7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700" dirty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sz="17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17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70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70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processEvent</a:t>
            </a:r>
            <a:r>
              <a:rPr lang="en-US" sz="17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 event</a:t>
            </a:r>
            <a:r>
              <a:rPr lang="en-US" sz="17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7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sz="17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queryCount</a:t>
            </a:r>
            <a:r>
              <a:rPr lang="en-US" sz="17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++;</a:t>
            </a:r>
            <a:endParaRPr lang="en-US" sz="17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7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7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70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70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output</a:t>
            </a:r>
            <a:r>
              <a:rPr lang="en-US" sz="17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7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sz="17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String query </a:t>
            </a:r>
            <a:r>
              <a:rPr lang="en-US" sz="17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7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7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17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17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getKeyValue</a:t>
            </a:r>
            <a:r>
              <a:rPr lang="en-US" sz="17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().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sz="17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700" dirty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sz="17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sz="17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persister</a:t>
            </a:r>
            <a:r>
              <a:rPr lang="en-US" sz="17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sz="17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query</a:t>
            </a:r>
            <a:r>
              <a:rPr lang="en-US" sz="17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queryCount</a:t>
            </a:r>
            <a:r>
              <a:rPr lang="en-US" sz="17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sz="17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7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700" dirty="0"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81200" y="3413237"/>
            <a:ext cx="6333066" cy="2970044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7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&lt;bean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7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700" b="1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700" b="1" dirty="0" err="1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queryCounterPE</a:t>
            </a:r>
            <a:r>
              <a:rPr lang="en-US" sz="1700" b="1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7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700" b="1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"com.company.s4.processor.QueryCounterPE"</a:t>
            </a:r>
            <a:r>
              <a:rPr lang="en-US" sz="17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17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7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&lt;property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7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700" b="1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"keys"</a:t>
            </a:r>
            <a:r>
              <a:rPr lang="en-US" sz="17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17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7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7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&lt;list&gt;</a:t>
            </a:r>
            <a:endParaRPr lang="en-US" sz="17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7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7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&lt;value&gt;</a:t>
            </a:r>
            <a:r>
              <a:rPr lang="en-US" sz="17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QueryEvent</a:t>
            </a:r>
            <a:r>
              <a:rPr lang="en-US" sz="17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7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queryString</a:t>
            </a:r>
            <a:r>
              <a:rPr lang="en-US" sz="17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&lt;/value&gt;</a:t>
            </a:r>
            <a:endParaRPr lang="en-US" sz="17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7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7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&lt;/list&gt;</a:t>
            </a:r>
            <a:endParaRPr lang="en-US" sz="17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7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&lt;/property&gt;</a:t>
            </a:r>
            <a:endParaRPr lang="en-US" sz="17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7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&lt;property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7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700" b="1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700" b="1" dirty="0" err="1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persister</a:t>
            </a:r>
            <a:r>
              <a:rPr lang="en-US" sz="1700" b="1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7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ref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700" b="1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700" b="1" dirty="0" err="1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externalPersister</a:t>
            </a:r>
            <a:r>
              <a:rPr lang="en-US" sz="1700" b="1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7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17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7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&lt;property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7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700" b="1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700" b="1" dirty="0" err="1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outputFrequencyByTimeBoundary</a:t>
            </a:r>
            <a:r>
              <a:rPr lang="en-US" sz="1700" b="1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7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700" b="1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"600"</a:t>
            </a:r>
            <a:r>
              <a:rPr lang="en-US" sz="17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/&gt;</a:t>
            </a:r>
            <a:endParaRPr lang="en-US" sz="17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7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&lt;/bean&gt;</a:t>
            </a:r>
            <a:endParaRPr lang="en-US" sz="1700" dirty="0">
              <a:latin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70597" y="1000150"/>
            <a:ext cx="2428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QueryCounterPE.java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314266" y="4002643"/>
            <a:ext cx="2364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QueryCounterPE.xml</a:t>
            </a:r>
          </a:p>
        </p:txBody>
      </p:sp>
    </p:spTree>
    <p:extLst>
      <p:ext uri="{BB962C8B-B14F-4D97-AF65-F5344CB8AC3E}">
        <p14:creationId xmlns:p14="http://schemas.microsoft.com/office/powerpoint/2010/main" val="187069717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6"/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4284490" y="901321"/>
            <a:ext cx="3438525" cy="56769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711355" y="6578221"/>
            <a:ext cx="45159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Source: </a:t>
            </a:r>
            <a:r>
              <a:rPr lang="en-US" sz="1100" u="sng" dirty="0">
                <a:hlinkClick r:id="rId4"/>
              </a:rPr>
              <a:t>http://cs.brown.edu/~debrabant/cis570-website/papers/s4.pdf</a:t>
            </a:r>
            <a:endParaRPr lang="en-US" sz="1100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889131" y="0"/>
            <a:ext cx="8229240" cy="114264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72BC"/>
                </a:solidFill>
              </a:rPr>
              <a:t>Click Through Rate (CTR)</a:t>
            </a:r>
          </a:p>
        </p:txBody>
      </p:sp>
    </p:spTree>
    <p:extLst>
      <p:ext uri="{BB962C8B-B14F-4D97-AF65-F5344CB8AC3E}">
        <p14:creationId xmlns:p14="http://schemas.microsoft.com/office/powerpoint/2010/main" val="242082311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72BC"/>
                </a:solidFill>
              </a:rPr>
              <a:t>Click Through Rate (CTR</a:t>
            </a:r>
            <a:r>
              <a:rPr lang="en-US" dirty="0">
                <a:solidFill>
                  <a:srgbClr val="0072BC"/>
                </a:solidFill>
              </a:rPr>
              <a:t>) (contd.,)</a:t>
            </a:r>
            <a:endParaRPr lang="en-US" dirty="0">
              <a:solidFill>
                <a:srgbClr val="0072BC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/>
              <a:t>Online:</a:t>
            </a:r>
          </a:p>
          <a:p>
            <a:r>
              <a:rPr lang="en-US" dirty="0"/>
              <a:t>16 servers with 2GB memory</a:t>
            </a:r>
          </a:p>
          <a:p>
            <a:r>
              <a:rPr lang="en-US" dirty="0"/>
              <a:t>250,000 users with 1,000,000 clicks/day</a:t>
            </a:r>
          </a:p>
          <a:p>
            <a:r>
              <a:rPr lang="en-US" dirty="0"/>
              <a:t>Duration – 14 days</a:t>
            </a:r>
          </a:p>
          <a:p>
            <a:r>
              <a:rPr lang="en-US" dirty="0"/>
              <a:t>24 hours historical data with 1hour refresh </a:t>
            </a:r>
            <a:r>
              <a:rPr lang="en-US" dirty="0" smtClean="0"/>
              <a:t>rate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Offline:</a:t>
            </a:r>
          </a:p>
          <a:p>
            <a:r>
              <a:rPr lang="en-US" dirty="0"/>
              <a:t>8 servers with 16GB memory</a:t>
            </a:r>
          </a:p>
          <a:p>
            <a:r>
              <a:rPr lang="en-US" dirty="0"/>
              <a:t>3 millions of input events from previous logs</a:t>
            </a:r>
          </a:p>
          <a:p>
            <a:r>
              <a:rPr lang="en-US" dirty="0"/>
              <a:t>Calculate error rate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543825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09600" y="274680"/>
            <a:ext cx="10972320" cy="114264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72BC"/>
                </a:solidFill>
              </a:rPr>
              <a:t>Results</a:t>
            </a:r>
          </a:p>
        </p:txBody>
      </p:sp>
      <p:pic>
        <p:nvPicPr>
          <p:cNvPr id="5" name="Image7"/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3016156" y="1947897"/>
            <a:ext cx="5622949" cy="276772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711355" y="6578221"/>
            <a:ext cx="45159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Source: </a:t>
            </a:r>
            <a:r>
              <a:rPr lang="en-US" sz="1100" u="sng" dirty="0">
                <a:hlinkClick r:id="rId4"/>
              </a:rPr>
              <a:t>http://cs.brown.edu/~debrabant/cis570-website/papers/s4.pdf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04001171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10363200" cy="147002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72BC"/>
                </a:solidFill>
              </a:rPr>
              <a:t>Online Parameter Optimization (OPO)</a:t>
            </a:r>
          </a:p>
        </p:txBody>
      </p:sp>
      <p:pic>
        <p:nvPicPr>
          <p:cNvPr id="4" name="Image8"/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2807060" y="1614700"/>
            <a:ext cx="6332220" cy="42291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711355" y="6578221"/>
            <a:ext cx="45159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Source: </a:t>
            </a:r>
            <a:r>
              <a:rPr lang="en-US" sz="1100" u="sng" dirty="0">
                <a:hlinkClick r:id="rId4"/>
              </a:rPr>
              <a:t>http://cs.brown.edu/~debrabant/cis570-website/papers/s4.pdf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959307226"/>
      </p:ext>
    </p:extLst>
  </p:cSld>
  <p:clrMapOvr>
    <a:masterClrMapping/>
  </p:clrMapOvr>
  <p:transition spd="med">
    <p:dissolv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8910"/>
            <a:ext cx="10363200" cy="147002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72BC"/>
                </a:solidFill>
              </a:rPr>
              <a:t>Future Work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914400" y="1107353"/>
            <a:ext cx="10363200" cy="4427174"/>
          </a:xfrm>
        </p:spPr>
        <p:txBody>
          <a:bodyPr/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dirty="0"/>
              <a:t>Dynamic </a:t>
            </a:r>
            <a:r>
              <a:rPr lang="en-US" dirty="0" smtClean="0"/>
              <a:t>routing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dirty="0" smtClean="0"/>
              <a:t>Improved Failover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dirty="0" smtClean="0"/>
              <a:t>Live </a:t>
            </a:r>
            <a:r>
              <a:rPr lang="en-US" dirty="0"/>
              <a:t>PE migration</a:t>
            </a:r>
          </a:p>
        </p:txBody>
      </p:sp>
    </p:spTree>
    <p:extLst>
      <p:ext uri="{BB962C8B-B14F-4D97-AF65-F5344CB8AC3E}">
        <p14:creationId xmlns:p14="http://schemas.microsoft.com/office/powerpoint/2010/main" val="1637276214"/>
      </p:ext>
    </p:extLst>
  </p:cSld>
  <p:clrMapOvr>
    <a:masterClrMapping/>
  </p:clrMapOvr>
  <p:transition spd="slow">
    <p:comb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828800"/>
            <a:ext cx="12192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0" dirty="0" smtClean="0">
                <a:latin typeface="Algerian" panose="04020705040A02060702" pitchFamily="82" charset="0"/>
              </a:rPr>
              <a:t>Thank You</a:t>
            </a:r>
            <a:endParaRPr lang="en-US" sz="120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236528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4" presetClass="emph" presetSubtype="0" fill="hold" grpId="3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0" dur="50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1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2" dur="25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3" dur="25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4" dur="250" fill="hold">
                                          <p:stCondLst>
                                            <p:cond delay="7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" presetID="16" presetClass="emph" presetSubtype="0" fill="hold" grpId="4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 override="childStyle"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3"/>
      <p:bldP spid="4" grpId="4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2BC"/>
                </a:solidFill>
              </a:rPr>
              <a:t>Introduction</a:t>
            </a:r>
            <a:endParaRPr lang="en-US" dirty="0">
              <a:solidFill>
                <a:srgbClr val="0072BC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A distributed stream processing system developed by Yahoo!</a:t>
            </a:r>
          </a:p>
          <a:p>
            <a:r>
              <a:rPr lang="en-US" dirty="0"/>
              <a:t>Inspired from Hadoop’s Map Reduce paradigm to provide the most relevant </a:t>
            </a:r>
            <a:r>
              <a:rPr lang="en-US" dirty="0" smtClean="0"/>
              <a:t>ads </a:t>
            </a:r>
            <a:r>
              <a:rPr lang="en-US" dirty="0"/>
              <a:t>to the users.</a:t>
            </a:r>
          </a:p>
          <a:p>
            <a:r>
              <a:rPr lang="en-US" dirty="0"/>
              <a:t>Main intent?</a:t>
            </a:r>
          </a:p>
          <a:p>
            <a:r>
              <a:rPr lang="en-US" dirty="0"/>
              <a:t>Main </a:t>
            </a:r>
            <a:r>
              <a:rPr lang="en-US" dirty="0" smtClean="0"/>
              <a:t>priorities</a:t>
            </a:r>
            <a:r>
              <a:rPr lang="en-US" dirty="0"/>
              <a:t>: Scalability and availability.</a:t>
            </a:r>
          </a:p>
          <a:p>
            <a:r>
              <a:rPr lang="en-US" dirty="0"/>
              <a:t>Why not Hadoop?</a:t>
            </a:r>
          </a:p>
          <a:p>
            <a:pPr marL="0" indent="0">
              <a:buNone/>
            </a:pPr>
            <a:r>
              <a:rPr lang="en-US" dirty="0"/>
              <a:t>	Batch processing. Not stream processing.</a:t>
            </a:r>
          </a:p>
          <a:p>
            <a:pPr marL="0" indent="0">
              <a:buNone/>
            </a:pPr>
            <a:r>
              <a:rPr lang="en-US" dirty="0"/>
              <a:t>	Issues in such model – less Latency and more complex.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sz="28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58110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72BC"/>
                </a:solidFill>
              </a:rPr>
              <a:t>Introduction (contd.,)</a:t>
            </a:r>
            <a:endParaRPr lang="en-US" dirty="0">
              <a:solidFill>
                <a:srgbClr val="0072BC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S4 is a combination of MapReduce and Actors model.</a:t>
            </a:r>
          </a:p>
          <a:p>
            <a:r>
              <a:rPr lang="en-US" dirty="0"/>
              <a:t>Why Actor’s model? To avoid the use of shared memory across the cluster.</a:t>
            </a:r>
          </a:p>
          <a:p>
            <a:r>
              <a:rPr lang="en-US" dirty="0"/>
              <a:t>How computation happens at S4? </a:t>
            </a:r>
            <a:r>
              <a:rPr lang="en-US" dirty="0" smtClean="0"/>
              <a:t>PEs </a:t>
            </a:r>
            <a:r>
              <a:rPr lang="en-US" dirty="0"/>
              <a:t>(Processing Elements).</a:t>
            </a:r>
          </a:p>
          <a:p>
            <a:r>
              <a:rPr lang="en-US" dirty="0"/>
              <a:t>S4 is similar to IBM’s Stream Processing Core (SPC).</a:t>
            </a:r>
          </a:p>
          <a:p>
            <a:r>
              <a:rPr lang="en-US" dirty="0"/>
              <a:t>SPC is derived from Subscription model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19712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2BC"/>
                </a:solidFill>
              </a:rPr>
              <a:t>Design</a:t>
            </a:r>
            <a:r>
              <a:rPr lang="en-US" dirty="0"/>
              <a:t> </a:t>
            </a:r>
            <a:r>
              <a:rPr lang="en-US" dirty="0">
                <a:solidFill>
                  <a:srgbClr val="0072BC"/>
                </a:solidFill>
              </a:rPr>
              <a:t>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Simple Programming Interface.</a:t>
            </a:r>
          </a:p>
          <a:p>
            <a:r>
              <a:rPr lang="en-US" dirty="0"/>
              <a:t>High availability</a:t>
            </a:r>
          </a:p>
          <a:p>
            <a:r>
              <a:rPr lang="en-US" dirty="0"/>
              <a:t>Low Latency – by using local memory.</a:t>
            </a:r>
          </a:p>
          <a:p>
            <a:r>
              <a:rPr lang="en-US" dirty="0"/>
              <a:t>Decentralized symmetric architecture that can be customizable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Assumptions in the following design:</a:t>
            </a:r>
          </a:p>
          <a:p>
            <a:r>
              <a:rPr lang="en-US" dirty="0" err="1"/>
              <a:t>Lossy</a:t>
            </a:r>
            <a:r>
              <a:rPr lang="en-US" dirty="0"/>
              <a:t> failure is acceptable.</a:t>
            </a:r>
          </a:p>
          <a:p>
            <a:r>
              <a:rPr lang="en-US" dirty="0"/>
              <a:t>Nodes can’t be added or deleted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96295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2BC"/>
                </a:solidFill>
              </a:rPr>
              <a:t>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Events – Keys and attributes will be passed to S4.</a:t>
            </a:r>
          </a:p>
          <a:p>
            <a:r>
              <a:rPr lang="en-US" dirty="0"/>
              <a:t>Steps :</a:t>
            </a:r>
          </a:p>
          <a:p>
            <a:pPr marL="0" indent="0">
              <a:buNone/>
            </a:pPr>
            <a:r>
              <a:rPr lang="en-US" dirty="0"/>
              <a:t>	Consume</a:t>
            </a:r>
          </a:p>
          <a:p>
            <a:pPr marL="0" indent="0">
              <a:buNone/>
            </a:pPr>
            <a:r>
              <a:rPr lang="en-US" dirty="0"/>
              <a:t>	Calculate the results</a:t>
            </a:r>
          </a:p>
          <a:p>
            <a:pPr marL="0" indent="0">
              <a:buNone/>
            </a:pPr>
            <a:r>
              <a:rPr lang="en-US" dirty="0"/>
              <a:t>	emit the results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94960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72BC"/>
                </a:solidFill>
              </a:rPr>
              <a:t>Word Count Example</a:t>
            </a:r>
          </a:p>
        </p:txBody>
      </p:sp>
      <p:pic>
        <p:nvPicPr>
          <p:cNvPr id="4" name="Image2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2983831" y="957944"/>
            <a:ext cx="6893803" cy="555515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711355" y="6578221"/>
            <a:ext cx="45159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Source: </a:t>
            </a:r>
            <a:r>
              <a:rPr lang="en-US" sz="1100" u="sng" dirty="0">
                <a:hlinkClick r:id="rId3"/>
              </a:rPr>
              <a:t>http://cs.brown.edu/~debrabant/cis570-website/papers/s4.pdf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8362801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72BC"/>
                </a:solidFill>
              </a:rPr>
              <a:t>Processing </a:t>
            </a:r>
            <a:r>
              <a:rPr lang="en-US" dirty="0" smtClean="0">
                <a:solidFill>
                  <a:srgbClr val="0072BC"/>
                </a:solidFill>
              </a:rPr>
              <a:t>Element </a:t>
            </a:r>
            <a:r>
              <a:rPr lang="en-US" dirty="0">
                <a:solidFill>
                  <a:srgbClr val="0072BC"/>
                </a:solidFill>
              </a:rPr>
              <a:t>(</a:t>
            </a:r>
            <a:r>
              <a:rPr lang="en-US" dirty="0" smtClean="0">
                <a:solidFill>
                  <a:srgbClr val="0072BC"/>
                </a:solidFill>
              </a:rPr>
              <a:t>PE)</a:t>
            </a:r>
            <a:endParaRPr lang="en-US" dirty="0">
              <a:solidFill>
                <a:srgbClr val="0072BC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computational unit.</a:t>
            </a:r>
          </a:p>
          <a:p>
            <a:r>
              <a:rPr lang="en-US" dirty="0"/>
              <a:t>4 key components:</a:t>
            </a:r>
          </a:p>
          <a:p>
            <a:pPr marL="0" indent="0">
              <a:buNone/>
            </a:pPr>
            <a:r>
              <a:rPr lang="en-US" dirty="0"/>
              <a:t>	Functionality by PE class and its configuration.</a:t>
            </a:r>
          </a:p>
          <a:p>
            <a:pPr marL="0" indent="0">
              <a:buNone/>
            </a:pPr>
            <a:r>
              <a:rPr lang="en-US" dirty="0"/>
              <a:t>	Types of events it consumes.</a:t>
            </a:r>
          </a:p>
          <a:p>
            <a:pPr marL="0" indent="0">
              <a:buNone/>
            </a:pPr>
            <a:r>
              <a:rPr lang="en-US" dirty="0"/>
              <a:t>	Keyed attribute.</a:t>
            </a:r>
          </a:p>
          <a:p>
            <a:pPr marL="0" indent="0">
              <a:buNone/>
            </a:pPr>
            <a:r>
              <a:rPr lang="en-US" dirty="0"/>
              <a:t>	Value of the Key.</a:t>
            </a:r>
          </a:p>
          <a:p>
            <a:r>
              <a:rPr lang="en-US" dirty="0"/>
              <a:t>PE deletion</a:t>
            </a:r>
          </a:p>
        </p:txBody>
      </p:sp>
    </p:spTree>
    <p:extLst>
      <p:ext uri="{BB962C8B-B14F-4D97-AF65-F5344CB8AC3E}">
        <p14:creationId xmlns:p14="http://schemas.microsoft.com/office/powerpoint/2010/main" val="137528318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72BC"/>
                </a:solidFill>
              </a:rPr>
              <a:t>Processing </a:t>
            </a:r>
            <a:r>
              <a:rPr lang="en-US" dirty="0" smtClean="0">
                <a:solidFill>
                  <a:srgbClr val="0072BC"/>
                </a:solidFill>
              </a:rPr>
              <a:t>Node (PN)</a:t>
            </a:r>
            <a:endParaRPr lang="en-US" dirty="0">
              <a:solidFill>
                <a:srgbClr val="0072BC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Listens to events and executes the operations.</a:t>
            </a:r>
          </a:p>
          <a:p>
            <a:r>
              <a:rPr lang="en-US" dirty="0"/>
              <a:t>S4 routes each event to the PN based on the hash function.</a:t>
            </a:r>
          </a:p>
          <a:p>
            <a:r>
              <a:rPr lang="en-US" dirty="0"/>
              <a:t>Event listener in the PN will pass these events to PE.</a:t>
            </a:r>
          </a:p>
          <a:p>
            <a:r>
              <a:rPr lang="en-US" dirty="0"/>
              <a:t>Special PE object which defines the configuration. It can be cloned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943140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72BC"/>
                </a:solidFill>
              </a:rPr>
              <a:t>Communication Layer</a:t>
            </a:r>
            <a:endParaRPr lang="en-US" dirty="0">
              <a:solidFill>
                <a:srgbClr val="0072BC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6781800" cy="4525963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en-US" dirty="0"/>
              <a:t>It is used for cluster management. </a:t>
            </a:r>
          </a:p>
          <a:p>
            <a:pPr algn="just"/>
            <a:r>
              <a:rPr lang="en-US" dirty="0"/>
              <a:t>It is responsible for moving nodes from failover to stand by. </a:t>
            </a:r>
          </a:p>
          <a:p>
            <a:pPr algn="just"/>
            <a:r>
              <a:rPr lang="en-US" dirty="0"/>
              <a:t>It also contains the mapping between physical nodes to logical nodes.</a:t>
            </a:r>
          </a:p>
          <a:p>
            <a:pPr algn="just"/>
            <a:r>
              <a:rPr lang="en-US" dirty="0"/>
              <a:t>Can use any networking protocol in communication layer.</a:t>
            </a:r>
          </a:p>
          <a:p>
            <a:pPr algn="just"/>
            <a:r>
              <a:rPr lang="en-US" dirty="0"/>
              <a:t>Communication layer in turn uses </a:t>
            </a:r>
            <a:r>
              <a:rPr lang="en-US" dirty="0" err="1"/>
              <a:t>ZooKeeper</a:t>
            </a:r>
            <a:r>
              <a:rPr lang="en-US" dirty="0"/>
              <a:t> to know the statuses of other nodes in the cluster. </a:t>
            </a:r>
          </a:p>
          <a:p>
            <a:pPr algn="just"/>
            <a:r>
              <a:rPr lang="en-US" dirty="0"/>
              <a:t>Communication Layer API provides bindings in several languages like C++ and Java.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1668" y="1417638"/>
            <a:ext cx="4095750" cy="42005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982012" y="6578221"/>
            <a:ext cx="42899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Source</a:t>
            </a:r>
            <a:r>
              <a:rPr lang="en-US" sz="1100" dirty="0"/>
              <a:t>: </a:t>
            </a:r>
            <a:r>
              <a:rPr lang="en-US" sz="1100" u="sng" dirty="0">
                <a:hlinkClick r:id="rId4"/>
              </a:rPr>
              <a:t>http://cs.brown.edu/~debrabant/cis570-website/papers/s4.pdf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16460081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1151</Words>
  <Application>Microsoft Office PowerPoint</Application>
  <PresentationFormat>Widescreen</PresentationFormat>
  <Paragraphs>156</Paragraphs>
  <Slides>17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Algerian</vt:lpstr>
      <vt:lpstr>Arial</vt:lpstr>
      <vt:lpstr>Calibri</vt:lpstr>
      <vt:lpstr>Consolas</vt:lpstr>
      <vt:lpstr>Helvetica</vt:lpstr>
      <vt:lpstr>Office Theme</vt:lpstr>
      <vt:lpstr>Custom Design</vt:lpstr>
      <vt:lpstr>S4 – Distributed Stream Computing Platform </vt:lpstr>
      <vt:lpstr>Introduction</vt:lpstr>
      <vt:lpstr>Introduction (contd.,)</vt:lpstr>
      <vt:lpstr>Design Goals</vt:lpstr>
      <vt:lpstr>Design</vt:lpstr>
      <vt:lpstr>Word Count Example</vt:lpstr>
      <vt:lpstr>Processing Element (PE)</vt:lpstr>
      <vt:lpstr>Processing Node (PN)</vt:lpstr>
      <vt:lpstr>Communication Layer</vt:lpstr>
      <vt:lpstr>Programming Model</vt:lpstr>
      <vt:lpstr>PowerPoint Presentation</vt:lpstr>
      <vt:lpstr>Click Through Rate (CTR)</vt:lpstr>
      <vt:lpstr>Click Through Rate (CTR) (contd.,)</vt:lpstr>
      <vt:lpstr>Results</vt:lpstr>
      <vt:lpstr>Online Parameter Optimization (OPO)</vt:lpstr>
      <vt:lpstr>Future Work</vt:lpstr>
      <vt:lpstr>PowerPoint Presentation</vt:lpstr>
    </vt:vector>
  </TitlesOfParts>
  <Company>University of Missouri - Kansas City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Priyadarsini;Sri Harsha</dc:creator>
  <cp:keywords>CS5543</cp:keywords>
  <cp:lastModifiedBy>Chennavajjala, Sri Harsha (UMKC-Student)</cp:lastModifiedBy>
  <cp:revision>33</cp:revision>
  <dcterms:created xsi:type="dcterms:W3CDTF">2014-01-29T16:52:11Z</dcterms:created>
  <dcterms:modified xsi:type="dcterms:W3CDTF">2016-12-01T00:12:25Z</dcterms:modified>
</cp:coreProperties>
</file>