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67" r:id="rId5"/>
    <p:sldId id="265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8" r:id="rId14"/>
    <p:sldId id="266" r:id="rId15"/>
    <p:sldId id="26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GB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 thruBlk="1"/>
      </p:transition>
    </mc:Choice>
    <mc:Fallback>
      <p:transition>
        <p:fade thruBlk="1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 thruBlk="1"/>
      </p:transition>
    </mc:Choice>
    <mc:Fallback>
      <p:transition>
        <p:fade thruBlk="1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 thruBlk="1"/>
      </p:transition>
    </mc:Choice>
    <mc:Fallback>
      <p:transition>
        <p:fade thruBlk="1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 thruBlk="1"/>
      </p:transition>
    </mc:Choice>
    <mc:Fallback>
      <p:transition>
        <p:fade thruBlk="1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 thruBlk="1"/>
      </p:transition>
    </mc:Choice>
    <mc:Fallback>
      <p:transition>
        <p:fade thruBlk="1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 thruBlk="1"/>
      </p:transition>
    </mc:Choice>
    <mc:Fallback>
      <p:transition>
        <p:fade thruBlk="1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 thruBlk="1"/>
      </p:transition>
    </mc:Choice>
    <mc:Fallback>
      <p:transition>
        <p:fade thruBlk="1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 thruBlk="1"/>
      </p:transition>
    </mc:Choice>
    <mc:Fallback>
      <p:transition>
        <p:fade thruBlk="1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 thruBlk="1"/>
      </p:transition>
    </mc:Choice>
    <mc:Fallback>
      <p:transition>
        <p:fade thruBlk="1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 thruBlk="1"/>
      </p:transition>
    </mc:Choice>
    <mc:Fallback>
      <p:transition>
        <p:fade thruBlk="1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 thruBlk="1"/>
      </p:transition>
    </mc:Choice>
    <mc:Fallback>
      <p:transition>
        <p:fade thruBlk="1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500">
        <p:fade thruBlk="1"/>
      </p:transition>
    </mc:Choice>
    <mc:Fallback>
      <p:transition>
        <p:fade thruBlk="1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altLang="en-US" b="1" dirty="0">
                <a:solidFill>
                  <a:schemeClr val="bg1"/>
                </a:solidFill>
              </a:rPr>
              <a:t>Held Karp's Dynamic Programming</a:t>
            </a:r>
            <a:endParaRPr lang="en-GB" altLang="en-US" b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GB" altLang="en-US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 anchorCtr="0"/>
          <a:p>
            <a:pPr marL="0" indent="0" algn="ctr">
              <a:buNone/>
            </a:pPr>
            <a:r>
              <a:rPr lang="en-GB" altLang="en-US"/>
              <a:t>Dynamic Programming dapat ditemukan dalam algoritma TSP</a:t>
            </a:r>
            <a:endParaRPr lang="en-GB" altLang="en-US"/>
          </a:p>
          <a:p>
            <a:pPr marL="0" indent="0" algn="ctr">
              <a:buNone/>
            </a:pPr>
            <a:endParaRPr lang="en-GB" altLang="en-US"/>
          </a:p>
        </p:txBody>
      </p:sp>
    </p:spTree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GB" altLang="en-US"/>
          </a:p>
        </p:txBody>
      </p:sp>
      <p:graphicFrame>
        <p:nvGraphicFramePr>
          <p:cNvPr id="14" name="Content Placeholder 13"/>
          <p:cNvGraphicFramePr>
            <a:graphicFrameLocks noChangeAspect="1"/>
          </p:cNvGraphicFramePr>
          <p:nvPr>
            <p:ph idx="1"/>
          </p:nvPr>
        </p:nvGraphicFramePr>
        <p:xfrm>
          <a:off x="2739390" y="481965"/>
          <a:ext cx="6713855" cy="5894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1" imgW="3819525" imgH="3352800" progId="Paint.Picture">
                  <p:embed/>
                </p:oleObj>
              </mc:Choice>
              <mc:Fallback>
                <p:oleObj name="" r:id="rId1" imgW="3819525" imgH="3352800" progId="Paint.Picture">
                  <p:embed/>
                  <p:pic>
                    <p:nvPicPr>
                      <p:cNvPr id="0" name="Picture 14"/>
                      <p:cNvPicPr/>
                      <p:nvPr/>
                    </p:nvPicPr>
                    <p:blipFill>
                      <a:blip r:embed="rId2">
                        <a:biLevel thresh="50000"/>
                      </a:blip>
                      <a:stretch>
                        <a:fillRect/>
                      </a:stretch>
                    </p:blipFill>
                    <p:spPr>
                      <a:xfrm>
                        <a:off x="2739390" y="481965"/>
                        <a:ext cx="6713855" cy="58940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GB" altLang="en-US"/>
              <a:t>Dynamic Programming menyelesaikan masalah dengan memecahkan masalah menjadi sub-permasalahan.</a:t>
            </a:r>
            <a:endParaRPr lang="en-GB" altLang="en-US"/>
          </a:p>
          <a:p>
            <a:r>
              <a:rPr lang="en-GB" altLang="en-US"/>
              <a:t>Setiap solusi dari sub-permasalahan yang telah didapatkan disimpan untuk digunakan kembali jika terdapat sub-permasalahan yang sama. taknik ini dikenal dengan nama memoization.</a:t>
            </a:r>
            <a:endParaRPr lang="en-GB" altLang="en-US"/>
          </a:p>
          <a:p>
            <a:r>
              <a:rPr lang="en-GB" altLang="en-US"/>
              <a:t>Dynamic Programming tidak harus menggunakan rekursif. pemecahan sub-permasalahan juga dapat dilakukan dengan iterasi maupun kalkulasi sederhana.</a:t>
            </a:r>
            <a:endParaRPr lang="en-GB" altLang="en-US"/>
          </a:p>
        </p:txBody>
      </p:sp>
    </p:spTree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GB" altLang="en-US"/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GB" altLang="en-US"/>
              <a:t>Kamal Zaki Abdurrafi (1177050056)</a:t>
            </a:r>
            <a:endParaRPr lang="en-GB" altLang="en-US"/>
          </a:p>
          <a:p>
            <a:r>
              <a:rPr lang="en-GB" altLang="en-US"/>
              <a:t>Muhammad Alwan Andika (1177050066)</a:t>
            </a:r>
            <a:endParaRPr lang="en-GB" altLang="en-US"/>
          </a:p>
          <a:p>
            <a:r>
              <a:rPr lang="en-GB" altLang="en-US"/>
              <a:t>Fahmi Fauzi Kadarmanto (1177050127)</a:t>
            </a:r>
            <a:endParaRPr lang="en-GB" altLang="en-US"/>
          </a:p>
          <a:p>
            <a:r>
              <a:rPr lang="en-GB" altLang="en-US"/>
              <a:t>Ryan Reliovani (1177050128)</a:t>
            </a:r>
            <a:endParaRPr lang="en-GB" altLang="en-US"/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 anchorCtr="0"/>
          <a:p>
            <a:pPr marL="0" indent="0" algn="ctr">
              <a:buNone/>
            </a:pPr>
            <a:r>
              <a:rPr lang="en-GB" altLang="en-US"/>
              <a:t>Inti dari metode ini adalah mencari value teroptimal dan menggunakan rute dari value tersebut.</a:t>
            </a:r>
            <a:endParaRPr lang="en-GB" altLang="en-US"/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GB" altLang="en-US">
                <a:solidFill>
                  <a:schemeClr val="bg1"/>
                </a:solidFill>
              </a:rPr>
              <a:t>Algorithm</a:t>
            </a:r>
            <a:endParaRPr lang="en-GB" altLang="en-US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GB" altLang="en-US">
              <a:solidFill>
                <a:schemeClr val="bg1"/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2605405" y="2016760"/>
            <a:ext cx="6981825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GB" altLang="en-US">
                <a:solidFill>
                  <a:schemeClr val="bg1"/>
                </a:solidFill>
              </a:rPr>
              <a:t>function algorithm Held Karp (G, n)</a:t>
            </a:r>
            <a:endParaRPr lang="en-GB" altLang="en-US">
              <a:solidFill>
                <a:schemeClr val="bg1"/>
              </a:solidFill>
            </a:endParaRPr>
          </a:p>
          <a:p>
            <a:r>
              <a:rPr lang="en-GB" altLang="en-US">
                <a:solidFill>
                  <a:schemeClr val="bg1"/>
                </a:solidFill>
              </a:rPr>
              <a:t>  for k := 2 to n do</a:t>
            </a:r>
            <a:endParaRPr lang="en-GB" altLang="en-US">
              <a:solidFill>
                <a:schemeClr val="bg1"/>
              </a:solidFill>
            </a:endParaRPr>
          </a:p>
          <a:p>
            <a:r>
              <a:rPr lang="en-GB" altLang="en-US">
                <a:solidFill>
                  <a:schemeClr val="bg1"/>
                </a:solidFill>
              </a:rPr>
              <a:t>     C({k}, k) := d1,k</a:t>
            </a:r>
            <a:endParaRPr lang="en-GB" altLang="en-US">
              <a:solidFill>
                <a:schemeClr val="bg1"/>
              </a:solidFill>
            </a:endParaRPr>
          </a:p>
          <a:p>
            <a:r>
              <a:rPr lang="en-GB" altLang="en-US">
                <a:solidFill>
                  <a:schemeClr val="bg1"/>
                </a:solidFill>
              </a:rPr>
              <a:t>  end for </a:t>
            </a:r>
            <a:endParaRPr lang="en-GB" altLang="en-US">
              <a:solidFill>
                <a:schemeClr val="bg1"/>
              </a:solidFill>
            </a:endParaRPr>
          </a:p>
          <a:p>
            <a:r>
              <a:rPr lang="en-GB" altLang="en-US">
                <a:solidFill>
                  <a:schemeClr val="bg1"/>
                </a:solidFill>
              </a:rPr>
              <a:t> </a:t>
            </a:r>
            <a:endParaRPr lang="en-GB" altLang="en-US">
              <a:solidFill>
                <a:schemeClr val="bg1"/>
              </a:solidFill>
            </a:endParaRPr>
          </a:p>
          <a:p>
            <a:r>
              <a:rPr lang="en-GB" altLang="en-US">
                <a:solidFill>
                  <a:schemeClr val="bg1"/>
                </a:solidFill>
              </a:rPr>
              <a:t>  for s := 2 to n-1 do</a:t>
            </a:r>
            <a:endParaRPr lang="en-GB" altLang="en-US">
              <a:solidFill>
                <a:schemeClr val="bg1"/>
              </a:solidFill>
            </a:endParaRPr>
          </a:p>
          <a:p>
            <a:r>
              <a:rPr lang="en-GB" altLang="en-US">
                <a:solidFill>
                  <a:schemeClr val="bg1"/>
                </a:solidFill>
              </a:rPr>
              <a:t>     for all S ⊆ {2, . . . , n}, |S| = s do</a:t>
            </a:r>
            <a:endParaRPr lang="en-GB" altLang="en-US">
              <a:solidFill>
                <a:schemeClr val="bg1"/>
              </a:solidFill>
            </a:endParaRPr>
          </a:p>
          <a:p>
            <a:r>
              <a:rPr lang="en-GB" altLang="en-US">
                <a:solidFill>
                  <a:schemeClr val="bg1"/>
                </a:solidFill>
              </a:rPr>
              <a:t>       for all k ∈ S do</a:t>
            </a:r>
            <a:endParaRPr lang="en-GB" altLang="en-US">
              <a:solidFill>
                <a:schemeClr val="bg1"/>
              </a:solidFill>
            </a:endParaRPr>
          </a:p>
          <a:p>
            <a:r>
              <a:rPr lang="en-GB" altLang="en-US">
                <a:solidFill>
                  <a:schemeClr val="bg1"/>
                </a:solidFill>
              </a:rPr>
              <a:t>         {C(S, k) = minm≠k,m∈S [C(S − {k}, m) + dm,k ]}                </a:t>
            </a:r>
            <a:endParaRPr lang="en-GB" altLang="en-US">
              <a:solidFill>
                <a:schemeClr val="bg1"/>
              </a:solidFill>
            </a:endParaRPr>
          </a:p>
          <a:p>
            <a:r>
              <a:rPr lang="en-GB" altLang="en-US">
                <a:solidFill>
                  <a:schemeClr val="bg1"/>
                </a:solidFill>
              </a:rPr>
              <a:t>       end for</a:t>
            </a:r>
            <a:endParaRPr lang="en-GB" altLang="en-US">
              <a:solidFill>
                <a:schemeClr val="bg1"/>
              </a:solidFill>
            </a:endParaRPr>
          </a:p>
          <a:p>
            <a:r>
              <a:rPr lang="en-GB" altLang="en-US">
                <a:solidFill>
                  <a:schemeClr val="bg1"/>
                </a:solidFill>
              </a:rPr>
              <a:t>     end for</a:t>
            </a:r>
            <a:endParaRPr lang="en-GB" altLang="en-US">
              <a:solidFill>
                <a:schemeClr val="bg1"/>
              </a:solidFill>
            </a:endParaRPr>
          </a:p>
          <a:p>
            <a:r>
              <a:rPr lang="en-GB" altLang="en-US">
                <a:solidFill>
                  <a:schemeClr val="bg1"/>
                </a:solidFill>
              </a:rPr>
              <a:t>   end for </a:t>
            </a:r>
            <a:endParaRPr lang="en-GB" altLang="en-US">
              <a:solidFill>
                <a:schemeClr val="bg1"/>
              </a:solidFill>
            </a:endParaRPr>
          </a:p>
          <a:p>
            <a:r>
              <a:rPr lang="en-GB" altLang="en-US">
                <a:solidFill>
                  <a:schemeClr val="bg1"/>
                </a:solidFill>
              </a:rPr>
              <a:t> </a:t>
            </a:r>
            <a:endParaRPr lang="en-GB" altLang="en-US">
              <a:solidFill>
                <a:schemeClr val="bg1"/>
              </a:solidFill>
            </a:endParaRPr>
          </a:p>
          <a:p>
            <a:r>
              <a:rPr lang="en-GB" altLang="en-US">
                <a:solidFill>
                  <a:schemeClr val="bg1"/>
                </a:solidFill>
              </a:rPr>
              <a:t> </a:t>
            </a:r>
            <a:endParaRPr lang="en-GB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>
                <a:solidFill>
                  <a:schemeClr val="bg1"/>
                </a:solidFill>
              </a:rPr>
              <a:t>Code</a:t>
            </a:r>
            <a:endParaRPr lang="en-GB" altLang="en-US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010150"/>
          </a:xfrm>
        </p:spPr>
        <p:txBody>
          <a:bodyPr>
            <a:normAutofit lnSpcReduction="10000"/>
          </a:bodyPr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GB" altLang="en-US" sz="1800">
                <a:latin typeface="Consolas" panose="020B0609020204030204" charset="0"/>
                <a:cs typeface="Consolas" panose="020B0609020204030204" charset="0"/>
              </a:rPr>
              <a:t>import java.io.*;</a:t>
            </a:r>
            <a:endParaRPr lang="en-GB" altLang="en-US" sz="1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GB" altLang="en-US" sz="1800">
                <a:latin typeface="Consolas" panose="020B0609020204030204" charset="0"/>
                <a:cs typeface="Consolas" panose="020B0609020204030204" charset="0"/>
              </a:rPr>
              <a:t>import java.util.Scanner;</a:t>
            </a:r>
            <a:endParaRPr lang="en-GB" altLang="en-US" sz="1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endParaRPr lang="en-GB" altLang="en-US" sz="1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GB" altLang="en-US" sz="1800">
                <a:latin typeface="Consolas" panose="020B0609020204030204" charset="0"/>
                <a:cs typeface="Consolas" panose="020B0609020204030204" charset="0"/>
              </a:rPr>
              <a:t>public class HK_Paths {</a:t>
            </a:r>
            <a:endParaRPr lang="en-GB" altLang="en-US" sz="1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GB" altLang="en-US" sz="1800">
                <a:latin typeface="Consolas" panose="020B0609020204030204" charset="0"/>
                <a:cs typeface="Consolas" panose="020B0609020204030204" charset="0"/>
              </a:rPr>
              <a:t>	private static int[][] distances;</a:t>
            </a:r>
            <a:endParaRPr lang="en-GB" altLang="en-US" sz="1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GB" altLang="en-US" sz="1800">
                <a:latin typeface="Consolas" panose="020B0609020204030204" charset="0"/>
                <a:cs typeface="Consolas" panose="020B0609020204030204" charset="0"/>
              </a:rPr>
              <a:t>	private static int finalResults[];</a:t>
            </a:r>
            <a:endParaRPr lang="en-GB" altLang="en-US" sz="1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GB" altLang="en-US" sz="1800">
                <a:latin typeface="Consolas" panose="020B0609020204030204" charset="0"/>
                <a:cs typeface="Consolas" panose="020B0609020204030204" charset="0"/>
              </a:rPr>
              <a:t>	private static String paths[];</a:t>
            </a:r>
            <a:endParaRPr lang="en-GB" altLang="en-US" sz="1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GB" altLang="en-US" sz="1800">
                <a:latin typeface="Consolas" panose="020B0609020204030204" charset="0"/>
                <a:cs typeface="Consolas" panose="020B0609020204030204" charset="0"/>
              </a:rPr>
              <a:t>	private static int counter = 0;</a:t>
            </a:r>
            <a:endParaRPr lang="en-GB" altLang="en-US" sz="1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endParaRPr lang="en-GB" altLang="en-US" sz="1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GB" altLang="en-US" sz="1800">
                <a:latin typeface="Consolas" panose="020B0609020204030204" charset="0"/>
                <a:cs typeface="Consolas" panose="020B0609020204030204" charset="0"/>
              </a:rPr>
              <a:t>	public static void main(String args[]) throws IOException{</a:t>
            </a:r>
            <a:endParaRPr lang="en-GB" altLang="en-US" sz="1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GB" altLang="en-US" sz="1800">
                <a:latin typeface="Consolas" panose="020B0609020204030204" charset="0"/>
                <a:cs typeface="Consolas" panose="020B0609020204030204" charset="0"/>
              </a:rPr>
              <a:t>	Scanner input = new Scanner(System.in);</a:t>
            </a:r>
            <a:endParaRPr lang="en-GB" altLang="en-US" sz="1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GB" altLang="en-US" sz="1800">
                <a:latin typeface="Consolas" panose="020B0609020204030204" charset="0"/>
                <a:cs typeface="Consolas" panose="020B0609020204030204" charset="0"/>
              </a:rPr>
              <a:t>        System.out.println("Please, introduce the path where the text file is stored");</a:t>
            </a:r>
            <a:endParaRPr lang="en-GB" altLang="en-US" sz="1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GB" altLang="en-US" sz="1800">
                <a:latin typeface="Consolas" panose="020B0609020204030204" charset="0"/>
                <a:cs typeface="Consolas" panose="020B0609020204030204" charset="0"/>
              </a:rPr>
              <a:t>        String file = input.nextLine();</a:t>
            </a:r>
            <a:endParaRPr lang="en-GB" altLang="en-US" sz="1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GB" altLang="en-US" sz="1800">
                <a:latin typeface="Consolas" panose="020B0609020204030204" charset="0"/>
                <a:cs typeface="Consolas" panose="020B0609020204030204" charset="0"/>
              </a:rPr>
              <a:t>	System.out.println("Please, introduce the size of the matrix");</a:t>
            </a:r>
            <a:endParaRPr lang="en-GB" altLang="en-US" sz="1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GB" altLang="en-US" sz="1800">
                <a:latin typeface="Consolas" panose="020B0609020204030204" charset="0"/>
                <a:cs typeface="Consolas" panose="020B0609020204030204" charset="0"/>
              </a:rPr>
              <a:t>        int size = input.nextInt();</a:t>
            </a:r>
            <a:endParaRPr lang="en-GB" altLang="en-US" sz="1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GB" altLang="en-US" sz="1800">
                <a:latin typeface="Consolas" panose="020B0609020204030204" charset="0"/>
                <a:cs typeface="Consolas" panose="020B0609020204030204" charset="0"/>
              </a:rPr>
              <a:t>	</a:t>
            </a:r>
            <a:endParaRPr lang="en-GB" altLang="en-US" sz="1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GB" altLang="en-US" sz="1800">
                <a:latin typeface="Consolas" panose="020B0609020204030204" charset="0"/>
                <a:cs typeface="Consolas" panose="020B0609020204030204" charset="0"/>
              </a:rPr>
              <a:t>	int numSolutions = factorial(size - 1);</a:t>
            </a:r>
            <a:endParaRPr lang="en-GB" altLang="en-US" sz="1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GB" altLang="en-US" sz="1800">
                <a:latin typeface="Consolas" panose="020B0609020204030204" charset="0"/>
                <a:cs typeface="Consolas" panose="020B0609020204030204" charset="0"/>
              </a:rPr>
              <a:t>        distances = new int[size][size];</a:t>
            </a:r>
            <a:endParaRPr lang="en-GB" altLang="en-US" sz="1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GB" altLang="en-US" sz="1800">
                <a:latin typeface="Consolas" panose="020B0609020204030204" charset="0"/>
                <a:cs typeface="Consolas" panose="020B0609020204030204" charset="0"/>
              </a:rPr>
              <a:t>        finalResults = new int[numSolutions];</a:t>
            </a:r>
            <a:endParaRPr lang="en-GB" altLang="en-US" sz="1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GB" altLang="en-US" sz="1800">
                <a:latin typeface="Consolas" panose="020B0609020204030204" charset="0"/>
                <a:cs typeface="Consolas" panose="020B0609020204030204" charset="0"/>
              </a:rPr>
              <a:t>        paths = new String[numSolutions];</a:t>
            </a:r>
            <a:endParaRPr lang="en-GB" altLang="en-US" sz="180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0355"/>
            <a:ext cx="10515600" cy="6535420"/>
          </a:xfrm>
        </p:spPr>
        <p:txBody>
          <a:bodyPr>
            <a:normAutofit lnSpcReduction="20000"/>
          </a:bodyPr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GB" altLang="en-US" sz="1800">
                <a:latin typeface="Consolas" panose="020B0609020204030204" charset="0"/>
                <a:cs typeface="Consolas" panose="020B0609020204030204" charset="0"/>
              </a:rPr>
              <a:t>	FileReader f = new FileReader(file);</a:t>
            </a:r>
            <a:endParaRPr lang="en-GB" altLang="en-US" sz="1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GB" altLang="en-US" sz="1800">
                <a:latin typeface="Consolas" panose="020B0609020204030204" charset="0"/>
                <a:cs typeface="Consolas" panose="020B0609020204030204" charset="0"/>
              </a:rPr>
              <a:t>        BufferedReader b = new BufferedReader(f);</a:t>
            </a:r>
            <a:endParaRPr lang="en-GB" altLang="en-US" sz="1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GB" altLang="en-US" sz="1800">
                <a:latin typeface="Consolas" panose="020B0609020204030204" charset="0"/>
                <a:cs typeface="Consolas" panose="020B0609020204030204" charset="0"/>
              </a:rPr>
              <a:t>	for (int row = 0 ; row &lt; size ; row++) {</a:t>
            </a:r>
            <a:endParaRPr lang="en-GB" altLang="en-US" sz="1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endParaRPr lang="en-GB" altLang="en-US" sz="1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GB" altLang="en-US" sz="1800">
                <a:latin typeface="Consolas" panose="020B0609020204030204" charset="0"/>
                <a:cs typeface="Consolas" panose="020B0609020204030204" charset="0"/>
              </a:rPr>
              <a:t>            // Every value of each row is read and stored</a:t>
            </a:r>
            <a:endParaRPr lang="en-GB" altLang="en-US" sz="1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GB" altLang="en-US" sz="1800">
                <a:latin typeface="Consolas" panose="020B0609020204030204" charset="0"/>
                <a:cs typeface="Consolas" panose="020B0609020204030204" charset="0"/>
              </a:rPr>
              <a:t>            String line = b.readLine();</a:t>
            </a:r>
            <a:endParaRPr lang="en-GB" altLang="en-US" sz="1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GB" altLang="en-US" sz="1800">
                <a:latin typeface="Consolas" panose="020B0609020204030204" charset="0"/>
                <a:cs typeface="Consolas" panose="020B0609020204030204" charset="0"/>
              </a:rPr>
              <a:t>            String[] values = line.trim().split("\\s+");</a:t>
            </a:r>
            <a:endParaRPr lang="en-GB" altLang="en-US" sz="1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endParaRPr lang="en-GB" altLang="en-US" sz="1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GB" altLang="en-US" sz="1800">
                <a:latin typeface="Consolas" panose="020B0609020204030204" charset="0"/>
                <a:cs typeface="Consolas" panose="020B0609020204030204" charset="0"/>
              </a:rPr>
              <a:t>            for (int col = 0; col &lt; size; col++) {</a:t>
            </a:r>
            <a:endParaRPr lang="en-GB" altLang="en-US" sz="1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GB" altLang="en-US" sz="1800">
                <a:latin typeface="Consolas" panose="020B0609020204030204" charset="0"/>
                <a:cs typeface="Consolas" panose="020B0609020204030204" charset="0"/>
              </a:rPr>
              <a:t>                distances[row][col] = Integer.parseInt(values[col]);</a:t>
            </a:r>
            <a:endParaRPr lang="en-GB" altLang="en-US" sz="1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GB" altLang="en-US" sz="1800">
                <a:latin typeface="Consolas" panose="020B0609020204030204" charset="0"/>
                <a:cs typeface="Consolas" panose="020B0609020204030204" charset="0"/>
              </a:rPr>
              <a:t>            }</a:t>
            </a:r>
            <a:endParaRPr lang="en-GB" altLang="en-US" sz="1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GB" altLang="en-US" sz="1800">
                <a:latin typeface="Consolas" panose="020B0609020204030204" charset="0"/>
                <a:cs typeface="Consolas" panose="020B0609020204030204" charset="0"/>
              </a:rPr>
              <a:t>        }</a:t>
            </a:r>
            <a:endParaRPr lang="en-GB" altLang="en-US" sz="1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GB" altLang="en-US" sz="1800">
                <a:latin typeface="Consolas" panose="020B0609020204030204" charset="0"/>
                <a:cs typeface="Consolas" panose="020B0609020204030204" charset="0"/>
              </a:rPr>
              <a:t>	b.close();</a:t>
            </a:r>
            <a:endParaRPr lang="en-GB" altLang="en-US" sz="1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GB" altLang="en-US" sz="1800">
                <a:latin typeface="Consolas" panose="020B0609020204030204" charset="0"/>
                <a:cs typeface="Consolas" panose="020B0609020204030204" charset="0"/>
              </a:rPr>
              <a:t>	String path = "";</a:t>
            </a:r>
            <a:endParaRPr lang="en-GB" altLang="en-US" sz="1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GB" altLang="en-US" sz="1800">
                <a:latin typeface="Consolas" panose="020B0609020204030204" charset="0"/>
                <a:cs typeface="Consolas" panose="020B0609020204030204" charset="0"/>
              </a:rPr>
              <a:t>        int[] vertices = new int[size - 1];</a:t>
            </a:r>
            <a:endParaRPr lang="en-GB" altLang="en-US" sz="1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endParaRPr lang="en-GB" altLang="en-US" sz="1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GB" altLang="en-US" sz="1800">
                <a:latin typeface="Consolas" panose="020B0609020204030204" charset="0"/>
                <a:cs typeface="Consolas" panose="020B0609020204030204" charset="0"/>
              </a:rPr>
              <a:t>        for (int i = 1; i &lt; size; i++) {</a:t>
            </a:r>
            <a:endParaRPr lang="en-GB" altLang="en-US" sz="1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GB" altLang="en-US" sz="1800">
                <a:latin typeface="Consolas" panose="020B0609020204030204" charset="0"/>
                <a:cs typeface="Consolas" panose="020B0609020204030204" charset="0"/>
              </a:rPr>
              <a:t>            vertices[i - 1] = i;</a:t>
            </a:r>
            <a:endParaRPr lang="en-GB" altLang="en-US" sz="1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GB" altLang="en-US" sz="1800">
                <a:latin typeface="Consolas" panose="020B0609020204030204" charset="0"/>
                <a:cs typeface="Consolas" panose="020B0609020204030204" charset="0"/>
              </a:rPr>
              <a:t>        }</a:t>
            </a:r>
            <a:endParaRPr lang="en-GB" altLang="en-US" sz="1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endParaRPr lang="en-GB" altLang="en-US" sz="1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GB" altLang="en-US" sz="1800">
                <a:latin typeface="Consolas" panose="020B0609020204030204" charset="0"/>
                <a:cs typeface="Consolas" panose="020B0609020204030204" charset="0"/>
              </a:rPr>
              <a:t>        int distance = procedure(0, vertices, path, 0);</a:t>
            </a:r>
            <a:endParaRPr lang="en-GB" altLang="en-US" sz="1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endParaRPr lang="en-GB" altLang="en-US" sz="1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GB" altLang="en-US" sz="1800">
                <a:latin typeface="Consolas" panose="020B0609020204030204" charset="0"/>
                <a:cs typeface="Consolas" panose="020B0609020204030204" charset="0"/>
              </a:rPr>
              <a:t>        int optimal = 0;</a:t>
            </a:r>
            <a:endParaRPr lang="en-GB" altLang="en-US" sz="1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GB" altLang="en-US" sz="1800">
                <a:latin typeface="Consolas" panose="020B0609020204030204" charset="0"/>
                <a:cs typeface="Consolas" panose="020B0609020204030204" charset="0"/>
              </a:rPr>
              <a:t>        for (int i = 0; i &lt; numSolutions; i++) {            </a:t>
            </a:r>
            <a:endParaRPr lang="en-GB" altLang="en-US" sz="1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GB" altLang="en-US" sz="1800">
                <a:latin typeface="Consolas" panose="020B0609020204030204" charset="0"/>
                <a:cs typeface="Consolas" panose="020B0609020204030204" charset="0"/>
              </a:rPr>
              <a:t>System.out.print("Path: " + paths[i] + ". Distance = " + finalResults[i] + "\n");</a:t>
            </a:r>
            <a:endParaRPr lang="en-GB" altLang="en-US" sz="1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GB" altLang="en-US" sz="1800">
                <a:latin typeface="Consolas" panose="020B0609020204030204" charset="0"/>
                <a:cs typeface="Consolas" panose="020B0609020204030204" charset="0"/>
              </a:rPr>
              <a:t>	if (finalResults[i] == distance) {</a:t>
            </a:r>
            <a:endParaRPr lang="en-GB" altLang="en-US" sz="1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GB" altLang="en-US" sz="1800">
                <a:latin typeface="Consolas" panose="020B0609020204030204" charset="0"/>
                <a:cs typeface="Consolas" panose="020B0609020204030204" charset="0"/>
              </a:rPr>
              <a:t>                optimal = i;</a:t>
            </a:r>
            <a:endParaRPr lang="en-GB" altLang="en-US" sz="1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GB" altLang="en-US" sz="1800">
                <a:latin typeface="Consolas" panose="020B0609020204030204" charset="0"/>
                <a:cs typeface="Consolas" panose="020B0609020204030204" charset="0"/>
              </a:rPr>
              <a:t>            }</a:t>
            </a:r>
            <a:endParaRPr lang="en-GB" altLang="en-US" sz="1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GB" altLang="en-US" sz="1800">
                <a:latin typeface="Consolas" panose="020B0609020204030204" charset="0"/>
                <a:cs typeface="Consolas" panose="020B0609020204030204" charset="0"/>
              </a:rPr>
              <a:t>        }</a:t>
            </a:r>
            <a:endParaRPr lang="en-GB" altLang="en-US" sz="180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0355"/>
            <a:ext cx="10515600" cy="6535420"/>
          </a:xfrm>
        </p:spPr>
        <p:txBody>
          <a:bodyPr>
            <a:normAutofit fontScale="90000" lnSpcReduction="20000"/>
          </a:bodyPr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GB" altLang="en-US" sz="1800">
                <a:latin typeface="Consolas" panose="020B0609020204030204" charset="0"/>
                <a:cs typeface="Consolas" panose="020B0609020204030204" charset="0"/>
              </a:rPr>
              <a:t>	System.out.println();</a:t>
            </a:r>
            <a:endParaRPr lang="en-GB" altLang="en-US" sz="1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GB" altLang="en-US" sz="1800">
                <a:latin typeface="Consolas" panose="020B0609020204030204" charset="0"/>
                <a:cs typeface="Consolas" panose="020B0609020204030204" charset="0"/>
              </a:rPr>
              <a:t>        System.out.print("Path: " + paths[optimal] + ". Distance = " +</a:t>
            </a:r>
            <a:endParaRPr lang="en-GB" altLang="en-US" sz="1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GB" altLang="en-US" sz="1800">
                <a:latin typeface="Consolas" panose="020B0609020204030204" charset="0"/>
                <a:cs typeface="Consolas" panose="020B0609020204030204" charset="0"/>
              </a:rPr>
              <a:t>finalResults[optimal] + " (OPTIMAL)");</a:t>
            </a:r>
            <a:endParaRPr lang="en-GB" altLang="en-US" sz="1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GB" altLang="en-US" sz="1800">
                <a:latin typeface="Consolas" panose="020B0609020204030204" charset="0"/>
                <a:cs typeface="Consolas" panose="020B0609020204030204" charset="0"/>
              </a:rPr>
              <a:t>    }</a:t>
            </a:r>
            <a:endParaRPr lang="en-GB" altLang="en-US" sz="1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GB" altLang="en-US" sz="1800">
                <a:latin typeface="Consolas" panose="020B0609020204030204" charset="0"/>
                <a:cs typeface="Consolas" panose="020B0609020204030204" charset="0"/>
              </a:rPr>
              <a:t>	private static int procedure(int initial, int vertices[], String path, int </a:t>
            </a:r>
            <a:endParaRPr lang="en-GB" altLang="en-US" sz="1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GB" altLang="en-US" sz="1800">
                <a:latin typeface="Consolas" panose="020B0609020204030204" charset="0"/>
                <a:cs typeface="Consolas" panose="020B0609020204030204" charset="0"/>
              </a:rPr>
              <a:t>costUntilHere) {</a:t>
            </a:r>
            <a:endParaRPr lang="en-GB" altLang="en-US" sz="1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GB" altLang="en-US" sz="1800">
                <a:latin typeface="Consolas" panose="020B0609020204030204" charset="0"/>
                <a:cs typeface="Consolas" panose="020B0609020204030204" charset="0"/>
              </a:rPr>
              <a:t>        String street = streetName(initial);</a:t>
            </a:r>
            <a:endParaRPr lang="en-GB" altLang="en-US" sz="1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GB" altLang="en-US" sz="1800">
                <a:latin typeface="Consolas" panose="020B0609020204030204" charset="0"/>
                <a:cs typeface="Consolas" panose="020B0609020204030204" charset="0"/>
              </a:rPr>
              <a:t>        path = path + street + " - ";</a:t>
            </a:r>
            <a:endParaRPr lang="en-GB" altLang="en-US" sz="1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GB" altLang="en-US" sz="1800">
                <a:latin typeface="Consolas" panose="020B0609020204030204" charset="0"/>
                <a:cs typeface="Consolas" panose="020B0609020204030204" charset="0"/>
              </a:rPr>
              <a:t>        int length = vertices.length;</a:t>
            </a:r>
            <a:endParaRPr lang="en-GB" altLang="en-US" sz="1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GB" altLang="en-US" sz="1800">
                <a:latin typeface="Consolas" panose="020B0609020204030204" charset="0"/>
                <a:cs typeface="Consolas" panose="020B0609020204030204" charset="0"/>
              </a:rPr>
              <a:t>        int newCostUntilHere;</a:t>
            </a:r>
            <a:endParaRPr lang="en-GB" altLang="en-US" sz="1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GB" altLang="en-US" sz="1800">
                <a:latin typeface="Consolas" panose="020B0609020204030204" charset="0"/>
                <a:cs typeface="Consolas" panose="020B0609020204030204" charset="0"/>
              </a:rPr>
              <a:t>	if (length == 0) {</a:t>
            </a:r>
            <a:endParaRPr lang="en-GB" altLang="en-US" sz="1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GB" altLang="en-US" sz="1800">
                <a:latin typeface="Consolas" panose="020B0609020204030204" charset="0"/>
                <a:cs typeface="Consolas" panose="020B0609020204030204" charset="0"/>
              </a:rPr>
              <a:t>            street = streetName(0);</a:t>
            </a:r>
            <a:endParaRPr lang="en-GB" altLang="en-US" sz="1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GB" altLang="en-US" sz="1800">
                <a:latin typeface="Consolas" panose="020B0609020204030204" charset="0"/>
                <a:cs typeface="Consolas" panose="020B0609020204030204" charset="0"/>
              </a:rPr>
              <a:t>            paths[counter] = path + street;</a:t>
            </a:r>
            <a:endParaRPr lang="en-GB" altLang="en-US" sz="1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GB" altLang="en-US" sz="1800">
                <a:latin typeface="Consolas" panose="020B0609020204030204" charset="0"/>
                <a:cs typeface="Consolas" panose="020B0609020204030204" charset="0"/>
              </a:rPr>
              <a:t>            finalResults[counter] = costUntilHere + distances[initial][0];</a:t>
            </a:r>
            <a:endParaRPr lang="en-GB" altLang="en-US" sz="1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GB" altLang="en-US" sz="1800">
                <a:latin typeface="Consolas" panose="020B0609020204030204" charset="0"/>
                <a:cs typeface="Consolas" panose="020B0609020204030204" charset="0"/>
              </a:rPr>
              <a:t>            counter++;</a:t>
            </a:r>
            <a:endParaRPr lang="en-GB" altLang="en-US" sz="1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GB" altLang="en-US" sz="1800">
                <a:latin typeface="Consolas" panose="020B0609020204030204" charset="0"/>
                <a:cs typeface="Consolas" panose="020B0609020204030204" charset="0"/>
              </a:rPr>
              <a:t>            return (distances[initial][0]);</a:t>
            </a:r>
            <a:endParaRPr lang="en-GB" altLang="en-US" sz="1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GB" altLang="en-US" sz="1800">
                <a:latin typeface="Consolas" panose="020B0609020204030204" charset="0"/>
                <a:cs typeface="Consolas" panose="020B0609020204030204" charset="0"/>
              </a:rPr>
              <a:t>        }</a:t>
            </a:r>
            <a:endParaRPr lang="en-GB" altLang="en-US" sz="1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GB" altLang="en-US" sz="1800">
                <a:latin typeface="Consolas" panose="020B0609020204030204" charset="0"/>
                <a:cs typeface="Consolas" panose="020B0609020204030204" charset="0"/>
              </a:rPr>
              <a:t>	else {</a:t>
            </a:r>
            <a:endParaRPr lang="en-GB" altLang="en-US" sz="1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GB" altLang="en-US" sz="1800">
                <a:latin typeface="Consolas" panose="020B0609020204030204" charset="0"/>
                <a:cs typeface="Consolas" panose="020B0609020204030204" charset="0"/>
              </a:rPr>
              <a:t>            int[][] newVertices = new int[length][(length - 1)];</a:t>
            </a:r>
            <a:endParaRPr lang="en-GB" altLang="en-US" sz="1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GB" altLang="en-US" sz="1800">
                <a:latin typeface="Consolas" panose="020B0609020204030204" charset="0"/>
                <a:cs typeface="Consolas" panose="020B0609020204030204" charset="0"/>
              </a:rPr>
              <a:t>            int costCurrentNode, costChild;</a:t>
            </a:r>
            <a:endParaRPr lang="en-GB" altLang="en-US" sz="1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GB" altLang="en-US" sz="1800">
                <a:latin typeface="Consolas" panose="020B0609020204030204" charset="0"/>
                <a:cs typeface="Consolas" panose="020B0609020204030204" charset="0"/>
              </a:rPr>
              <a:t>            int bestCost = Integer.MAX_VALUE;</a:t>
            </a:r>
            <a:endParaRPr lang="en-GB" altLang="en-US" sz="1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endParaRPr lang="en-GB" altLang="en-US" sz="1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GB" altLang="en-US" sz="1800">
                <a:latin typeface="Consolas" panose="020B0609020204030204" charset="0"/>
                <a:cs typeface="Consolas" panose="020B0609020204030204" charset="0"/>
              </a:rPr>
              <a:t>for (int i = 0; i &lt; length; i++) {</a:t>
            </a:r>
            <a:endParaRPr lang="en-GB" altLang="en-US" sz="1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GB" altLang="en-US" sz="1800">
                <a:latin typeface="Consolas" panose="020B0609020204030204" charset="0"/>
                <a:cs typeface="Consolas" panose="020B0609020204030204" charset="0"/>
              </a:rPr>
              <a:t>                for (int j = 0, k = 0; j &lt; length; j++, k++) {</a:t>
            </a:r>
            <a:endParaRPr lang="en-GB" altLang="en-US" sz="1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GB" altLang="en-US" sz="1800">
                <a:latin typeface="Consolas" panose="020B0609020204030204" charset="0"/>
                <a:cs typeface="Consolas" panose="020B0609020204030204" charset="0"/>
              </a:rPr>
              <a:t>                    if (j == i) {</a:t>
            </a:r>
            <a:endParaRPr lang="en-GB" altLang="en-US" sz="1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GB" altLang="en-US" sz="1800">
                <a:latin typeface="Consolas" panose="020B0609020204030204" charset="0"/>
                <a:cs typeface="Consolas" panose="020B0609020204030204" charset="0"/>
              </a:rPr>
              <a:t>                        k--;</a:t>
            </a:r>
            <a:endParaRPr lang="en-GB" altLang="en-US" sz="1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GB" altLang="en-US" sz="1800">
                <a:latin typeface="Consolas" panose="020B0609020204030204" charset="0"/>
                <a:cs typeface="Consolas" panose="020B0609020204030204" charset="0"/>
              </a:rPr>
              <a:t>                        continue;</a:t>
            </a:r>
            <a:endParaRPr lang="en-GB" altLang="en-US" sz="1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GB" altLang="en-US" sz="1800">
                <a:latin typeface="Consolas" panose="020B0609020204030204" charset="0"/>
                <a:cs typeface="Consolas" panose="020B0609020204030204" charset="0"/>
              </a:rPr>
              <a:t>                    }</a:t>
            </a:r>
            <a:endParaRPr lang="en-GB" altLang="en-US" sz="1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GB" altLang="en-US" sz="1800">
                <a:latin typeface="Consolas" panose="020B0609020204030204" charset="0"/>
                <a:cs typeface="Consolas" panose="020B0609020204030204" charset="0"/>
              </a:rPr>
              <a:t> newVertices[i][k] = vertices[j];</a:t>
            </a:r>
            <a:endParaRPr lang="en-GB" altLang="en-US" sz="1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GB" altLang="en-US" sz="1800">
                <a:latin typeface="Consolas" panose="020B0609020204030204" charset="0"/>
                <a:cs typeface="Consolas" panose="020B0609020204030204" charset="0"/>
              </a:rPr>
              <a:t>                }</a:t>
            </a:r>
            <a:endParaRPr lang="en-GB" altLang="en-US" sz="180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0355"/>
            <a:ext cx="10515600" cy="6535420"/>
          </a:xfrm>
        </p:spPr>
        <p:txBody>
          <a:bodyPr>
            <a:normAutofit/>
          </a:bodyPr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GB" altLang="en-US" sz="1800">
                <a:latin typeface="Consolas" panose="020B0609020204030204" charset="0"/>
                <a:cs typeface="Consolas" panose="020B0609020204030204" charset="0"/>
              </a:rPr>
              <a:t>for (int i = 0; i &lt; length; i++) {</a:t>
            </a:r>
            <a:endParaRPr lang="en-GB" altLang="en-US" sz="1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GB" altLang="en-US" sz="1800">
                <a:latin typeface="Consolas" panose="020B0609020204030204" charset="0"/>
                <a:cs typeface="Consolas" panose="020B0609020204030204" charset="0"/>
              </a:rPr>
              <a:t>			</a:t>
            </a:r>
            <a:endParaRPr lang="en-GB" altLang="en-US" sz="1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GB" altLang="en-US" sz="1800">
                <a:latin typeface="Consolas" panose="020B0609020204030204" charset="0"/>
                <a:cs typeface="Consolas" panose="020B0609020204030204" charset="0"/>
              </a:rPr>
              <a:t>                for (int j = 0, k = 0; j &lt; length; j++, k++) {</a:t>
            </a:r>
            <a:endParaRPr lang="en-GB" altLang="en-US" sz="1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endParaRPr lang="en-GB" altLang="en-US" sz="1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GB" altLang="en-US" sz="1800">
                <a:latin typeface="Consolas" panose="020B0609020204030204" charset="0"/>
                <a:cs typeface="Consolas" panose="020B0609020204030204" charset="0"/>
              </a:rPr>
              <a:t>                    if (j == i) {</a:t>
            </a:r>
            <a:endParaRPr lang="en-GB" altLang="en-US" sz="1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GB" altLang="en-US" sz="1800">
                <a:latin typeface="Consolas" panose="020B0609020204030204" charset="0"/>
                <a:cs typeface="Consolas" panose="020B0609020204030204" charset="0"/>
              </a:rPr>
              <a:t>                        k--;</a:t>
            </a:r>
            <a:endParaRPr lang="en-GB" altLang="en-US" sz="1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GB" altLang="en-US" sz="1800">
                <a:latin typeface="Consolas" panose="020B0609020204030204" charset="0"/>
                <a:cs typeface="Consolas" panose="020B0609020204030204" charset="0"/>
              </a:rPr>
              <a:t>                        continue;</a:t>
            </a:r>
            <a:endParaRPr lang="en-GB" altLang="en-US" sz="1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GB" altLang="en-US" sz="1800">
                <a:latin typeface="Consolas" panose="020B0609020204030204" charset="0"/>
                <a:cs typeface="Consolas" panose="020B0609020204030204" charset="0"/>
              </a:rPr>
              <a:t>                    }</a:t>
            </a:r>
            <a:endParaRPr lang="en-GB" altLang="en-US" sz="1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GB" altLang="en-US" sz="1800">
                <a:latin typeface="Consolas" panose="020B0609020204030204" charset="0"/>
                <a:cs typeface="Consolas" panose="020B0609020204030204" charset="0"/>
              </a:rPr>
              <a:t>                    newVertices[i][k] = vertices[j];</a:t>
            </a:r>
            <a:endParaRPr lang="en-GB" altLang="en-US" sz="1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GB" altLang="en-US" sz="1800">
                <a:latin typeface="Consolas" panose="020B0609020204030204" charset="0"/>
                <a:cs typeface="Consolas" panose="020B0609020204030204" charset="0"/>
              </a:rPr>
              <a:t>                }</a:t>
            </a:r>
            <a:endParaRPr lang="en-GB" altLang="en-US" sz="1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GB" altLang="en-US" sz="1800">
                <a:latin typeface="Consolas" panose="020B0609020204030204" charset="0"/>
                <a:cs typeface="Consolas" panose="020B0609020204030204" charset="0"/>
              </a:rPr>
              <a:t>                costCurrentNode = distances[initial][vertices[i]];</a:t>
            </a:r>
            <a:endParaRPr lang="en-GB" altLang="en-US" sz="1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GB" altLang="en-US" sz="1800">
                <a:latin typeface="Consolas" panose="020B0609020204030204" charset="0"/>
                <a:cs typeface="Consolas" panose="020B0609020204030204" charset="0"/>
              </a:rPr>
              <a:t>                newCostUntilHere = costCurrentNode + costUntilHere;</a:t>
            </a:r>
            <a:endParaRPr lang="en-GB" altLang="en-US" sz="1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GB" altLang="en-US" sz="1800">
                <a:latin typeface="Consolas" panose="020B0609020204030204" charset="0"/>
                <a:cs typeface="Consolas" panose="020B0609020204030204" charset="0"/>
              </a:rPr>
              <a:t>                costChild = procedure(vertices[i], newVertices[i], path, </a:t>
            </a:r>
            <a:endParaRPr lang="en-GB" altLang="en-US" sz="1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GB" altLang="en-US" sz="1800">
                <a:latin typeface="Consolas" panose="020B0609020204030204" charset="0"/>
                <a:cs typeface="Consolas" panose="020B0609020204030204" charset="0"/>
              </a:rPr>
              <a:t>newCostUntilHere);</a:t>
            </a:r>
            <a:endParaRPr lang="en-GB" altLang="en-US" sz="1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GB" altLang="en-US" sz="1800">
                <a:latin typeface="Consolas" panose="020B0609020204030204" charset="0"/>
                <a:cs typeface="Consolas" panose="020B0609020204030204" charset="0"/>
              </a:rPr>
              <a:t>                int totalCost = costChild + costCurrentNode;</a:t>
            </a:r>
            <a:endParaRPr lang="en-GB" altLang="en-US" sz="1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endParaRPr lang="en-GB" altLang="en-US" sz="1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GB" altLang="en-US" sz="1800">
                <a:latin typeface="Consolas" panose="020B0609020204030204" charset="0"/>
                <a:cs typeface="Consolas" panose="020B0609020204030204" charset="0"/>
              </a:rPr>
              <a:t>                if (totalCost &lt; bestCost) {</a:t>
            </a:r>
            <a:endParaRPr lang="en-GB" altLang="en-US" sz="1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GB" altLang="en-US" sz="1800">
                <a:latin typeface="Consolas" panose="020B0609020204030204" charset="0"/>
                <a:cs typeface="Consolas" panose="020B0609020204030204" charset="0"/>
              </a:rPr>
              <a:t>                    bestCost = totalCost;</a:t>
            </a:r>
            <a:endParaRPr lang="en-GB" altLang="en-US" sz="1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GB" altLang="en-US" sz="1800">
                <a:latin typeface="Consolas" panose="020B0609020204030204" charset="0"/>
                <a:cs typeface="Consolas" panose="020B0609020204030204" charset="0"/>
              </a:rPr>
              <a:t>                }</a:t>
            </a:r>
            <a:endParaRPr lang="en-GB" altLang="en-US" sz="1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GB" altLang="en-US" sz="1800">
                <a:latin typeface="Consolas" panose="020B0609020204030204" charset="0"/>
                <a:cs typeface="Consolas" panose="020B0609020204030204" charset="0"/>
              </a:rPr>
              <a:t>            }</a:t>
            </a:r>
            <a:endParaRPr lang="en-GB" altLang="en-US" sz="1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GB" altLang="en-US" sz="1800">
                <a:latin typeface="Consolas" panose="020B0609020204030204" charset="0"/>
                <a:cs typeface="Consolas" panose="020B0609020204030204" charset="0"/>
              </a:rPr>
              <a:t>            return (bestCost);</a:t>
            </a:r>
            <a:endParaRPr lang="en-GB" altLang="en-US" sz="1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GB" altLang="en-US" sz="1800">
                <a:latin typeface="Consolas" panose="020B0609020204030204" charset="0"/>
                <a:cs typeface="Consolas" panose="020B0609020204030204" charset="0"/>
              </a:rPr>
              <a:t>        }</a:t>
            </a:r>
            <a:endParaRPr lang="en-GB" altLang="en-US" sz="1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GB" altLang="en-US" sz="1800">
                <a:latin typeface="Consolas" panose="020B0609020204030204" charset="0"/>
                <a:cs typeface="Consolas" panose="020B0609020204030204" charset="0"/>
              </a:rPr>
              <a:t>    }</a:t>
            </a:r>
            <a:endParaRPr lang="en-GB" altLang="en-US" sz="180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0355"/>
            <a:ext cx="10515600" cy="6535420"/>
          </a:xfrm>
        </p:spPr>
        <p:txBody>
          <a:bodyPr>
            <a:normAutofit/>
          </a:bodyPr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GB" altLang="en-US" sz="1800">
                <a:latin typeface="Consolas" panose="020B0609020204030204" charset="0"/>
                <a:cs typeface="Consolas" panose="020B0609020204030204" charset="0"/>
              </a:rPr>
              <a:t>private static int factorial(int n) {</a:t>
            </a:r>
            <a:endParaRPr lang="en-GB" altLang="en-US" sz="1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endParaRPr lang="en-GB" altLang="en-US" sz="1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GB" altLang="en-US" sz="1800">
                <a:latin typeface="Consolas" panose="020B0609020204030204" charset="0"/>
                <a:cs typeface="Consolas" panose="020B0609020204030204" charset="0"/>
              </a:rPr>
              <a:t>        if (n &lt;= 1) return 1;</a:t>
            </a:r>
            <a:endParaRPr lang="en-GB" altLang="en-US" sz="1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GB" altLang="en-US" sz="1800">
                <a:latin typeface="Consolas" panose="020B0609020204030204" charset="0"/>
                <a:cs typeface="Consolas" panose="020B0609020204030204" charset="0"/>
              </a:rPr>
              <a:t>        else return (n * factorial(n - 1));</a:t>
            </a:r>
            <a:endParaRPr lang="en-GB" altLang="en-US" sz="1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GB" altLang="en-US" sz="1800">
                <a:latin typeface="Consolas" panose="020B0609020204030204" charset="0"/>
                <a:cs typeface="Consolas" panose="020B0609020204030204" charset="0"/>
              </a:rPr>
              <a:t>    }</a:t>
            </a:r>
            <a:endParaRPr lang="en-GB" altLang="en-US" sz="1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</a:pPr>
            <a:r>
              <a:rPr lang="en-GB" altLang="en-US" sz="1800">
                <a:latin typeface="Consolas" panose="020B0609020204030204" charset="0"/>
                <a:cs typeface="Consolas" panose="020B0609020204030204" charset="0"/>
              </a:rPr>
              <a:t>}</a:t>
            </a:r>
            <a:endParaRPr lang="en-GB" altLang="en-US" sz="180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4465</Words>
  <Application>WPS Presentation</Application>
  <PresentationFormat>Widescreen</PresentationFormat>
  <Paragraphs>148</Paragraphs>
  <Slides>13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Arial</vt:lpstr>
      <vt:lpstr>SimSun</vt:lpstr>
      <vt:lpstr>Wingdings</vt:lpstr>
      <vt:lpstr>Consolas</vt:lpstr>
      <vt:lpstr>Calibri Light</vt:lpstr>
      <vt:lpstr>Calibri</vt:lpstr>
      <vt:lpstr>Microsoft YaHei</vt:lpstr>
      <vt:lpstr>Arial Unicode MS</vt:lpstr>
      <vt:lpstr>Office Theme</vt:lpstr>
      <vt:lpstr>Paint.Picture</vt:lpstr>
      <vt:lpstr>Held Karp's Dynamic Programming</vt:lpstr>
      <vt:lpstr>PowerPoint 演示文稿</vt:lpstr>
      <vt:lpstr>PowerPoint 演示文稿</vt:lpstr>
      <vt:lpstr>Algorithm</vt:lpstr>
      <vt:lpstr>Code</vt:lpstr>
      <vt:lpstr>PowerPoint 演示文稿</vt:lpstr>
      <vt:lpstr>PowerPoint 演示文稿</vt:lpstr>
      <vt:lpstr>PowerPoint 演示文稿</vt:lpstr>
      <vt:lpstr>PowerPoint 演示文稿</vt:lpstr>
      <vt:lpstr>Implementation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Held Karp's Dynamic Programming</dc:title>
  <dc:creator/>
  <cp:lastModifiedBy>alwan</cp:lastModifiedBy>
  <cp:revision>14</cp:revision>
  <dcterms:created xsi:type="dcterms:W3CDTF">2019-05-09T10:17:00Z</dcterms:created>
  <dcterms:modified xsi:type="dcterms:W3CDTF">2019-05-16T19:18:46Z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2057-11.2.0.8333</vt:lpwstr>
  </property>
</Properties>
</file>