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385" r:id="rId5"/>
    <p:sldId id="392" r:id="rId6"/>
    <p:sldId id="393" r:id="rId7"/>
    <p:sldId id="394" r:id="rId8"/>
    <p:sldId id="395" r:id="rId9"/>
    <p:sldId id="396" r:id="rId10"/>
    <p:sldId id="39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0117" autoAdjust="0"/>
  </p:normalViewPr>
  <p:slideViewPr>
    <p:cSldViewPr snapToGrid="0" snapToObjects="1">
      <p:cViewPr varScale="1">
        <p:scale>
          <a:sx n="116" d="100"/>
          <a:sy n="116" d="100"/>
        </p:scale>
        <p:origin x="1328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360"/>
    </p:cViewPr>
  </p:sorterViewPr>
  <p:notesViewPr>
    <p:cSldViewPr snapToGrid="0" snapToObjects="1">
      <p:cViewPr varScale="1">
        <p:scale>
          <a:sx n="64" d="100"/>
          <a:sy n="64" d="100"/>
        </p:scale>
        <p:origin x="2578" y="6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9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61334ADA-1C06-4D07-BAAA-BB14454AF10E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9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041E9B9-80DF-461C-8F17-CFBF2B1BA6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1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9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F2B646E-148C-43CD-BB7A-C3442B71978F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9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A7AC2F6-F9B0-44E1-A28B-FCE91221E4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AC2F6-F9B0-44E1-A28B-FCE91221E4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AC2F6-F9B0-44E1-A28B-FCE91221E4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AC2F6-F9B0-44E1-A28B-FCE91221E4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8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AC2F6-F9B0-44E1-A28B-FCE91221E4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AC2F6-F9B0-44E1-A28B-FCE91221E4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1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AC2F6-F9B0-44E1-A28B-FCE91221E4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3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AC2F6-F9B0-44E1-A28B-FCE91221E4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F0BA-963A-49B4-9CCD-03915AE6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39610-5D18-4AB1-B2CB-EC5A45C50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FCB7-27C2-4CBB-A5A3-0A3EFEE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1A16A-F45A-4A0F-8F84-979894D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92BE-2551-4264-A7F8-62A41264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6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9103-D4C9-41EC-B7D9-6D57FA87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3423-BCA0-4A12-9314-097A4E77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1C1F-611D-488C-9C4F-E95FE18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89A3-0501-4367-AE5D-AC4895C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C604-2DFF-4E2B-B4C5-D9FA03F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4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92275-0E22-41C2-83C6-15171CC21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A434D-4B75-44AE-ADC6-1DD37CFC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75FE-EEC9-47C4-AE21-06681393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1921-5F49-477B-9F7D-2EBC7148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B97F-389E-4F26-BCA5-0B7A915D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BD1B-23D2-4C01-8602-5A68751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38FB-46C0-4421-9054-FB6D2CEA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3582-C6AC-49DD-8C1A-BA523B67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4D89-B6E5-447E-AA90-A3BC9576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5EA7-BA17-4DDE-9405-D71EA5F6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1549-044B-4EB5-9805-52763CF1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B4A7-C177-4894-96B5-11A212A9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BF4B-83D3-4347-A6B3-0D8AAFFC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5D95-92D5-4B03-8D13-183A4395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03E2-5120-45E5-B00A-D8E2D4FD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8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811E-F18E-41F4-AAE9-9EF30729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32F0-6545-432A-93D0-AB4A0986E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C04CE-C69B-40AF-9B81-70491927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37AB-F031-4956-9B57-8F9311E7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02D0A-3617-4F82-8EE1-4669D326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FCCD-EF66-4867-B5E9-2CAA27E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8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BF67-BCD8-4638-A161-666F9BF6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F41CF-ABE8-4BFF-91E1-D88B0250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007BF-5AD2-47C9-88CD-6C0028BB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3EFBF-99F0-4EA9-BB05-B4E03903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5B680-03F6-49DA-9739-0EBD5F169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F1C9F-7E8D-4309-A95B-152CBC42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C04B6-46D6-41A2-9D5D-6B80452B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7F279-EE95-4919-9E4C-724AE579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8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4F2D-ACD9-40E6-846C-79C36AA5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2665C-D12D-4D49-B7A2-B63AE562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D9367-8B5E-4F26-A4E3-B4823EC1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09ACC-0ACC-4D84-BBDA-F43839F9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46D6C-DEF3-4FC8-A379-E1F44A63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D5262-7519-48E1-9814-D9EAD889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D1D9-4BF1-40C4-B9FB-06B32D11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2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93AB-C1B1-406F-AF8B-089D8462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32F3-1AC8-4B65-9FEE-DB4DC318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BFA56-A1C8-4390-81BE-A29B5FD0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8887-BD09-4385-BA8F-709129A6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6F80C-AFBC-4BEE-9616-095CB84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EE826-65CE-405C-96D0-957F5E9E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5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7660-C18D-46DC-8BBE-436FE2C4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D44BD-529A-4CCA-948A-26484113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4253-4B31-41F7-808E-CDF37910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B5FF4-9384-4F7A-95A3-A28E1FB9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2ACA-77E5-4DC1-8907-3707E3B0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DCCB-B80A-40A6-A144-EE25F25E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CA43F-BE2D-415B-9DE1-E6EAB4B8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CBFCF-A5D6-4937-BD9E-41335FCD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D580-D22C-4061-8E3F-3DB883A59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BCF2-FC8A-1D4E-909A-B43A83FF451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1D5C-D9E1-458C-94A6-CD0CFECC5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CFBA-752A-48CE-AB71-D0FFB5B14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00B2-4F3D-894C-9723-BA26B68A2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5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ixdell.com/classes/HCI-and-Design-Spring-2017/The-Design-of-Everyday-Things-Revised-and-Expanded-Edition.pdf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ixdell.com/classes/HCI-and-Design-Spring-2017/The-Design-of-Everyday-Things-Revised-and-Expanded-Edition.pdf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xdell.com/classes/HCI-and-Design-Spring-2017/The-Design-of-Everyday-Things-Revised-and-Expanded-Edition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iveringPromise_footer_P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91486"/>
            <a:ext cx="9144000" cy="866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57AC4D-27FB-7F48-960B-5466AF860346}"/>
              </a:ext>
            </a:extLst>
          </p:cNvPr>
          <p:cNvSpPr txBox="1"/>
          <p:nvPr/>
        </p:nvSpPr>
        <p:spPr>
          <a:xfrm>
            <a:off x="757734" y="3903786"/>
            <a:ext cx="7211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Intro Bold Caps" panose="02000000000000000000" pitchFamily="50" charset="0"/>
              </a:rPr>
              <a:t>MCC Code School</a:t>
            </a:r>
          </a:p>
          <a:p>
            <a:pPr algn="ctr"/>
            <a:endParaRPr lang="en-US" sz="3600" b="1" dirty="0">
              <a:solidFill>
                <a:schemeClr val="accent5">
                  <a:lumMod val="75000"/>
                </a:schemeClr>
              </a:solidFill>
              <a:latin typeface="Intro Bold Caps" panose="02000000000000000000" pitchFamily="50" charset="0"/>
            </a:endParaRPr>
          </a:p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Intro Bold Caps" panose="02000000000000000000" pitchFamily="50" charset="0"/>
              </a:rPr>
              <a:t>Topic Intro to HCI / UI / UX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Intro Bold Caps" panose="02000000000000000000" pitchFamily="50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311933" y="287488"/>
            <a:ext cx="5891299" cy="2866259"/>
            <a:chOff x="216" y="201"/>
            <a:chExt cx="6336" cy="267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16" y="201"/>
              <a:ext cx="6336" cy="2679"/>
            </a:xfrm>
            <a:prstGeom prst="rect">
              <a:avLst/>
            </a:pr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" y="978"/>
              <a:ext cx="5463" cy="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98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iveringPromise_footer_P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91486"/>
            <a:ext cx="9144000" cy="86651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BDD43-D710-4BBE-8709-126986D7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36" y="1297155"/>
            <a:ext cx="7462728" cy="4263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b="1" dirty="0"/>
          </a:p>
          <a:p>
            <a:r>
              <a:rPr lang="en-US" sz="2000" dirty="0"/>
              <a:t>HCI</a:t>
            </a:r>
          </a:p>
          <a:p>
            <a:pPr lvl="1"/>
            <a:r>
              <a:rPr lang="en-US" sz="1700" dirty="0"/>
              <a:t>Human Computer Interaction </a:t>
            </a:r>
          </a:p>
          <a:p>
            <a:pPr lvl="1"/>
            <a:r>
              <a:rPr lang="en-US" sz="1700" dirty="0"/>
              <a:t>The study and research of human interaction with computer and technology interfaces</a:t>
            </a:r>
          </a:p>
          <a:p>
            <a:pPr lvl="1"/>
            <a:r>
              <a:rPr lang="en-US" sz="1700" dirty="0"/>
              <a:t>You can get a degree in this (different than graphic design)</a:t>
            </a:r>
          </a:p>
          <a:p>
            <a:pPr lvl="1"/>
            <a:r>
              <a:rPr lang="en-US" sz="1700" dirty="0"/>
              <a:t>Focuses on user needs and UX</a:t>
            </a:r>
          </a:p>
          <a:p>
            <a:pPr marL="0" indent="0">
              <a:buNone/>
            </a:pPr>
            <a:r>
              <a:rPr lang="en-US" sz="2000" dirty="0"/>
              <a:t>UI</a:t>
            </a:r>
          </a:p>
          <a:p>
            <a:pPr lvl="1"/>
            <a:r>
              <a:rPr lang="en-US" sz="1700" dirty="0"/>
              <a:t>User Interface</a:t>
            </a:r>
          </a:p>
          <a:p>
            <a:pPr lvl="1"/>
            <a:r>
              <a:rPr lang="en-US" sz="1700" dirty="0"/>
              <a:t>What user sees and interacts with</a:t>
            </a:r>
          </a:p>
          <a:p>
            <a:pPr lvl="1"/>
            <a:r>
              <a:rPr lang="en-US" sz="1700" dirty="0"/>
              <a:t>Typically what Graphic Designers mainly focus on</a:t>
            </a:r>
          </a:p>
          <a:p>
            <a:r>
              <a:rPr lang="en-US" sz="2000" dirty="0"/>
              <a:t>UX</a:t>
            </a:r>
          </a:p>
          <a:p>
            <a:pPr lvl="1"/>
            <a:r>
              <a:rPr lang="en-US" sz="1700" dirty="0"/>
              <a:t>User Experience</a:t>
            </a:r>
          </a:p>
          <a:p>
            <a:pPr lvl="1"/>
            <a:r>
              <a:rPr lang="en-US" sz="1700" dirty="0"/>
              <a:t>“User-Centered Design"</a:t>
            </a:r>
          </a:p>
          <a:p>
            <a:pPr lvl="1"/>
            <a:r>
              <a:rPr lang="en-US" sz="1700" dirty="0"/>
              <a:t>How a user interacts or interprets how they can interact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016B5E-ED4B-FA40-BAAD-1DA32860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13" y="16192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Intro Bold Caps" panose="02000000000000000000" pitchFamily="50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61849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iveringPromise_footer_P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91486"/>
            <a:ext cx="9144000" cy="86651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BDD43-D710-4BBE-8709-126986D7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36" y="1297155"/>
            <a:ext cx="7462728" cy="4263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b="1" dirty="0"/>
          </a:p>
          <a:p>
            <a:r>
              <a:rPr lang="en-US" sz="2000" dirty="0"/>
              <a:t>Started around 1980 with advent of PC</a:t>
            </a:r>
          </a:p>
          <a:p>
            <a:endParaRPr lang="en-US" sz="2000" dirty="0"/>
          </a:p>
          <a:p>
            <a:r>
              <a:rPr lang="en-US" sz="2000" dirty="0"/>
              <a:t>Combination of fields </a:t>
            </a:r>
          </a:p>
          <a:p>
            <a:pPr lvl="1"/>
            <a:r>
              <a:rPr lang="en-US" sz="1700" dirty="0"/>
              <a:t>Computer science </a:t>
            </a:r>
          </a:p>
          <a:p>
            <a:pPr lvl="1"/>
            <a:r>
              <a:rPr lang="en-US" sz="1700" dirty="0"/>
              <a:t>Human factors engineering </a:t>
            </a:r>
          </a:p>
          <a:p>
            <a:pPr lvl="1"/>
            <a:r>
              <a:rPr lang="en-US" sz="1700" dirty="0"/>
              <a:t>Cognitive science  </a:t>
            </a:r>
          </a:p>
          <a:p>
            <a:pPr marL="342900" lvl="1" indent="0">
              <a:buNone/>
            </a:pPr>
            <a:endParaRPr lang="en-US" sz="1700" dirty="0"/>
          </a:p>
          <a:p>
            <a:r>
              <a:rPr lang="en-US" sz="2000" dirty="0"/>
              <a:t>Focus on how people feel or think about interfaces </a:t>
            </a:r>
          </a:p>
          <a:p>
            <a:endParaRPr lang="en-US" sz="2000" dirty="0"/>
          </a:p>
          <a:p>
            <a:r>
              <a:rPr lang="en-US" sz="2000" dirty="0"/>
              <a:t>Desktop </a:t>
            </a:r>
          </a:p>
          <a:p>
            <a:pPr lvl="1"/>
            <a:r>
              <a:rPr lang="en-US" sz="1700" dirty="0"/>
              <a:t>Literal interpretation of a ‘desktop’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016B5E-ED4B-FA40-BAAD-1DA32860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13" y="16192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Intro Bold Caps" panose="02000000000000000000" pitchFamily="50" charset="0"/>
              </a:rPr>
              <a:t>History of HCI</a:t>
            </a:r>
          </a:p>
        </p:txBody>
      </p:sp>
    </p:spTree>
    <p:extLst>
      <p:ext uri="{BB962C8B-B14F-4D97-AF65-F5344CB8AC3E}">
        <p14:creationId xmlns:p14="http://schemas.microsoft.com/office/powerpoint/2010/main" val="11431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iveringPromise_footer_P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91486"/>
            <a:ext cx="9144000" cy="8665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016B5E-ED4B-FA40-BAAD-1DA32860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13" y="16192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Intro Bold Caps" panose="02000000000000000000" pitchFamily="50" charset="0"/>
              </a:rPr>
              <a:t>Design of Everyday Things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1D51F4-B73A-694F-B499-A6883CBE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1695450"/>
            <a:ext cx="4622800" cy="346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0A81BC-489F-864B-ADB4-B68CCCD8B0AE}"/>
              </a:ext>
            </a:extLst>
          </p:cNvPr>
          <p:cNvSpPr txBox="1"/>
          <p:nvPr/>
        </p:nvSpPr>
        <p:spPr>
          <a:xfrm>
            <a:off x="411341" y="5499165"/>
            <a:ext cx="8321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</a:t>
            </a:r>
            <a:r>
              <a:rPr lang="en-US" sz="1200" dirty="0">
                <a:hlinkClick r:id="rId5"/>
              </a:rPr>
              <a:t>http://www.nixdell.com/classes/HCI-and-Design-Spring-2017/The-Design-of-Everyday-Things-Revised-and-Expanded-Edition.pdf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93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iveringPromise_footer_P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91486"/>
            <a:ext cx="9144000" cy="8665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016B5E-ED4B-FA40-BAAD-1DA32860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13" y="16192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Intro Bold Caps" panose="02000000000000000000" pitchFamily="50" charset="0"/>
              </a:rPr>
              <a:t>Design of Everyday Things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19596-3899-ED4E-9443-2F05B781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650" y="1390650"/>
            <a:ext cx="6108700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B873BE-784E-8342-8596-14832CE5DFF0}"/>
              </a:ext>
            </a:extLst>
          </p:cNvPr>
          <p:cNvSpPr txBox="1"/>
          <p:nvPr/>
        </p:nvSpPr>
        <p:spPr>
          <a:xfrm>
            <a:off x="411341" y="5499165"/>
            <a:ext cx="8321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</a:t>
            </a:r>
            <a:r>
              <a:rPr lang="en-US" sz="1200" dirty="0">
                <a:hlinkClick r:id="rId5"/>
              </a:rPr>
              <a:t>http://www.nixdell.com/classes/HCI-and-Design-Spring-2017/The-Design-of-Everyday-Things-Revised-and-Expanded-Edition.pdf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62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iveringPromise_footer_P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91486"/>
            <a:ext cx="9144000" cy="8665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016B5E-ED4B-FA40-BAAD-1DA32860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13" y="16192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Intro Bold Caps" panose="02000000000000000000" pitchFamily="50" charset="0"/>
              </a:rPr>
              <a:t>HCI High Level Concepts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3E58548-9AF9-0242-8BF1-F89E4CD3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36" y="1297155"/>
            <a:ext cx="7462728" cy="4263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b="1" dirty="0"/>
          </a:p>
          <a:p>
            <a:r>
              <a:rPr lang="en-US" sz="2000" dirty="0"/>
              <a:t>Affordance – a perceived clue or signal about what a thing might do or be used for. (door handle example)</a:t>
            </a:r>
          </a:p>
          <a:p>
            <a:endParaRPr lang="en-US" sz="2000" dirty="0"/>
          </a:p>
          <a:p>
            <a:r>
              <a:rPr lang="en-US" sz="2000" dirty="0"/>
              <a:t>Signifier – provides supporting information to an affordance </a:t>
            </a:r>
          </a:p>
          <a:p>
            <a:endParaRPr lang="en-US" sz="2000" dirty="0"/>
          </a:p>
          <a:p>
            <a:r>
              <a:rPr lang="en-US" sz="2000" dirty="0"/>
              <a:t>Mapping – relationship between two or more things interface</a:t>
            </a:r>
          </a:p>
          <a:p>
            <a:endParaRPr lang="en-US" sz="2000" dirty="0"/>
          </a:p>
          <a:p>
            <a:r>
              <a:rPr lang="en-US" sz="2000" dirty="0"/>
              <a:t>Feedback – Communicates the result of an action</a:t>
            </a:r>
          </a:p>
          <a:p>
            <a:endParaRPr lang="en-US" sz="2000" dirty="0"/>
          </a:p>
          <a:p>
            <a:r>
              <a:rPr lang="en-US" sz="2000" dirty="0"/>
              <a:t>Conceptual Model – perceived state and use of the application, based on interface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0BC93-C671-FC40-924D-72482B77868A}"/>
              </a:ext>
            </a:extLst>
          </p:cNvPr>
          <p:cNvSpPr txBox="1"/>
          <p:nvPr/>
        </p:nvSpPr>
        <p:spPr>
          <a:xfrm>
            <a:off x="411341" y="5499165"/>
            <a:ext cx="8321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</a:t>
            </a:r>
            <a:r>
              <a:rPr lang="en-US" sz="1200" dirty="0">
                <a:hlinkClick r:id="rId4"/>
              </a:rPr>
              <a:t>http://www.nixdell.com/classes/HCI-and-Design-Spring-2017/The-Design-of-Everyday-Things-Revised-and-Expanded-Edition.pdf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89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iveringPromise_footer_P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91486"/>
            <a:ext cx="9144000" cy="8665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016B5E-ED4B-FA40-BAAD-1DA32860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13" y="16192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Intro Bold Caps" panose="02000000000000000000" pitchFamily="50" charset="0"/>
              </a:rPr>
              <a:t>Prototype Fidelity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3E58548-9AF9-0242-8BF1-F89E4CD3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36" y="1297155"/>
            <a:ext cx="7462728" cy="42636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800" b="1" dirty="0"/>
          </a:p>
          <a:p>
            <a:r>
              <a:rPr lang="en-US" sz="2000" dirty="0"/>
              <a:t>High </a:t>
            </a:r>
          </a:p>
          <a:p>
            <a:pPr lvl="1"/>
            <a:r>
              <a:rPr lang="en-US" sz="1700" dirty="0"/>
              <a:t>Very detailed</a:t>
            </a:r>
          </a:p>
          <a:p>
            <a:pPr lvl="1"/>
            <a:r>
              <a:rPr lang="en-US" sz="1700" dirty="0"/>
              <a:t>Full color </a:t>
            </a:r>
          </a:p>
          <a:p>
            <a:pPr lvl="1"/>
            <a:r>
              <a:rPr lang="en-US" sz="1700" dirty="0"/>
              <a:t>Exactly or very similar to end product </a:t>
            </a:r>
          </a:p>
          <a:p>
            <a:pPr lvl="1"/>
            <a:r>
              <a:rPr lang="en-US" sz="1700" dirty="0"/>
              <a:t>Maybe even click through function</a:t>
            </a:r>
          </a:p>
          <a:p>
            <a:pPr lvl="1"/>
            <a:r>
              <a:rPr lang="en-US" sz="1700" dirty="0"/>
              <a:t>Digital</a:t>
            </a:r>
            <a:endParaRPr lang="en-US" sz="2000" dirty="0"/>
          </a:p>
          <a:p>
            <a:r>
              <a:rPr lang="en-US" sz="2000" dirty="0"/>
              <a:t>Medium </a:t>
            </a:r>
          </a:p>
          <a:p>
            <a:pPr lvl="1"/>
            <a:r>
              <a:rPr lang="en-US" sz="1700" dirty="0"/>
              <a:t>Semi-detailed</a:t>
            </a:r>
          </a:p>
          <a:p>
            <a:pPr lvl="1"/>
            <a:r>
              <a:rPr lang="en-US" sz="1700" dirty="0"/>
              <a:t>Some color </a:t>
            </a:r>
          </a:p>
          <a:p>
            <a:pPr lvl="1"/>
            <a:r>
              <a:rPr lang="en-US" sz="1700" dirty="0"/>
              <a:t>Close to end product </a:t>
            </a:r>
          </a:p>
          <a:p>
            <a:pPr lvl="1"/>
            <a:r>
              <a:rPr lang="en-US" sz="1700" dirty="0"/>
              <a:t>Digital or Paper</a:t>
            </a:r>
            <a:endParaRPr lang="en-US" sz="2000" dirty="0"/>
          </a:p>
          <a:p>
            <a:r>
              <a:rPr lang="en-US" sz="2000" dirty="0"/>
              <a:t>Low</a:t>
            </a:r>
          </a:p>
          <a:p>
            <a:pPr lvl="1"/>
            <a:r>
              <a:rPr lang="en-US" sz="1700" dirty="0"/>
              <a:t>Low detail</a:t>
            </a:r>
          </a:p>
          <a:p>
            <a:pPr lvl="1"/>
            <a:r>
              <a:rPr lang="en-US" sz="1700" dirty="0"/>
              <a:t>No color </a:t>
            </a:r>
          </a:p>
          <a:p>
            <a:pPr lvl="1"/>
            <a:r>
              <a:rPr lang="en-US" sz="1700" dirty="0"/>
              <a:t>Sketch or drawing – paper like format typically </a:t>
            </a:r>
          </a:p>
          <a:p>
            <a:pPr lvl="1"/>
            <a:r>
              <a:rPr lang="en-US" sz="1700" dirty="0"/>
              <a:t>Initial design (UI/UX) ideas </a:t>
            </a:r>
          </a:p>
          <a:p>
            <a:endParaRPr lang="en-US" sz="2000" dirty="0"/>
          </a:p>
          <a:p>
            <a:r>
              <a:rPr lang="en-US" sz="2000" dirty="0"/>
              <a:t>Which is best for feedback and why?</a:t>
            </a:r>
          </a:p>
        </p:txBody>
      </p:sp>
    </p:spTree>
    <p:extLst>
      <p:ext uri="{BB962C8B-B14F-4D97-AF65-F5344CB8AC3E}">
        <p14:creationId xmlns:p14="http://schemas.microsoft.com/office/powerpoint/2010/main" val="112368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2EF796A0BC7449BD67AB86724A5FB" ma:contentTypeVersion="10" ma:contentTypeDescription="Create a new document." ma:contentTypeScope="" ma:versionID="60b60925c640b7e3b54d032eb2808a6a">
  <xsd:schema xmlns:xsd="http://www.w3.org/2001/XMLSchema" xmlns:xs="http://www.w3.org/2001/XMLSchema" xmlns:p="http://schemas.microsoft.com/office/2006/metadata/properties" xmlns:ns2="2fc86a26-efa0-4fb5-8ae7-16cd7a0558f5" targetNamespace="http://schemas.microsoft.com/office/2006/metadata/properties" ma:root="true" ma:fieldsID="4e437bf5ad70622ebd22c4961a7fc6b6" ns2:_="">
    <xsd:import namespace="2fc86a26-efa0-4fb5-8ae7-16cd7a0558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86a26-efa0-4fb5-8ae7-16cd7a05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39C55B-7F8B-4FEE-A494-C5D3434143C5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221b84e3-6bac-49b9-8994-d5f5d5edee3d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70C57D8-017C-4248-96A4-330F83619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c86a26-efa0-4fb5-8ae7-16cd7a05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899B43-7FE8-41FD-B4BB-67DF9E7445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306</Words>
  <Application>Microsoft Macintosh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Intro Bold Caps</vt:lpstr>
      <vt:lpstr>Office Theme</vt:lpstr>
      <vt:lpstr>PowerPoint Presentation</vt:lpstr>
      <vt:lpstr>Definitions</vt:lpstr>
      <vt:lpstr>History of HCI</vt:lpstr>
      <vt:lpstr>Design of Everyday Things</vt:lpstr>
      <vt:lpstr>Design of Everyday Things</vt:lpstr>
      <vt:lpstr>HCI High Level Concepts</vt:lpstr>
      <vt:lpstr>Prototype Fidelity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&amp; Victoria Novak</dc:creator>
  <cp:lastModifiedBy>Burk, Christian M</cp:lastModifiedBy>
  <cp:revision>103</cp:revision>
  <cp:lastPrinted>2019-05-13T19:56:21Z</cp:lastPrinted>
  <dcterms:created xsi:type="dcterms:W3CDTF">2019-03-07T12:27:07Z</dcterms:created>
  <dcterms:modified xsi:type="dcterms:W3CDTF">2020-08-02T19:33:38Z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0x010100EDA2EF796A0BC7449BD67AB86724A5FB</vt:lpwstr>
  </property>
</Properties>
</file>