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sldIdLst>
    <p:sldId id="256" r:id="rId2"/>
    <p:sldId id="257" r:id="rId3"/>
    <p:sldId id="258" r:id="rId4"/>
    <p:sldId id="262" r:id="rId5"/>
    <p:sldId id="260" r:id="rId6"/>
    <p:sldId id="261" r:id="rId7"/>
    <p:sldId id="271" r:id="rId8"/>
    <p:sldId id="263" r:id="rId9"/>
    <p:sldId id="265" r:id="rId10"/>
    <p:sldId id="266" r:id="rId11"/>
    <p:sldId id="272" r:id="rId12"/>
    <p:sldId id="273" r:id="rId13"/>
    <p:sldId id="277" r:id="rId14"/>
    <p:sldId id="278" r:id="rId15"/>
    <p:sldId id="268" r:id="rId16"/>
    <p:sldId id="284" r:id="rId17"/>
    <p:sldId id="288" r:id="rId18"/>
    <p:sldId id="287" r:id="rId19"/>
    <p:sldId id="286" r:id="rId20"/>
    <p:sldId id="285" r:id="rId21"/>
    <p:sldId id="264" r:id="rId22"/>
    <p:sldId id="27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p:restoredTop sz="94688"/>
  </p:normalViewPr>
  <p:slideViewPr>
    <p:cSldViewPr snapToGrid="0" snapToObjects="1">
      <p:cViewPr varScale="1">
        <p:scale>
          <a:sx n="204" d="100"/>
          <a:sy n="204" d="100"/>
        </p:scale>
        <p:origin x="23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45EB7-53DC-2640-AAB7-40F467CC12E6}" type="datetimeFigureOut">
              <a:rPr kumimoji="1" lang="ja-JP" altLang="en-US" smtClean="0"/>
              <a:t>2021/3/14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00520-8D48-9443-B05D-F9DDD996F2CB}" type="slidenum">
              <a:rPr kumimoji="1" lang="ja-JP" altLang="en-US" smtClean="0"/>
              <a:t>‹#›</a:t>
            </a:fld>
            <a:endParaRPr kumimoji="1" lang="ja-JP" altLang="en-US"/>
          </a:p>
        </p:txBody>
      </p:sp>
    </p:spTree>
    <p:extLst>
      <p:ext uri="{BB962C8B-B14F-4D97-AF65-F5344CB8AC3E}">
        <p14:creationId xmlns:p14="http://schemas.microsoft.com/office/powerpoint/2010/main" val="10805042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FE8AC-F2BA-404B-AA53-552CEAE5762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6A06A0-0E4B-5A44-8E50-1460897B5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BDA4E5D-10A2-2747-AC2B-8AEB5B36A3CF}"/>
              </a:ext>
            </a:extLst>
          </p:cNvPr>
          <p:cNvSpPr>
            <a:spLocks noGrp="1"/>
          </p:cNvSpPr>
          <p:nvPr>
            <p:ph type="dt" sz="half" idx="10"/>
          </p:nvPr>
        </p:nvSpPr>
        <p:spPr/>
        <p:txBody>
          <a:bodyPr/>
          <a:lstStyle/>
          <a:p>
            <a:fld id="{91C0157B-A0FF-5041-B95A-C6DB0A174FFB}"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5064897C-F955-944D-9717-3254625E5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7DB82D-2E0B-9741-90E2-AB0D8EFD421A}"/>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8594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940A7-3B28-F14B-9FA9-B404B8BDC3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4FB6C86-2EE1-9B41-B634-76959EA8D9E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F1432B-B4AD-C043-B433-CDFEBDB30490}"/>
              </a:ext>
            </a:extLst>
          </p:cNvPr>
          <p:cNvSpPr>
            <a:spLocks noGrp="1"/>
          </p:cNvSpPr>
          <p:nvPr>
            <p:ph type="dt" sz="half" idx="10"/>
          </p:nvPr>
        </p:nvSpPr>
        <p:spPr/>
        <p:txBody>
          <a:bodyPr/>
          <a:lstStyle/>
          <a:p>
            <a:fld id="{8FC26ACB-A3DF-7344-A51F-262529B3CD1D}"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03FBAC41-1B46-4140-83AB-0AF2876F71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475351-FE60-1946-8F51-77CB1C1BA91F}"/>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192289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162CA89-110D-0A42-924A-131F3FACA63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1E37DD-188C-4945-9937-6B60DE4D904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EC0CD-55F6-0548-8F22-B6F5017DD758}"/>
              </a:ext>
            </a:extLst>
          </p:cNvPr>
          <p:cNvSpPr>
            <a:spLocks noGrp="1"/>
          </p:cNvSpPr>
          <p:nvPr>
            <p:ph type="dt" sz="half" idx="10"/>
          </p:nvPr>
        </p:nvSpPr>
        <p:spPr/>
        <p:txBody>
          <a:bodyPr/>
          <a:lstStyle/>
          <a:p>
            <a:fld id="{09F9BB04-F95A-E84D-802B-BE5F8F2BDE15}"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364D87DA-C65A-614B-AB58-98603CACAB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FB5A5D-D352-154D-837F-3538AD0BF62D}"/>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242338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D5635-BD89-1043-A975-D642B3CFE85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8EA1B25-1FE9-4547-A4B6-9959D2C283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D61659-3B20-9744-9D86-D0E46B7E476A}"/>
              </a:ext>
            </a:extLst>
          </p:cNvPr>
          <p:cNvSpPr>
            <a:spLocks noGrp="1"/>
          </p:cNvSpPr>
          <p:nvPr>
            <p:ph type="dt" sz="half" idx="10"/>
          </p:nvPr>
        </p:nvSpPr>
        <p:spPr/>
        <p:txBody>
          <a:bodyPr/>
          <a:lstStyle/>
          <a:p>
            <a:fld id="{1AA3063C-B076-C849-B591-C74769957174}"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759CDFC1-45F9-E34D-B433-FE1EE77BE9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7162D7-7034-9C47-83A3-256510F3497A}"/>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185371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0868D-E691-2C4A-ABDA-F1EFE04EE65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2BB85D-5017-9349-877C-80EAAE6406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1BB6967-0CCE-5F49-AAE0-F50BA6EF571C}"/>
              </a:ext>
            </a:extLst>
          </p:cNvPr>
          <p:cNvSpPr>
            <a:spLocks noGrp="1"/>
          </p:cNvSpPr>
          <p:nvPr>
            <p:ph type="dt" sz="half" idx="10"/>
          </p:nvPr>
        </p:nvSpPr>
        <p:spPr/>
        <p:txBody>
          <a:bodyPr/>
          <a:lstStyle/>
          <a:p>
            <a:fld id="{5E09DDCF-336D-C24E-B269-2D07896565A7}"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A7689E66-F44B-9642-BD0B-4015B25177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E1F5CC-A859-8D44-AD97-AA7FE7696567}"/>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8972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D101A-4583-2845-8E82-B4036C38FD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460686-1540-9449-A4D2-BB7B823D4A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AF75A5-1BE6-6F45-8F27-8965F7BD0F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6850714-6932-2146-A921-8947FEA88DED}"/>
              </a:ext>
            </a:extLst>
          </p:cNvPr>
          <p:cNvSpPr>
            <a:spLocks noGrp="1"/>
          </p:cNvSpPr>
          <p:nvPr>
            <p:ph type="dt" sz="half" idx="10"/>
          </p:nvPr>
        </p:nvSpPr>
        <p:spPr/>
        <p:txBody>
          <a:bodyPr/>
          <a:lstStyle/>
          <a:p>
            <a:fld id="{B67047CC-4F9A-954C-A141-C299DCBCF950}" type="datetime1">
              <a:rPr kumimoji="1" lang="ja-JP" altLang="en-US" smtClean="0"/>
              <a:t>2021/3/14</a:t>
            </a:fld>
            <a:endParaRPr kumimoji="1" lang="ja-JP" altLang="en-US"/>
          </a:p>
        </p:txBody>
      </p:sp>
      <p:sp>
        <p:nvSpPr>
          <p:cNvPr id="6" name="フッター プレースホルダー 5">
            <a:extLst>
              <a:ext uri="{FF2B5EF4-FFF2-40B4-BE49-F238E27FC236}">
                <a16:creationId xmlns:a16="http://schemas.microsoft.com/office/drawing/2014/main" id="{1779DB55-5265-0944-9D0F-794AD47186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433533-AC1B-2448-8C21-4297C2468B94}"/>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166010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CE452-1044-B346-9377-BEFF207E93E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02D76D-8FC6-AF44-9267-A9AC3DC0B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F252169-1FEE-0748-87C8-9C1B1B9178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EF32EA4-676C-C74D-AAD4-AF7B660D3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05EA76-373D-5147-A485-3B7E61FF9D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8BFEF8D-C127-5648-84D5-64B2C56044D9}"/>
              </a:ext>
            </a:extLst>
          </p:cNvPr>
          <p:cNvSpPr>
            <a:spLocks noGrp="1"/>
          </p:cNvSpPr>
          <p:nvPr>
            <p:ph type="dt" sz="half" idx="10"/>
          </p:nvPr>
        </p:nvSpPr>
        <p:spPr/>
        <p:txBody>
          <a:bodyPr/>
          <a:lstStyle/>
          <a:p>
            <a:fld id="{4A148FD9-6C23-0841-9274-E1081F90FE60}" type="datetime1">
              <a:rPr kumimoji="1" lang="ja-JP" altLang="en-US" smtClean="0"/>
              <a:t>2021/3/14</a:t>
            </a:fld>
            <a:endParaRPr kumimoji="1" lang="ja-JP" altLang="en-US"/>
          </a:p>
        </p:txBody>
      </p:sp>
      <p:sp>
        <p:nvSpPr>
          <p:cNvPr id="8" name="フッター プレースホルダー 7">
            <a:extLst>
              <a:ext uri="{FF2B5EF4-FFF2-40B4-BE49-F238E27FC236}">
                <a16:creationId xmlns:a16="http://schemas.microsoft.com/office/drawing/2014/main" id="{D762F117-6A90-6140-A347-D23B51CF3D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BDA152D-94C7-5344-B7D2-ACA9759E3075}"/>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404139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2B3B45-A8EB-2646-8C74-A6109F4FE3E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CB9978B-D687-5840-89B2-A3C50C94BE40}"/>
              </a:ext>
            </a:extLst>
          </p:cNvPr>
          <p:cNvSpPr>
            <a:spLocks noGrp="1"/>
          </p:cNvSpPr>
          <p:nvPr>
            <p:ph type="dt" sz="half" idx="10"/>
          </p:nvPr>
        </p:nvSpPr>
        <p:spPr/>
        <p:txBody>
          <a:bodyPr/>
          <a:lstStyle/>
          <a:p>
            <a:fld id="{723115B1-A704-7242-A35F-47FCCEAD1EBC}" type="datetime1">
              <a:rPr kumimoji="1" lang="ja-JP" altLang="en-US" smtClean="0"/>
              <a:t>2021/3/14</a:t>
            </a:fld>
            <a:endParaRPr kumimoji="1" lang="ja-JP" altLang="en-US"/>
          </a:p>
        </p:txBody>
      </p:sp>
      <p:sp>
        <p:nvSpPr>
          <p:cNvPr id="4" name="フッター プレースホルダー 3">
            <a:extLst>
              <a:ext uri="{FF2B5EF4-FFF2-40B4-BE49-F238E27FC236}">
                <a16:creationId xmlns:a16="http://schemas.microsoft.com/office/drawing/2014/main" id="{A786C751-6A24-E841-B5BB-8321860C929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8A199BF-9360-1940-A53D-028D2746CF0A}"/>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59856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D65736-1E76-F64E-B3B6-3DA53210549F}"/>
              </a:ext>
            </a:extLst>
          </p:cNvPr>
          <p:cNvSpPr>
            <a:spLocks noGrp="1"/>
          </p:cNvSpPr>
          <p:nvPr>
            <p:ph type="dt" sz="half" idx="10"/>
          </p:nvPr>
        </p:nvSpPr>
        <p:spPr/>
        <p:txBody>
          <a:bodyPr/>
          <a:lstStyle/>
          <a:p>
            <a:fld id="{667FEC80-717C-304B-886E-9076ECA334E4}" type="datetime1">
              <a:rPr kumimoji="1" lang="ja-JP" altLang="en-US" smtClean="0"/>
              <a:t>2021/3/14</a:t>
            </a:fld>
            <a:endParaRPr kumimoji="1" lang="ja-JP" altLang="en-US"/>
          </a:p>
        </p:txBody>
      </p:sp>
      <p:sp>
        <p:nvSpPr>
          <p:cNvPr id="3" name="フッター プレースホルダー 2">
            <a:extLst>
              <a:ext uri="{FF2B5EF4-FFF2-40B4-BE49-F238E27FC236}">
                <a16:creationId xmlns:a16="http://schemas.microsoft.com/office/drawing/2014/main" id="{CE39BB22-8B4D-FF48-ADA3-F3F7CB92183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BC248F-89EB-F545-AF27-48EA521A29C2}"/>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422946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AA1293-F630-B840-9684-609726CDC5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8BDFC-291C-A048-9D45-01594E0C1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35CB1EB-A42F-6D49-8773-DF75CDE86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5DD362-641A-9F4D-A38B-7356092596B2}"/>
              </a:ext>
            </a:extLst>
          </p:cNvPr>
          <p:cNvSpPr>
            <a:spLocks noGrp="1"/>
          </p:cNvSpPr>
          <p:nvPr>
            <p:ph type="dt" sz="half" idx="10"/>
          </p:nvPr>
        </p:nvSpPr>
        <p:spPr/>
        <p:txBody>
          <a:bodyPr/>
          <a:lstStyle/>
          <a:p>
            <a:fld id="{6829BF2B-BEA5-1248-B149-C41D808DE395}" type="datetime1">
              <a:rPr kumimoji="1" lang="ja-JP" altLang="en-US" smtClean="0"/>
              <a:t>2021/3/14</a:t>
            </a:fld>
            <a:endParaRPr kumimoji="1" lang="ja-JP" altLang="en-US"/>
          </a:p>
        </p:txBody>
      </p:sp>
      <p:sp>
        <p:nvSpPr>
          <p:cNvPr id="6" name="フッター プレースホルダー 5">
            <a:extLst>
              <a:ext uri="{FF2B5EF4-FFF2-40B4-BE49-F238E27FC236}">
                <a16:creationId xmlns:a16="http://schemas.microsoft.com/office/drawing/2014/main" id="{236D2FA1-4AA7-AD42-A9A3-68081B8825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CF7642-0E3D-E148-B487-2159DB487011}"/>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234227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6E362F-06ED-F645-8ED4-9A3D329E36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383E03E-3F1E-D642-A085-FA597D59A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5577C6-5B7D-164F-8DC5-6E55EA487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DE1016-DAA6-0C47-914A-6D85517D6839}"/>
              </a:ext>
            </a:extLst>
          </p:cNvPr>
          <p:cNvSpPr>
            <a:spLocks noGrp="1"/>
          </p:cNvSpPr>
          <p:nvPr>
            <p:ph type="dt" sz="half" idx="10"/>
          </p:nvPr>
        </p:nvSpPr>
        <p:spPr/>
        <p:txBody>
          <a:bodyPr/>
          <a:lstStyle/>
          <a:p>
            <a:fld id="{92C8EA03-4F23-AC44-BEBA-F84025666D48}" type="datetime1">
              <a:rPr kumimoji="1" lang="ja-JP" altLang="en-US" smtClean="0"/>
              <a:t>2021/3/14</a:t>
            </a:fld>
            <a:endParaRPr kumimoji="1" lang="ja-JP" altLang="en-US"/>
          </a:p>
        </p:txBody>
      </p:sp>
      <p:sp>
        <p:nvSpPr>
          <p:cNvPr id="6" name="フッター プレースホルダー 5">
            <a:extLst>
              <a:ext uri="{FF2B5EF4-FFF2-40B4-BE49-F238E27FC236}">
                <a16:creationId xmlns:a16="http://schemas.microsoft.com/office/drawing/2014/main" id="{2073FDDD-D54C-5A47-B430-ECFD5DD6E5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558E2D-7631-674F-A26B-C37263F590DC}"/>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53333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345EE1D-B343-664E-8B27-880D1AE825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3AA87E-E55A-6042-B4FB-2BBD6DF75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EC542E-134C-1C42-8006-F5161CB53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87A0C-E57A-F84C-9C6A-80B426A16026}"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2B32837F-007E-0A49-A2FA-F209CACC1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53E9A0-631C-4E43-8F5C-12EA65447C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315936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oumu.go.jp/main_sosiki/joho_tsusin/security/basic/structure/01.html#:~:text=%E7%81%AB%E7%81%BD%E3%81%AE%E3%81%A8%E3%81%8D%E3%81%AB%E8%A2%AB%E5%AE%B3,%E3%82%88%E3%81%86%E3%81%AB%E3%81%AA%E3%82%8A%E3%81%BE%E3%81%97%E3%81%9F%E3%80%8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bbit.jp/article/cont1/37677" TargetMode="External"/><Relationship Id="rId2" Type="http://schemas.openxmlformats.org/officeDocument/2006/relationships/hyperlink" Target="https://www.soumu.go.jp/main_sosiki/joho_tsusin/security/basic/structure/01.html#:~:text=%E7%81%AB%E7%81%BD%E3%81%AE%E3%81%A8%E3%81%8D%E3%81%AB%E8%A2%AB%E5%AE%B3,%E3%82%88%E3%81%86%E3%81%AB%E3%81%AA%E3%82%8A%E3%81%BE%E3%81%97%E3%81%9F%E3%80%82" TargetMode="External"/><Relationship Id="rId1" Type="http://schemas.openxmlformats.org/officeDocument/2006/relationships/slideLayout" Target="../slideLayouts/slideLayout2.xml"/><Relationship Id="rId4" Type="http://schemas.openxmlformats.org/officeDocument/2006/relationships/hyperlink" Target="https://it-trend.jp/firewall/article/60-0020"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ric.co.jp/expo/bctj/column/kobayashi01/kobayashi_10.html" TargetMode="External"/><Relationship Id="rId2" Type="http://schemas.openxmlformats.org/officeDocument/2006/relationships/hyperlink" Target="https://www.internetacademy.jp/it/management/security/what-is-application-firewal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bbit.jp/article/cont1/3767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タイトル 1">
            <a:extLst>
              <a:ext uri="{FF2B5EF4-FFF2-40B4-BE49-F238E27FC236}">
                <a16:creationId xmlns:a16="http://schemas.microsoft.com/office/drawing/2014/main" id="{811C6706-01BF-3D46-BB65-C4EAFA1FA0A1}"/>
              </a:ext>
            </a:extLst>
          </p:cNvPr>
          <p:cNvSpPr>
            <a:spLocks noGrp="1"/>
          </p:cNvSpPr>
          <p:nvPr>
            <p:ph type="ctrTitle"/>
          </p:nvPr>
        </p:nvSpPr>
        <p:spPr>
          <a:xfrm>
            <a:off x="3204642" y="2353641"/>
            <a:ext cx="5782716" cy="2150719"/>
          </a:xfrm>
          <a:noFill/>
        </p:spPr>
        <p:txBody>
          <a:bodyPr anchor="ctr">
            <a:normAutofit/>
          </a:bodyPr>
          <a:lstStyle/>
          <a:p>
            <a:r>
              <a:rPr kumimoji="1" lang="ja-JP" altLang="en-US" sz="3600" b="1">
                <a:solidFill>
                  <a:srgbClr val="080808"/>
                </a:solidFill>
              </a:rPr>
              <a:t>ファイアーウォール</a:t>
            </a:r>
          </a:p>
        </p:txBody>
      </p:sp>
      <p:sp>
        <p:nvSpPr>
          <p:cNvPr id="3" name="字幕 2">
            <a:extLst>
              <a:ext uri="{FF2B5EF4-FFF2-40B4-BE49-F238E27FC236}">
                <a16:creationId xmlns:a16="http://schemas.microsoft.com/office/drawing/2014/main" id="{94FB5465-18B1-EB4D-9312-469F8A20B992}"/>
              </a:ext>
            </a:extLst>
          </p:cNvPr>
          <p:cNvSpPr>
            <a:spLocks noGrp="1"/>
          </p:cNvSpPr>
          <p:nvPr>
            <p:ph type="subTitle" idx="1"/>
          </p:nvPr>
        </p:nvSpPr>
        <p:spPr>
          <a:xfrm>
            <a:off x="4439633" y="4518923"/>
            <a:ext cx="3312734" cy="1141851"/>
          </a:xfrm>
          <a:noFill/>
        </p:spPr>
        <p:txBody>
          <a:bodyPr>
            <a:normAutofit/>
          </a:bodyPr>
          <a:lstStyle/>
          <a:p>
            <a:r>
              <a:rPr kumimoji="1" lang="en-US" altLang="ja-JP" sz="2000">
                <a:solidFill>
                  <a:srgbClr val="080808"/>
                </a:solidFill>
              </a:rPr>
              <a:t>reimei</a:t>
            </a:r>
            <a:endParaRPr kumimoji="1" lang="ja-JP" altLang="en-US" sz="2000">
              <a:solidFill>
                <a:srgbClr val="080808"/>
              </a:solidFill>
            </a:endParaRP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262CFF6-F7B0-604A-866A-481CB20E5CE2}"/>
              </a:ext>
            </a:extLst>
          </p:cNvPr>
          <p:cNvSpPr>
            <a:spLocks noGrp="1"/>
          </p:cNvSpPr>
          <p:nvPr>
            <p:ph type="title"/>
          </p:nvPr>
        </p:nvSpPr>
        <p:spPr>
          <a:xfrm>
            <a:off x="643467" y="1698171"/>
            <a:ext cx="3962061" cy="4516360"/>
          </a:xfrm>
        </p:spPr>
        <p:txBody>
          <a:bodyPr anchor="t">
            <a:normAutofit/>
          </a:bodyPr>
          <a:lstStyle/>
          <a:p>
            <a:r>
              <a:rPr kumimoji="1" lang="ja-JP" altLang="en-US" sz="3600" b="1"/>
              <a:t>パケットフィルタ型</a:t>
            </a:r>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930A44F7-30CA-2B4D-B898-628A4065D02A}"/>
              </a:ext>
            </a:extLst>
          </p:cNvPr>
          <p:cNvSpPr>
            <a:spLocks noGrp="1"/>
          </p:cNvSpPr>
          <p:nvPr>
            <p:ph idx="1"/>
          </p:nvPr>
        </p:nvSpPr>
        <p:spPr>
          <a:xfrm>
            <a:off x="5070020" y="1698170"/>
            <a:ext cx="6478513" cy="4516361"/>
          </a:xfrm>
        </p:spPr>
        <p:txBody>
          <a:bodyPr>
            <a:normAutofit/>
          </a:bodyPr>
          <a:lstStyle/>
          <a:p>
            <a:r>
              <a:rPr kumimoji="1" lang="ja-JP" altLang="en-US" sz="2000"/>
              <a:t>通信を細分化したパケットを監視するファイアウォール</a:t>
            </a:r>
            <a:endParaRPr kumimoji="1" lang="en-US" altLang="ja-JP" sz="2000" dirty="0"/>
          </a:p>
          <a:p>
            <a:r>
              <a:rPr lang="ja-JP" altLang="en-US" sz="2000"/>
              <a:t>通信をパケット単位で解析し、決められたルールに基づいて通過の許否を判断</a:t>
            </a:r>
            <a:endParaRPr lang="en-US" altLang="ja-JP" sz="2000" dirty="0"/>
          </a:p>
          <a:p>
            <a:r>
              <a:rPr kumimoji="1" lang="ja-JP" altLang="en-US" sz="2000"/>
              <a:t>スタティックパケットフィルタ型・</a:t>
            </a:r>
            <a:br>
              <a:rPr kumimoji="1" lang="en-US" altLang="ja-JP" sz="2000" dirty="0"/>
            </a:br>
            <a:r>
              <a:rPr kumimoji="1" lang="ja-JP" altLang="en-US" sz="2000"/>
              <a:t>ダイナミックパケットフィルタ型・</a:t>
            </a:r>
            <a:br>
              <a:rPr kumimoji="1" lang="en-US" altLang="ja-JP" sz="2000" dirty="0"/>
            </a:br>
            <a:r>
              <a:rPr kumimoji="1" lang="en-US" altLang="ja-JP" sz="2000" dirty="0"/>
              <a:t>(</a:t>
            </a:r>
            <a:r>
              <a:rPr kumimoji="1" lang="ja-JP" altLang="en-US" sz="2000"/>
              <a:t>ステートフルパケットインスペクション型</a:t>
            </a:r>
            <a:r>
              <a:rPr kumimoji="1" lang="en-US" altLang="ja-JP" sz="2000" dirty="0"/>
              <a:t>)</a:t>
            </a:r>
            <a:r>
              <a:rPr kumimoji="1" lang="ja-JP" altLang="en-US" sz="2000"/>
              <a:t>の三種類</a:t>
            </a:r>
          </a:p>
        </p:txBody>
      </p:sp>
      <p:sp>
        <p:nvSpPr>
          <p:cNvPr id="4" name="スライド番号プレースホルダー 3">
            <a:extLst>
              <a:ext uri="{FF2B5EF4-FFF2-40B4-BE49-F238E27FC236}">
                <a16:creationId xmlns:a16="http://schemas.microsoft.com/office/drawing/2014/main" id="{5DD43172-0069-884D-BBB0-904B18B35E53}"/>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10</a:t>
            </a:fld>
            <a:endParaRPr kumimoji="1" lang="ja-JP" alt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3439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E312AD95-05F6-3B41-B8C0-0A74B8F0B70E}"/>
              </a:ext>
            </a:extLst>
          </p:cNvPr>
          <p:cNvSpPr>
            <a:spLocks noGrp="1"/>
          </p:cNvSpPr>
          <p:nvPr>
            <p:ph type="title"/>
          </p:nvPr>
        </p:nvSpPr>
        <p:spPr>
          <a:xfrm>
            <a:off x="643467" y="321734"/>
            <a:ext cx="10905066" cy="1135737"/>
          </a:xfrm>
        </p:spPr>
        <p:txBody>
          <a:bodyPr>
            <a:normAutofit/>
          </a:bodyPr>
          <a:lstStyle/>
          <a:p>
            <a:r>
              <a:rPr lang="ja-JP" altLang="en-US" sz="3600" b="1"/>
              <a:t>スタティックパケットフィルタ型</a:t>
            </a:r>
            <a:endParaRPr kumimoji="1" lang="ja-JP" altLang="en-US" sz="3600" b="1"/>
          </a:p>
        </p:txBody>
      </p:sp>
      <p:sp>
        <p:nvSpPr>
          <p:cNvPr id="3" name="コンテンツ プレースホルダー 2">
            <a:extLst>
              <a:ext uri="{FF2B5EF4-FFF2-40B4-BE49-F238E27FC236}">
                <a16:creationId xmlns:a16="http://schemas.microsoft.com/office/drawing/2014/main" id="{C3826AC0-1F93-A947-8007-DE0DAF519DB5}"/>
              </a:ext>
            </a:extLst>
          </p:cNvPr>
          <p:cNvSpPr>
            <a:spLocks noGrp="1"/>
          </p:cNvSpPr>
          <p:nvPr>
            <p:ph idx="1"/>
          </p:nvPr>
        </p:nvSpPr>
        <p:spPr>
          <a:xfrm>
            <a:off x="643469" y="1782981"/>
            <a:ext cx="4008384" cy="4393982"/>
          </a:xfrm>
        </p:spPr>
        <p:txBody>
          <a:bodyPr>
            <a:normAutofit/>
          </a:bodyPr>
          <a:lstStyle/>
          <a:p>
            <a:r>
              <a:rPr kumimoji="1" lang="ja-JP" altLang="en-US" sz="2000"/>
              <a:t>ルータがベース</a:t>
            </a:r>
            <a:endParaRPr kumimoji="1" lang="en-US" altLang="ja-JP" sz="2000"/>
          </a:p>
          <a:p>
            <a:r>
              <a:rPr lang="ja-JP" altLang="en-US" sz="2000"/>
              <a:t>パケットのヘッダ情報に含まれる</a:t>
            </a:r>
            <a:r>
              <a:rPr lang="en-US" altLang="ja-JP" sz="2000"/>
              <a:t>IP</a:t>
            </a:r>
            <a:r>
              <a:rPr lang="ja-JP" altLang="en-US" sz="2000"/>
              <a:t>アドレス、ポート番号などによって中継の可否を判断</a:t>
            </a:r>
            <a:endParaRPr kumimoji="1" lang="en-US" altLang="ja-JP" sz="2000"/>
          </a:p>
          <a:p>
            <a:r>
              <a:rPr lang="ja-JP" altLang="en-US" sz="2000"/>
              <a:t>発信元・送信先</a:t>
            </a:r>
            <a:r>
              <a:rPr lang="en-US" altLang="ja-JP" sz="2000"/>
              <a:t>IP</a:t>
            </a:r>
            <a:r>
              <a:rPr lang="ja-JP" altLang="en-US" sz="2000"/>
              <a:t>アドレス、プロトコル、パケットの方向、発信元・送信先ポートなどがフィルタリングの設定に利用可能</a:t>
            </a:r>
            <a:endParaRPr kumimoji="1" lang="ja-JP" altLang="en-US" sz="2000"/>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図 7" descr="ダイアグラム&#10;&#10;自動的に生成された説明">
            <a:extLst>
              <a:ext uri="{FF2B5EF4-FFF2-40B4-BE49-F238E27FC236}">
                <a16:creationId xmlns:a16="http://schemas.microsoft.com/office/drawing/2014/main" id="{8DBD28AB-F50F-3E49-A3BC-70EAE35D6168}"/>
              </a:ext>
            </a:extLst>
          </p:cNvPr>
          <p:cNvPicPr>
            <a:picLocks noChangeAspect="1"/>
          </p:cNvPicPr>
          <p:nvPr/>
        </p:nvPicPr>
        <p:blipFill>
          <a:blip r:embed="rId2"/>
          <a:stretch>
            <a:fillRect/>
          </a:stretch>
        </p:blipFill>
        <p:spPr>
          <a:xfrm>
            <a:off x="6068800" y="1782981"/>
            <a:ext cx="4706251" cy="4361892"/>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スライド番号プレースホルダー 3">
            <a:extLst>
              <a:ext uri="{FF2B5EF4-FFF2-40B4-BE49-F238E27FC236}">
                <a16:creationId xmlns:a16="http://schemas.microsoft.com/office/drawing/2014/main" id="{E71A4975-0F20-834F-9DBE-4A07FD8DE615}"/>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11</a:t>
            </a:fld>
            <a:endParaRPr kumimoji="1" lang="ja-JP" altLang="en-US"/>
          </a:p>
        </p:txBody>
      </p:sp>
    </p:spTree>
    <p:extLst>
      <p:ext uri="{BB962C8B-B14F-4D97-AF65-F5344CB8AC3E}">
        <p14:creationId xmlns:p14="http://schemas.microsoft.com/office/powerpoint/2010/main" val="202667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5954004-2C5B-104E-B66B-3858A0BD0530}"/>
              </a:ext>
            </a:extLst>
          </p:cNvPr>
          <p:cNvSpPr>
            <a:spLocks noGrp="1"/>
          </p:cNvSpPr>
          <p:nvPr>
            <p:ph type="title"/>
          </p:nvPr>
        </p:nvSpPr>
        <p:spPr>
          <a:xfrm>
            <a:off x="643467" y="321734"/>
            <a:ext cx="10905066" cy="1135737"/>
          </a:xfrm>
        </p:spPr>
        <p:txBody>
          <a:bodyPr>
            <a:normAutofit/>
          </a:bodyPr>
          <a:lstStyle/>
          <a:p>
            <a:r>
              <a:rPr lang="ja-JP" altLang="en-US" sz="3600" b="1"/>
              <a:t>ダイナミックパケットフィルタ型</a:t>
            </a:r>
            <a:endParaRPr kumimoji="1" lang="ja-JP" altLang="en-US" sz="3600" b="1"/>
          </a:p>
        </p:txBody>
      </p:sp>
      <p:sp>
        <p:nvSpPr>
          <p:cNvPr id="3" name="コンテンツ プレースホルダー 2">
            <a:extLst>
              <a:ext uri="{FF2B5EF4-FFF2-40B4-BE49-F238E27FC236}">
                <a16:creationId xmlns:a16="http://schemas.microsoft.com/office/drawing/2014/main" id="{66B29843-B82D-C14B-BF2B-6B6B41B3C18F}"/>
              </a:ext>
            </a:extLst>
          </p:cNvPr>
          <p:cNvSpPr>
            <a:spLocks noGrp="1"/>
          </p:cNvSpPr>
          <p:nvPr>
            <p:ph idx="1"/>
          </p:nvPr>
        </p:nvSpPr>
        <p:spPr>
          <a:xfrm>
            <a:off x="643469" y="1782981"/>
            <a:ext cx="4008384" cy="4393982"/>
          </a:xfrm>
        </p:spPr>
        <p:txBody>
          <a:bodyPr>
            <a:normAutofit/>
          </a:bodyPr>
          <a:lstStyle/>
          <a:p>
            <a:r>
              <a:rPr kumimoji="1" lang="ja-JP" altLang="en-US" sz="2000"/>
              <a:t>クライアントとサーバのやりとりをファイアウォールが記憶し、動的にポートを開け閉めする</a:t>
            </a:r>
            <a:endParaRPr kumimoji="1" lang="en-US" altLang="ja-JP" sz="2000" dirty="0"/>
          </a:p>
          <a:p>
            <a:r>
              <a:rPr kumimoji="1" lang="ja-JP" altLang="en-US" sz="2000"/>
              <a:t>コネクションを確立する方向のみを意識した基本的な</a:t>
            </a:r>
            <a:r>
              <a:rPr kumimoji="1" lang="en-US" altLang="ja-JP" sz="2000" dirty="0"/>
              <a:t>ACL</a:t>
            </a:r>
            <a:r>
              <a:rPr kumimoji="1" lang="ja-JP" altLang="en-US" sz="2000"/>
              <a:t>を事前に登録しておき、接続要求があると、個々の通信をセッション管理テーブルに登録するとともに必要なルールが生成される</a:t>
            </a:r>
            <a:r>
              <a:rPr lang="ja-JP" altLang="en-US" sz="2000"/>
              <a:t>方式</a:t>
            </a:r>
            <a:endParaRPr lang="en-US" altLang="ja-JP" sz="2000" dirty="0"/>
          </a:p>
          <a:p>
            <a:endParaRPr kumimoji="1" lang="en-US" altLang="ja-JP" sz="2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a:extLst>
              <a:ext uri="{FF2B5EF4-FFF2-40B4-BE49-F238E27FC236}">
                <a16:creationId xmlns:a16="http://schemas.microsoft.com/office/drawing/2014/main" id="{79B0A5FF-18DE-2140-A06E-5CE5BE8E03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8194" y="1782981"/>
            <a:ext cx="4067464"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スライド番号プレースホルダー 3">
            <a:extLst>
              <a:ext uri="{FF2B5EF4-FFF2-40B4-BE49-F238E27FC236}">
                <a16:creationId xmlns:a16="http://schemas.microsoft.com/office/drawing/2014/main" id="{4A3FDF2F-954F-9F4D-B94B-43F0D328266E}"/>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12</a:t>
            </a:fld>
            <a:endParaRPr kumimoji="1" lang="ja-JP" altLang="en-US"/>
          </a:p>
        </p:txBody>
      </p:sp>
    </p:spTree>
    <p:extLst>
      <p:ext uri="{BB962C8B-B14F-4D97-AF65-F5344CB8AC3E}">
        <p14:creationId xmlns:p14="http://schemas.microsoft.com/office/powerpoint/2010/main" val="133203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DB8251C-C4AB-8D45-AF12-107E92E5BBB7}"/>
              </a:ext>
            </a:extLst>
          </p:cNvPr>
          <p:cNvSpPr>
            <a:spLocks noGrp="1"/>
          </p:cNvSpPr>
          <p:nvPr>
            <p:ph type="title"/>
          </p:nvPr>
        </p:nvSpPr>
        <p:spPr>
          <a:xfrm>
            <a:off x="643467" y="1698171"/>
            <a:ext cx="3962061" cy="4516360"/>
          </a:xfrm>
        </p:spPr>
        <p:txBody>
          <a:bodyPr anchor="t">
            <a:normAutofit/>
          </a:bodyPr>
          <a:lstStyle/>
          <a:p>
            <a:r>
              <a:rPr lang="ja-JP" altLang="en-US" sz="2800" b="1"/>
              <a:t>ステートフルパケットインスペクション型</a:t>
            </a:r>
            <a:endParaRPr kumimoji="1" lang="ja-JP" altLang="en-US" sz="2800" b="1"/>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78E971FF-4795-CB41-8CFE-0B9B12FB1855}"/>
              </a:ext>
            </a:extLst>
          </p:cNvPr>
          <p:cNvSpPr>
            <a:spLocks noGrp="1"/>
          </p:cNvSpPr>
          <p:nvPr>
            <p:ph idx="1"/>
          </p:nvPr>
        </p:nvSpPr>
        <p:spPr>
          <a:xfrm>
            <a:off x="5070020" y="1698170"/>
            <a:ext cx="6478513" cy="4516361"/>
          </a:xfrm>
        </p:spPr>
        <p:txBody>
          <a:bodyPr>
            <a:normAutofit/>
          </a:bodyPr>
          <a:lstStyle/>
          <a:p>
            <a:r>
              <a:rPr lang="ja-JP" altLang="en-US" sz="2000"/>
              <a:t>ダイナミックパケットフィルタ型ファイアウォールとほぼ同じと考えて良い</a:t>
            </a:r>
            <a:endParaRPr lang="en-US" altLang="ja-JP" sz="2000" dirty="0"/>
          </a:p>
          <a:p>
            <a:r>
              <a:rPr lang="ja-JP" altLang="en-US" sz="2000"/>
              <a:t>ダイナミックパケットフィルタ型ファイアウォールの方が広い意味</a:t>
            </a:r>
          </a:p>
        </p:txBody>
      </p:sp>
      <p:sp>
        <p:nvSpPr>
          <p:cNvPr id="4" name="スライド番号プレースホルダー 3">
            <a:extLst>
              <a:ext uri="{FF2B5EF4-FFF2-40B4-BE49-F238E27FC236}">
                <a16:creationId xmlns:a16="http://schemas.microsoft.com/office/drawing/2014/main" id="{0BA86D48-6EC6-9848-8083-D9DB0EA4275A}"/>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13</a:t>
            </a:fld>
            <a:endParaRPr kumimoji="1" lang="ja-JP" alt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791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DB8251C-C4AB-8D45-AF12-107E92E5BBB7}"/>
              </a:ext>
            </a:extLst>
          </p:cNvPr>
          <p:cNvSpPr>
            <a:spLocks noGrp="1"/>
          </p:cNvSpPr>
          <p:nvPr>
            <p:ph type="title"/>
          </p:nvPr>
        </p:nvSpPr>
        <p:spPr>
          <a:xfrm>
            <a:off x="643467" y="1698171"/>
            <a:ext cx="3962061" cy="4516360"/>
          </a:xfrm>
        </p:spPr>
        <p:txBody>
          <a:bodyPr anchor="t">
            <a:normAutofit/>
          </a:bodyPr>
          <a:lstStyle/>
          <a:p>
            <a:r>
              <a:rPr lang="ja-JP" altLang="en-US" sz="3600" b="1"/>
              <a:t>アプリケーション</a:t>
            </a:r>
            <a:br>
              <a:rPr lang="en-US" altLang="ja-JP" sz="3600" b="1"/>
            </a:br>
            <a:r>
              <a:rPr lang="ja-JP" altLang="en-US" sz="3600" b="1"/>
              <a:t>ゲートウェイ型</a:t>
            </a:r>
            <a:endParaRPr kumimoji="1" lang="ja-JP" altLang="en-US" sz="3600" b="1"/>
          </a:p>
        </p:txBody>
      </p:sp>
      <p:sp>
        <p:nvSpPr>
          <p:cNvPr id="28" name="Rectangle 27">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78E971FF-4795-CB41-8CFE-0B9B12FB1855}"/>
              </a:ext>
            </a:extLst>
          </p:cNvPr>
          <p:cNvSpPr>
            <a:spLocks noGrp="1"/>
          </p:cNvSpPr>
          <p:nvPr>
            <p:ph idx="1"/>
          </p:nvPr>
        </p:nvSpPr>
        <p:spPr>
          <a:xfrm>
            <a:off x="5070020" y="1698170"/>
            <a:ext cx="6478513" cy="4516361"/>
          </a:xfrm>
        </p:spPr>
        <p:txBody>
          <a:bodyPr>
            <a:normAutofit/>
          </a:bodyPr>
          <a:lstStyle/>
          <a:p>
            <a:r>
              <a:rPr lang="ja-JP" altLang="en-US" sz="2000"/>
              <a:t>通信の中身まで確認することができ、精度が高い検査が可能</a:t>
            </a:r>
            <a:endParaRPr lang="en-US" altLang="ja-JP" sz="2000" dirty="0"/>
          </a:p>
          <a:p>
            <a:r>
              <a:rPr lang="ja-JP" altLang="en-US" sz="2000"/>
              <a:t>読み込む通信量が多くなり、通信速度が遅くなるため注意が必要</a:t>
            </a:r>
            <a:endParaRPr lang="en-US" altLang="ja-JP" sz="2000" dirty="0"/>
          </a:p>
          <a:p>
            <a:r>
              <a:rPr lang="en-US" altLang="ja-JP" sz="2000" dirty="0"/>
              <a:t>FW</a:t>
            </a:r>
            <a:r>
              <a:rPr lang="ja-JP" altLang="en-US" sz="2000"/>
              <a:t>が内部ネットワークのコンピュータに代わり、外部サーバと接続しその通信内容を内部へと送る。</a:t>
            </a:r>
            <a:br>
              <a:rPr lang="en-US" altLang="ja-JP" sz="2000" dirty="0"/>
            </a:br>
            <a:r>
              <a:rPr lang="ja-JP" altLang="en-US" sz="2000"/>
              <a:t>→</a:t>
            </a:r>
            <a:r>
              <a:rPr lang="en-US" altLang="ja-JP" sz="2000" dirty="0"/>
              <a:t> </a:t>
            </a:r>
            <a:r>
              <a:rPr lang="ja-JP" altLang="en-US" sz="2000"/>
              <a:t>内部ネットワークのコンピュータは直接外部と接触することはないため外部の不正攻撃から保護可能</a:t>
            </a:r>
            <a:endParaRPr lang="en-US" altLang="ja-JP" sz="2000" dirty="0"/>
          </a:p>
          <a:p>
            <a:r>
              <a:rPr lang="ja-JP" altLang="en-US" sz="2000"/>
              <a:t>アプリケーション層のプロトコルごとに別々のプロキシを持つ</a:t>
            </a:r>
            <a:endParaRPr lang="en-US" altLang="ja-JP" sz="2000" dirty="0"/>
          </a:p>
          <a:p>
            <a:r>
              <a:rPr lang="ja-JP" altLang="en-US" sz="2000"/>
              <a:t>プロキシ型とも呼ばれる</a:t>
            </a:r>
          </a:p>
        </p:txBody>
      </p:sp>
      <p:sp>
        <p:nvSpPr>
          <p:cNvPr id="4" name="スライド番号プレースホルダー 3">
            <a:extLst>
              <a:ext uri="{FF2B5EF4-FFF2-40B4-BE49-F238E27FC236}">
                <a16:creationId xmlns:a16="http://schemas.microsoft.com/office/drawing/2014/main" id="{0BA86D48-6EC6-9848-8083-D9DB0EA4275A}"/>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14</a:t>
            </a:fld>
            <a:endParaRPr kumimoji="1" lang="ja-JP" altLang="en-US"/>
          </a:p>
        </p:txBody>
      </p:sp>
      <p:sp>
        <p:nvSpPr>
          <p:cNvPr id="36" name="Isosceles Triangle 35">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Isosceles Triangle 37">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62622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82A2672-FED4-6E4D-B5CC-2A4FF42FF4D8}"/>
              </a:ext>
            </a:extLst>
          </p:cNvPr>
          <p:cNvSpPr>
            <a:spLocks noGrp="1"/>
          </p:cNvSpPr>
          <p:nvPr>
            <p:ph type="title"/>
          </p:nvPr>
        </p:nvSpPr>
        <p:spPr>
          <a:xfrm>
            <a:off x="643467" y="321734"/>
            <a:ext cx="10905066" cy="1135737"/>
          </a:xfrm>
        </p:spPr>
        <p:txBody>
          <a:bodyPr>
            <a:normAutofit/>
          </a:bodyPr>
          <a:lstStyle/>
          <a:p>
            <a:r>
              <a:rPr kumimoji="1" lang="ja-JP" altLang="en-US" sz="3600" b="1"/>
              <a:t>サーキットレベルゲートウェイ</a:t>
            </a:r>
          </a:p>
        </p:txBody>
      </p:sp>
      <p:sp>
        <p:nvSpPr>
          <p:cNvPr id="3" name="コンテンツ プレースホルダー 2">
            <a:extLst>
              <a:ext uri="{FF2B5EF4-FFF2-40B4-BE49-F238E27FC236}">
                <a16:creationId xmlns:a16="http://schemas.microsoft.com/office/drawing/2014/main" id="{2399326F-BE91-7847-A4B4-E9EF1A677C83}"/>
              </a:ext>
            </a:extLst>
          </p:cNvPr>
          <p:cNvSpPr>
            <a:spLocks noGrp="1"/>
          </p:cNvSpPr>
          <p:nvPr>
            <p:ph idx="1"/>
          </p:nvPr>
        </p:nvSpPr>
        <p:spPr>
          <a:xfrm>
            <a:off x="643469" y="1782981"/>
            <a:ext cx="4008384" cy="4393982"/>
          </a:xfrm>
        </p:spPr>
        <p:txBody>
          <a:bodyPr>
            <a:normAutofit/>
          </a:bodyPr>
          <a:lstStyle/>
          <a:p>
            <a:r>
              <a:rPr kumimoji="1" lang="ja-JP" altLang="en-US" sz="2000"/>
              <a:t>アプリケーションゲートウェイ型と同様にクライアントからの接続要求をいったん受け取る</a:t>
            </a:r>
            <a:endParaRPr kumimoji="1" lang="en-US" altLang="ja-JP" sz="2000"/>
          </a:p>
          <a:p>
            <a:r>
              <a:rPr lang="ja-JP" altLang="en-US" sz="2000"/>
              <a:t>アプリケーションゲートウェイ型とは異なり、目的のサーバに対してトランスポート層レベルでコネクションを確立してクライアントとサーバを結ぶ仮想的な通信路</a:t>
            </a:r>
            <a:r>
              <a:rPr lang="en-US" altLang="ja-JP" sz="2000"/>
              <a:t>(</a:t>
            </a:r>
            <a:r>
              <a:rPr lang="ja-JP" altLang="en-US" sz="2000"/>
              <a:t>バーチャルサーキット</a:t>
            </a:r>
            <a:r>
              <a:rPr lang="en-US" altLang="ja-JP" sz="2000"/>
              <a:t>)</a:t>
            </a:r>
            <a:r>
              <a:rPr lang="ja-JP" altLang="en-US" sz="2000"/>
              <a:t>を確立</a:t>
            </a:r>
            <a:endParaRPr kumimoji="1" lang="ja-JP" altLang="en-US" sz="200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図 5" descr="ダイアグラム&#10;&#10;自動的に生成された説明">
            <a:extLst>
              <a:ext uri="{FF2B5EF4-FFF2-40B4-BE49-F238E27FC236}">
                <a16:creationId xmlns:a16="http://schemas.microsoft.com/office/drawing/2014/main" id="{6DA2F834-1FEC-8848-9053-018ACDBE5414}"/>
              </a:ext>
            </a:extLst>
          </p:cNvPr>
          <p:cNvPicPr>
            <a:picLocks noChangeAspect="1"/>
          </p:cNvPicPr>
          <p:nvPr/>
        </p:nvPicPr>
        <p:blipFill>
          <a:blip r:embed="rId2"/>
          <a:stretch>
            <a:fillRect/>
          </a:stretch>
        </p:blipFill>
        <p:spPr>
          <a:xfrm>
            <a:off x="5295320" y="2134863"/>
            <a:ext cx="6253212" cy="3658127"/>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スライド番号プレースホルダー 3">
            <a:extLst>
              <a:ext uri="{FF2B5EF4-FFF2-40B4-BE49-F238E27FC236}">
                <a16:creationId xmlns:a16="http://schemas.microsoft.com/office/drawing/2014/main" id="{5B7DE8A7-3510-C545-AD23-1E2FC19A2AED}"/>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15</a:t>
            </a:fld>
            <a:endParaRPr kumimoji="1" lang="ja-JP" altLang="en-US"/>
          </a:p>
        </p:txBody>
      </p:sp>
    </p:spTree>
    <p:extLst>
      <p:ext uri="{BB962C8B-B14F-4D97-AF65-F5344CB8AC3E}">
        <p14:creationId xmlns:p14="http://schemas.microsoft.com/office/powerpoint/2010/main" val="165846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DB8251C-C4AB-8D45-AF12-107E92E5BBB7}"/>
              </a:ext>
            </a:extLst>
          </p:cNvPr>
          <p:cNvSpPr>
            <a:spLocks noGrp="1"/>
          </p:cNvSpPr>
          <p:nvPr>
            <p:ph type="title"/>
          </p:nvPr>
        </p:nvSpPr>
        <p:spPr>
          <a:xfrm>
            <a:off x="643467" y="1698171"/>
            <a:ext cx="3962061" cy="4516360"/>
          </a:xfrm>
        </p:spPr>
        <p:txBody>
          <a:bodyPr anchor="t">
            <a:normAutofit/>
          </a:bodyPr>
          <a:lstStyle/>
          <a:p>
            <a:r>
              <a:rPr lang="en-US" altLang="ja-JP" sz="3200" b="1" dirty="0"/>
              <a:t>FW</a:t>
            </a:r>
            <a:r>
              <a:rPr lang="ja-JP" altLang="en-US" sz="3200" b="1"/>
              <a:t>で防御できない攻撃</a:t>
            </a:r>
            <a:endParaRPr kumimoji="1" lang="ja-JP" altLang="en-US" sz="3200" b="1"/>
          </a:p>
        </p:txBody>
      </p:sp>
      <p:sp>
        <p:nvSpPr>
          <p:cNvPr id="45" name="Rectangle 4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Rectangle 5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78E971FF-4795-CB41-8CFE-0B9B12FB1855}"/>
              </a:ext>
            </a:extLst>
          </p:cNvPr>
          <p:cNvSpPr>
            <a:spLocks noGrp="1"/>
          </p:cNvSpPr>
          <p:nvPr>
            <p:ph idx="1"/>
          </p:nvPr>
        </p:nvSpPr>
        <p:spPr>
          <a:xfrm>
            <a:off x="5070020" y="1698170"/>
            <a:ext cx="6478513" cy="4516361"/>
          </a:xfrm>
        </p:spPr>
        <p:txBody>
          <a:bodyPr>
            <a:normAutofit/>
          </a:bodyPr>
          <a:lstStyle/>
          <a:p>
            <a:r>
              <a:rPr lang="en-US" altLang="ja-JP" sz="2000" dirty="0"/>
              <a:t>OS</a:t>
            </a:r>
            <a:r>
              <a:rPr lang="ja-JP" altLang="en-US" sz="2000"/>
              <a:t>、プロトコル、ミドルウェアの脆弱性をついた攻撃</a:t>
            </a:r>
            <a:endParaRPr lang="en-US" altLang="ja-JP" sz="2000" dirty="0"/>
          </a:p>
          <a:p>
            <a:r>
              <a:rPr lang="en-US" altLang="ja-JP" sz="2000" dirty="0"/>
              <a:t>Web</a:t>
            </a:r>
            <a:r>
              <a:rPr lang="ja-JP" altLang="en-US" sz="2000"/>
              <a:t>アプリケーションプログラムの脆弱性をついた攻撃</a:t>
            </a:r>
            <a:endParaRPr lang="en-US" altLang="ja-JP" sz="2000" dirty="0"/>
          </a:p>
          <a:p>
            <a:r>
              <a:rPr lang="en-US" altLang="ja-JP" sz="2000" dirty="0"/>
              <a:t>DoS</a:t>
            </a:r>
            <a:r>
              <a:rPr lang="ja-JP" altLang="en-US" sz="2000"/>
              <a:t>系の攻撃</a:t>
            </a:r>
            <a:endParaRPr lang="en-US" altLang="ja-JP" sz="2000" dirty="0"/>
          </a:p>
          <a:p>
            <a:r>
              <a:rPr lang="ja-JP" altLang="en-US" sz="2000"/>
              <a:t>マルウェアの侵入</a:t>
            </a:r>
          </a:p>
        </p:txBody>
      </p:sp>
      <p:sp>
        <p:nvSpPr>
          <p:cNvPr id="4" name="スライド番号プレースホルダー 3">
            <a:extLst>
              <a:ext uri="{FF2B5EF4-FFF2-40B4-BE49-F238E27FC236}">
                <a16:creationId xmlns:a16="http://schemas.microsoft.com/office/drawing/2014/main" id="{0BA86D48-6EC6-9848-8083-D9DB0EA4275A}"/>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16</a:t>
            </a:fld>
            <a:endParaRPr kumimoji="1" lang="ja-JP" altLang="en-US"/>
          </a:p>
        </p:txBody>
      </p:sp>
      <p:sp>
        <p:nvSpPr>
          <p:cNvPr id="53" name="Isosceles Triangle 5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Isosceles Triangle 5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88222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DB8251C-C4AB-8D45-AF12-107E92E5BBB7}"/>
              </a:ext>
            </a:extLst>
          </p:cNvPr>
          <p:cNvSpPr>
            <a:spLocks noGrp="1"/>
          </p:cNvSpPr>
          <p:nvPr>
            <p:ph type="title"/>
          </p:nvPr>
        </p:nvSpPr>
        <p:spPr>
          <a:xfrm>
            <a:off x="643467" y="1698171"/>
            <a:ext cx="3962061" cy="4516360"/>
          </a:xfrm>
        </p:spPr>
        <p:txBody>
          <a:bodyPr anchor="t">
            <a:normAutofit/>
          </a:bodyPr>
          <a:lstStyle/>
          <a:p>
            <a:r>
              <a:rPr lang="en-US" altLang="ja-JP" sz="3200" b="1" dirty="0"/>
              <a:t>OS</a:t>
            </a:r>
            <a:r>
              <a:rPr lang="ja-JP" altLang="en-US" sz="3200" b="1"/>
              <a:t>、プロトコル、</a:t>
            </a:r>
            <a:br>
              <a:rPr lang="en-US" altLang="ja-JP" sz="3200" b="1" dirty="0"/>
            </a:br>
            <a:r>
              <a:rPr lang="ja-JP" altLang="en-US" sz="3200" b="1"/>
              <a:t>ミドルウェアの脆弱性をついた攻撃</a:t>
            </a:r>
            <a:endParaRPr kumimoji="1" lang="ja-JP" altLang="en-US" sz="3200" b="1"/>
          </a:p>
        </p:txBody>
      </p:sp>
      <p:sp>
        <p:nvSpPr>
          <p:cNvPr id="45" name="Rectangle 4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Rectangle 5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78E971FF-4795-CB41-8CFE-0B9B12FB1855}"/>
              </a:ext>
            </a:extLst>
          </p:cNvPr>
          <p:cNvSpPr>
            <a:spLocks noGrp="1"/>
          </p:cNvSpPr>
          <p:nvPr>
            <p:ph idx="1"/>
          </p:nvPr>
        </p:nvSpPr>
        <p:spPr>
          <a:xfrm>
            <a:off x="5070020" y="1698170"/>
            <a:ext cx="6478513" cy="4516361"/>
          </a:xfrm>
        </p:spPr>
        <p:txBody>
          <a:bodyPr>
            <a:normAutofit/>
          </a:bodyPr>
          <a:lstStyle/>
          <a:p>
            <a:pPr marL="0" indent="0">
              <a:buNone/>
            </a:pPr>
            <a:r>
              <a:rPr lang="en-US" altLang="ja-JP" sz="2000" dirty="0"/>
              <a:t>[</a:t>
            </a:r>
            <a:r>
              <a:rPr lang="ja-JP" altLang="en-US" sz="2000"/>
              <a:t>攻撃手法例</a:t>
            </a:r>
            <a:r>
              <a:rPr lang="en-US" altLang="ja-JP" sz="2000" dirty="0"/>
              <a:t>]</a:t>
            </a:r>
          </a:p>
          <a:p>
            <a:r>
              <a:rPr lang="ja-JP" altLang="en-US" sz="2000"/>
              <a:t>ポートスキャン</a:t>
            </a:r>
            <a:endParaRPr lang="en-US" altLang="ja-JP" sz="2000" dirty="0"/>
          </a:p>
          <a:p>
            <a:r>
              <a:rPr lang="en-US" altLang="ja-JP" sz="2000" dirty="0"/>
              <a:t>BOF</a:t>
            </a:r>
            <a:r>
              <a:rPr lang="ja-JP" altLang="en-US" sz="2000"/>
              <a:t>攻撃</a:t>
            </a:r>
            <a:endParaRPr lang="en-US" altLang="ja-JP" sz="2000" dirty="0"/>
          </a:p>
          <a:p>
            <a:r>
              <a:rPr lang="ja-JP" altLang="en-US" sz="2000"/>
              <a:t>パスワードクラック</a:t>
            </a:r>
            <a:endParaRPr lang="en-US" altLang="ja-JP" sz="2000" dirty="0"/>
          </a:p>
          <a:p>
            <a:r>
              <a:rPr lang="ja-JP" altLang="en-US" sz="2000"/>
              <a:t>プロトコルベースのセッションハイジャック</a:t>
            </a:r>
            <a:endParaRPr lang="en-US" altLang="ja-JP" sz="2000" dirty="0"/>
          </a:p>
          <a:p>
            <a:endParaRPr lang="en-US" altLang="ja-JP" sz="2000" dirty="0"/>
          </a:p>
          <a:p>
            <a:pPr marL="0" indent="0">
              <a:buNone/>
            </a:pPr>
            <a:r>
              <a:rPr lang="en-US" altLang="ja-JP" sz="2000" dirty="0"/>
              <a:t>[</a:t>
            </a:r>
            <a:r>
              <a:rPr lang="ja-JP" altLang="en-US" sz="2000"/>
              <a:t>対策</a:t>
            </a:r>
            <a:r>
              <a:rPr lang="en-US" altLang="ja-JP" sz="2000" dirty="0"/>
              <a:t>]</a:t>
            </a:r>
          </a:p>
          <a:p>
            <a:r>
              <a:rPr lang="ja-JP" altLang="en-US" sz="2000"/>
              <a:t>ホストの要塞化</a:t>
            </a:r>
            <a:r>
              <a:rPr lang="en-US" altLang="ja-JP" sz="2000" dirty="0"/>
              <a:t>(</a:t>
            </a:r>
            <a:r>
              <a:rPr lang="ja-JP" altLang="en-US" sz="2000"/>
              <a:t>堅牢な状態にすること</a:t>
            </a:r>
            <a:r>
              <a:rPr lang="en-US" altLang="ja-JP" sz="2000" dirty="0"/>
              <a:t>)</a:t>
            </a:r>
          </a:p>
          <a:p>
            <a:r>
              <a:rPr lang="ja-JP" altLang="en-US" sz="2000"/>
              <a:t>脆弱性検査及び対策の実施</a:t>
            </a:r>
            <a:endParaRPr lang="en-US" altLang="ja-JP" sz="2000" dirty="0"/>
          </a:p>
          <a:p>
            <a:r>
              <a:rPr lang="en-US" altLang="ja-JP" sz="2000" dirty="0"/>
              <a:t>IPS</a:t>
            </a:r>
            <a:r>
              <a:rPr lang="ja-JP" altLang="en-US" sz="2000"/>
              <a:t>による攻撃の遮断</a:t>
            </a:r>
          </a:p>
        </p:txBody>
      </p:sp>
      <p:sp>
        <p:nvSpPr>
          <p:cNvPr id="4" name="スライド番号プレースホルダー 3">
            <a:extLst>
              <a:ext uri="{FF2B5EF4-FFF2-40B4-BE49-F238E27FC236}">
                <a16:creationId xmlns:a16="http://schemas.microsoft.com/office/drawing/2014/main" id="{0BA86D48-6EC6-9848-8083-D9DB0EA4275A}"/>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17</a:t>
            </a:fld>
            <a:endParaRPr kumimoji="1" lang="ja-JP" altLang="en-US"/>
          </a:p>
        </p:txBody>
      </p:sp>
      <p:sp>
        <p:nvSpPr>
          <p:cNvPr id="53" name="Isosceles Triangle 5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Isosceles Triangle 5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989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DB8251C-C4AB-8D45-AF12-107E92E5BBB7}"/>
              </a:ext>
            </a:extLst>
          </p:cNvPr>
          <p:cNvSpPr>
            <a:spLocks noGrp="1"/>
          </p:cNvSpPr>
          <p:nvPr>
            <p:ph type="title"/>
          </p:nvPr>
        </p:nvSpPr>
        <p:spPr>
          <a:xfrm>
            <a:off x="643467" y="1698171"/>
            <a:ext cx="3962061" cy="4516360"/>
          </a:xfrm>
        </p:spPr>
        <p:txBody>
          <a:bodyPr anchor="t">
            <a:normAutofit/>
          </a:bodyPr>
          <a:lstStyle/>
          <a:p>
            <a:r>
              <a:rPr lang="en-US" altLang="ja-JP" sz="3200" b="1" dirty="0"/>
              <a:t>Web</a:t>
            </a:r>
            <a:r>
              <a:rPr lang="ja-JP" altLang="en-US" sz="3200" b="1"/>
              <a:t>アプリケーションプログラムの</a:t>
            </a:r>
            <a:br>
              <a:rPr lang="en-US" altLang="ja-JP" sz="3200" b="1" dirty="0"/>
            </a:br>
            <a:r>
              <a:rPr lang="ja-JP" altLang="en-US" sz="3200" b="1"/>
              <a:t>脆弱性をついた攻撃</a:t>
            </a:r>
            <a:endParaRPr kumimoji="1" lang="ja-JP" altLang="en-US" sz="3200" b="1"/>
          </a:p>
        </p:txBody>
      </p:sp>
      <p:sp>
        <p:nvSpPr>
          <p:cNvPr id="45" name="Rectangle 4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Rectangle 5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78E971FF-4795-CB41-8CFE-0B9B12FB1855}"/>
              </a:ext>
            </a:extLst>
          </p:cNvPr>
          <p:cNvSpPr>
            <a:spLocks noGrp="1"/>
          </p:cNvSpPr>
          <p:nvPr>
            <p:ph idx="1"/>
          </p:nvPr>
        </p:nvSpPr>
        <p:spPr>
          <a:xfrm>
            <a:off x="5070020" y="1698170"/>
            <a:ext cx="6478513" cy="4516361"/>
          </a:xfrm>
        </p:spPr>
        <p:txBody>
          <a:bodyPr>
            <a:normAutofit/>
          </a:bodyPr>
          <a:lstStyle/>
          <a:p>
            <a:pPr marL="0" indent="0">
              <a:buNone/>
            </a:pPr>
            <a:r>
              <a:rPr lang="en-US" altLang="ja-JP" sz="2000" dirty="0"/>
              <a:t>[</a:t>
            </a:r>
            <a:r>
              <a:rPr lang="ja-JP" altLang="en-US" sz="2000"/>
              <a:t>攻撃手法例</a:t>
            </a:r>
            <a:r>
              <a:rPr lang="en-US" altLang="ja-JP" sz="2000" dirty="0"/>
              <a:t>]</a:t>
            </a:r>
          </a:p>
          <a:p>
            <a:r>
              <a:rPr lang="en-US" altLang="ja-JP" sz="2000" dirty="0"/>
              <a:t>XSS</a:t>
            </a:r>
          </a:p>
          <a:p>
            <a:r>
              <a:rPr lang="en-US" altLang="ja-JP" sz="2000" dirty="0"/>
              <a:t>SQL</a:t>
            </a:r>
            <a:r>
              <a:rPr lang="ja-JP" altLang="en-US" sz="2000"/>
              <a:t>インジェクション</a:t>
            </a:r>
            <a:endParaRPr lang="en-US" altLang="ja-JP" sz="2000" dirty="0"/>
          </a:p>
          <a:p>
            <a:r>
              <a:rPr lang="en-US" altLang="ja-JP" sz="2000" dirty="0"/>
              <a:t>OS</a:t>
            </a:r>
            <a:r>
              <a:rPr lang="ja-JP" altLang="en-US" sz="2000"/>
              <a:t>コマンドインジェクション</a:t>
            </a:r>
            <a:endParaRPr lang="en-US" altLang="ja-JP" sz="2000" dirty="0"/>
          </a:p>
          <a:p>
            <a:r>
              <a:rPr lang="ja-JP" altLang="en-US" sz="2000"/>
              <a:t>アプリケーションベースのセッションハイジャック</a:t>
            </a:r>
            <a:endParaRPr lang="en-US" altLang="ja-JP" sz="2000" dirty="0"/>
          </a:p>
          <a:p>
            <a:endParaRPr lang="en-US" altLang="ja-JP" sz="2000" dirty="0"/>
          </a:p>
          <a:p>
            <a:pPr marL="0" indent="0">
              <a:buNone/>
            </a:pPr>
            <a:r>
              <a:rPr lang="en-US" altLang="ja-JP" sz="2000" dirty="0"/>
              <a:t>[</a:t>
            </a:r>
            <a:r>
              <a:rPr lang="ja-JP" altLang="en-US" sz="2000"/>
              <a:t>対策</a:t>
            </a:r>
            <a:r>
              <a:rPr lang="en-US" altLang="ja-JP" sz="2000" dirty="0"/>
              <a:t>]</a:t>
            </a:r>
          </a:p>
          <a:p>
            <a:r>
              <a:rPr lang="en-US" altLang="ja-JP" sz="2000" dirty="0"/>
              <a:t>Web</a:t>
            </a:r>
            <a:r>
              <a:rPr lang="ja-JP" altLang="en-US" sz="2000"/>
              <a:t>アプリケーションの脆弱性検査及び対策の実施</a:t>
            </a:r>
            <a:endParaRPr lang="en-US" altLang="ja-JP" sz="2000" dirty="0"/>
          </a:p>
          <a:p>
            <a:r>
              <a:rPr lang="en-US" altLang="ja-JP" sz="2000" dirty="0"/>
              <a:t>Web</a:t>
            </a:r>
            <a:r>
              <a:rPr lang="ja-JP" altLang="en-US" sz="2000"/>
              <a:t>サーバ、</a:t>
            </a:r>
            <a:r>
              <a:rPr lang="en-US" altLang="ja-JP" sz="2000" dirty="0"/>
              <a:t>DB</a:t>
            </a:r>
            <a:r>
              <a:rPr lang="ja-JP" altLang="en-US" sz="2000"/>
              <a:t>サーバの設定による対策</a:t>
            </a:r>
            <a:endParaRPr lang="en-US" altLang="ja-JP" sz="2000" dirty="0"/>
          </a:p>
          <a:p>
            <a:r>
              <a:rPr lang="en-US" altLang="ja-JP" sz="2000" dirty="0"/>
              <a:t>WAF</a:t>
            </a:r>
            <a:r>
              <a:rPr lang="ja-JP" altLang="en-US" sz="2000"/>
              <a:t>による攻撃の遮断</a:t>
            </a:r>
          </a:p>
        </p:txBody>
      </p:sp>
      <p:sp>
        <p:nvSpPr>
          <p:cNvPr id="4" name="スライド番号プレースホルダー 3">
            <a:extLst>
              <a:ext uri="{FF2B5EF4-FFF2-40B4-BE49-F238E27FC236}">
                <a16:creationId xmlns:a16="http://schemas.microsoft.com/office/drawing/2014/main" id="{0BA86D48-6EC6-9848-8083-D9DB0EA4275A}"/>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18</a:t>
            </a:fld>
            <a:endParaRPr kumimoji="1" lang="ja-JP" altLang="en-US"/>
          </a:p>
        </p:txBody>
      </p:sp>
      <p:sp>
        <p:nvSpPr>
          <p:cNvPr id="53" name="Isosceles Triangle 5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Isosceles Triangle 5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1274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DB8251C-C4AB-8D45-AF12-107E92E5BBB7}"/>
              </a:ext>
            </a:extLst>
          </p:cNvPr>
          <p:cNvSpPr>
            <a:spLocks noGrp="1"/>
          </p:cNvSpPr>
          <p:nvPr>
            <p:ph type="title"/>
          </p:nvPr>
        </p:nvSpPr>
        <p:spPr>
          <a:xfrm>
            <a:off x="643467" y="1698171"/>
            <a:ext cx="3962061" cy="4516360"/>
          </a:xfrm>
        </p:spPr>
        <p:txBody>
          <a:bodyPr anchor="t">
            <a:normAutofit/>
          </a:bodyPr>
          <a:lstStyle/>
          <a:p>
            <a:r>
              <a:rPr lang="en-US" altLang="ja-JP" sz="3600" b="1" dirty="0"/>
              <a:t>DoS</a:t>
            </a:r>
            <a:r>
              <a:rPr lang="ja-JP" altLang="en-US" sz="3600" b="1"/>
              <a:t>系の攻撃</a:t>
            </a:r>
            <a:endParaRPr kumimoji="1" lang="ja-JP" altLang="en-US" sz="3600" b="1"/>
          </a:p>
        </p:txBody>
      </p:sp>
      <p:sp>
        <p:nvSpPr>
          <p:cNvPr id="45" name="Rectangle 4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Rectangle 5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78E971FF-4795-CB41-8CFE-0B9B12FB1855}"/>
              </a:ext>
            </a:extLst>
          </p:cNvPr>
          <p:cNvSpPr>
            <a:spLocks noGrp="1"/>
          </p:cNvSpPr>
          <p:nvPr>
            <p:ph idx="1"/>
          </p:nvPr>
        </p:nvSpPr>
        <p:spPr>
          <a:xfrm>
            <a:off x="5070020" y="1698170"/>
            <a:ext cx="6478513" cy="4516361"/>
          </a:xfrm>
        </p:spPr>
        <p:txBody>
          <a:bodyPr>
            <a:normAutofit/>
          </a:bodyPr>
          <a:lstStyle/>
          <a:p>
            <a:pPr marL="0" indent="0">
              <a:buNone/>
            </a:pPr>
            <a:r>
              <a:rPr lang="en-US" altLang="ja-JP" sz="2000" dirty="0"/>
              <a:t>[</a:t>
            </a:r>
            <a:r>
              <a:rPr lang="ja-JP" altLang="en-US" sz="2000"/>
              <a:t>攻撃手法の例</a:t>
            </a:r>
            <a:r>
              <a:rPr lang="en-US" altLang="ja-JP" sz="2000" dirty="0"/>
              <a:t>]</a:t>
            </a:r>
          </a:p>
          <a:p>
            <a:r>
              <a:rPr lang="en-US" altLang="ja-JP" sz="2000" dirty="0"/>
              <a:t>Connection Flood</a:t>
            </a:r>
            <a:r>
              <a:rPr lang="ja-JP" altLang="en-US" sz="2000"/>
              <a:t>攻撃</a:t>
            </a:r>
            <a:endParaRPr lang="en-US" altLang="ja-JP" sz="2000" dirty="0"/>
          </a:p>
          <a:p>
            <a:r>
              <a:rPr lang="ja-JP" altLang="en-US" sz="2000"/>
              <a:t>反射・増幅型</a:t>
            </a:r>
            <a:r>
              <a:rPr lang="en-US" altLang="ja-JP" sz="2000" dirty="0"/>
              <a:t>DDoS</a:t>
            </a:r>
            <a:r>
              <a:rPr lang="ja-JP" altLang="en-US" sz="2000"/>
              <a:t>攻撃</a:t>
            </a:r>
            <a:endParaRPr lang="en-US" altLang="ja-JP" sz="2000" dirty="0"/>
          </a:p>
          <a:p>
            <a:endParaRPr lang="en-US" altLang="ja-JP" sz="2000" dirty="0"/>
          </a:p>
          <a:p>
            <a:pPr marL="0" indent="0">
              <a:buNone/>
            </a:pPr>
            <a:r>
              <a:rPr lang="en-US" altLang="ja-JP" sz="2000" dirty="0"/>
              <a:t>[</a:t>
            </a:r>
            <a:r>
              <a:rPr lang="ja-JP" altLang="en-US" sz="2000"/>
              <a:t>対策</a:t>
            </a:r>
            <a:r>
              <a:rPr lang="en-US" altLang="ja-JP" sz="2000" dirty="0"/>
              <a:t>]</a:t>
            </a:r>
          </a:p>
          <a:p>
            <a:r>
              <a:rPr lang="ja-JP" altLang="en-US" sz="2000"/>
              <a:t>十分な帯域を持つネットワークと処理能力を持つ</a:t>
            </a:r>
            <a:r>
              <a:rPr lang="en-US" altLang="ja-JP" sz="2000" dirty="0"/>
              <a:t>FW</a:t>
            </a:r>
            <a:r>
              <a:rPr lang="ja-JP" altLang="en-US" sz="2000"/>
              <a:t>やサーバを用いる</a:t>
            </a:r>
            <a:endParaRPr lang="en-US" altLang="ja-JP" sz="2000" dirty="0"/>
          </a:p>
          <a:p>
            <a:r>
              <a:rPr lang="en-US" altLang="ja-JP" sz="2000" dirty="0"/>
              <a:t>CDN</a:t>
            </a:r>
            <a:r>
              <a:rPr lang="ja-JP" altLang="en-US" sz="2000"/>
              <a:t>のサービスを利用</a:t>
            </a:r>
          </a:p>
        </p:txBody>
      </p:sp>
      <p:sp>
        <p:nvSpPr>
          <p:cNvPr id="4" name="スライド番号プレースホルダー 3">
            <a:extLst>
              <a:ext uri="{FF2B5EF4-FFF2-40B4-BE49-F238E27FC236}">
                <a16:creationId xmlns:a16="http://schemas.microsoft.com/office/drawing/2014/main" id="{0BA86D48-6EC6-9848-8083-D9DB0EA4275A}"/>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19</a:t>
            </a:fld>
            <a:endParaRPr kumimoji="1" lang="ja-JP" altLang="en-US"/>
          </a:p>
        </p:txBody>
      </p:sp>
      <p:sp>
        <p:nvSpPr>
          <p:cNvPr id="53" name="Isosceles Triangle 5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Isosceles Triangle 5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556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20F3565-0827-1F4A-85C3-E3643634FA28}"/>
              </a:ext>
            </a:extLst>
          </p:cNvPr>
          <p:cNvSpPr>
            <a:spLocks noGrp="1"/>
          </p:cNvSpPr>
          <p:nvPr>
            <p:ph type="title"/>
          </p:nvPr>
        </p:nvSpPr>
        <p:spPr>
          <a:xfrm>
            <a:off x="643467" y="1698171"/>
            <a:ext cx="3962061" cy="4516360"/>
          </a:xfrm>
        </p:spPr>
        <p:txBody>
          <a:bodyPr anchor="t">
            <a:normAutofit/>
          </a:bodyPr>
          <a:lstStyle/>
          <a:p>
            <a:r>
              <a:rPr kumimoji="1" lang="ja-JP" altLang="en-US" sz="3200" b="1"/>
              <a:t>ファイアーウォールとは</a:t>
            </a:r>
          </a:p>
        </p:txBody>
      </p:sp>
      <p:sp>
        <p:nvSpPr>
          <p:cNvPr id="22"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DC5553E9-7968-CB4F-898B-10320442E912}"/>
              </a:ext>
            </a:extLst>
          </p:cNvPr>
          <p:cNvSpPr>
            <a:spLocks noGrp="1"/>
          </p:cNvSpPr>
          <p:nvPr>
            <p:ph idx="1"/>
          </p:nvPr>
        </p:nvSpPr>
        <p:spPr>
          <a:xfrm>
            <a:off x="5070020" y="1698170"/>
            <a:ext cx="6478513" cy="4516361"/>
          </a:xfrm>
        </p:spPr>
        <p:txBody>
          <a:bodyPr>
            <a:normAutofit/>
          </a:bodyPr>
          <a:lstStyle/>
          <a:p>
            <a:r>
              <a:rPr kumimoji="1" lang="ja-JP" altLang="en-US" sz="1400"/>
              <a:t>複数のネットワークセグメント間で、予め設定されたルール</a:t>
            </a:r>
            <a:r>
              <a:rPr kumimoji="1" lang="en-US" altLang="ja-JP" sz="1400" dirty="0"/>
              <a:t>(ACL)</a:t>
            </a:r>
            <a:r>
              <a:rPr kumimoji="1" lang="ja-JP" altLang="en-US" sz="1400"/>
              <a:t>に基づいてパケットを中継したり、破棄したりする機能を持つアクセス制御製品</a:t>
            </a:r>
            <a:endParaRPr kumimoji="1" lang="en-US" altLang="ja-JP" sz="1400" dirty="0"/>
          </a:p>
          <a:p>
            <a:r>
              <a:rPr lang="ja-JP" altLang="en-US" sz="1400"/>
              <a:t>火災の時に被害を最小限に食い止める防火壁のような役割を果たすことから、外部のネットワークからの攻撃や不正なアクセスから自分たちのネットワークやコンピュータを制御するためのソフトウェアやハードウェアをファイアーウォール</a:t>
            </a:r>
            <a:r>
              <a:rPr lang="en-US" altLang="ja-JP" sz="1400" dirty="0"/>
              <a:t>(</a:t>
            </a:r>
            <a:r>
              <a:rPr lang="ja-JP" altLang="en-US" sz="1400"/>
              <a:t>以後</a:t>
            </a:r>
            <a:r>
              <a:rPr lang="en-US" altLang="ja-JP" sz="1400" dirty="0"/>
              <a:t>FW)</a:t>
            </a:r>
            <a:r>
              <a:rPr lang="ja-JP" altLang="en-US" sz="1400"/>
              <a:t>と呼ぶようになった</a:t>
            </a:r>
            <a:endParaRPr lang="en-US" altLang="ja-JP" sz="1400" dirty="0"/>
          </a:p>
          <a:p>
            <a:r>
              <a:rPr kumimoji="1" lang="en-US" altLang="ja-JP" sz="1400" dirty="0"/>
              <a:t>IPS, WAF</a:t>
            </a:r>
            <a:r>
              <a:rPr kumimoji="1" lang="ja-JP" altLang="en-US" sz="1400"/>
              <a:t>などの登場により</a:t>
            </a:r>
            <a:r>
              <a:rPr kumimoji="1" lang="en-US" altLang="ja-JP" sz="1400" dirty="0"/>
              <a:t>FW</a:t>
            </a:r>
            <a:r>
              <a:rPr kumimoji="1" lang="ja-JP" altLang="en-US" sz="1400"/>
              <a:t>の概念が拡大</a:t>
            </a:r>
            <a:br>
              <a:rPr kumimoji="1" lang="en-US" altLang="ja-JP" sz="1400" dirty="0"/>
            </a:br>
            <a:r>
              <a:rPr kumimoji="1" lang="ja-JP" altLang="en-US" sz="1400"/>
              <a:t>ネットワーク</a:t>
            </a:r>
            <a:r>
              <a:rPr kumimoji="1" lang="en-US" altLang="ja-JP" sz="1400" dirty="0"/>
              <a:t>FW: </a:t>
            </a:r>
            <a:r>
              <a:rPr kumimoji="1" lang="ja-JP" altLang="en-US" sz="1400"/>
              <a:t>従来の</a:t>
            </a:r>
            <a:r>
              <a:rPr kumimoji="1" lang="en-US" altLang="ja-JP" sz="1400" dirty="0"/>
              <a:t>FW</a:t>
            </a:r>
            <a:br>
              <a:rPr kumimoji="1" lang="en-US" altLang="ja-JP" sz="1400" dirty="0"/>
            </a:br>
            <a:r>
              <a:rPr kumimoji="1" lang="ja-JP" altLang="en-US" sz="1400"/>
              <a:t>アプリケーション</a:t>
            </a:r>
            <a:r>
              <a:rPr kumimoji="1" lang="en-US" altLang="ja-JP" sz="1400" dirty="0"/>
              <a:t>FW: WAF</a:t>
            </a:r>
            <a:r>
              <a:rPr kumimoji="1" lang="ja-JP" altLang="en-US" sz="1400"/>
              <a:t>などの特定のアプリに対して機能する</a:t>
            </a:r>
            <a:r>
              <a:rPr kumimoji="1" lang="en-US" altLang="ja-JP" sz="1400" dirty="0"/>
              <a:t>FW</a:t>
            </a:r>
          </a:p>
          <a:p>
            <a:endParaRPr lang="en-US" altLang="ja-JP" sz="1400" dirty="0"/>
          </a:p>
          <a:p>
            <a:pPr marL="0" indent="0">
              <a:buNone/>
            </a:pPr>
            <a:r>
              <a:rPr lang="en" altLang="ja-JP" sz="1400" dirty="0">
                <a:hlinkClick r:id="rId2"/>
              </a:rPr>
              <a:t>https://www.soumu.go.jp/main_sosiki/joho_tsusin/security/basic/structure/01.html#:~:text=%E7%81%AB%E7%81%BD%E3%81%AE%E3%81%A8%E3%81%8D%E3%81%AB%E8%A2%AB%E5%AE%B3,%E3%82%88%E3%81%86%E3%81%AB%E3%81%AA%E3%82%8A%E3%81%BE%E3%81%97%E3%81%9F%E3%80%82</a:t>
            </a:r>
            <a:endParaRPr lang="en-US" altLang="ja-JP" sz="1400" dirty="0"/>
          </a:p>
        </p:txBody>
      </p:sp>
      <p:sp>
        <p:nvSpPr>
          <p:cNvPr id="4" name="スライド番号プレースホルダー 3">
            <a:extLst>
              <a:ext uri="{FF2B5EF4-FFF2-40B4-BE49-F238E27FC236}">
                <a16:creationId xmlns:a16="http://schemas.microsoft.com/office/drawing/2014/main" id="{AE3E4D10-7087-2D44-8109-AFF46192CD13}"/>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2</a:t>
            </a:fld>
            <a:endParaRPr kumimoji="1" lang="ja-JP" alt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42954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DB8251C-C4AB-8D45-AF12-107E92E5BBB7}"/>
              </a:ext>
            </a:extLst>
          </p:cNvPr>
          <p:cNvSpPr>
            <a:spLocks noGrp="1"/>
          </p:cNvSpPr>
          <p:nvPr>
            <p:ph type="title"/>
          </p:nvPr>
        </p:nvSpPr>
        <p:spPr>
          <a:xfrm>
            <a:off x="643467" y="1698171"/>
            <a:ext cx="3962061" cy="4516360"/>
          </a:xfrm>
        </p:spPr>
        <p:txBody>
          <a:bodyPr anchor="t">
            <a:normAutofit/>
          </a:bodyPr>
          <a:lstStyle/>
          <a:p>
            <a:r>
              <a:rPr lang="ja-JP" altLang="en-US" sz="3600" b="1"/>
              <a:t>マルウェアの侵入</a:t>
            </a:r>
            <a:endParaRPr kumimoji="1" lang="ja-JP" altLang="en-US" sz="3600" b="1"/>
          </a:p>
        </p:txBody>
      </p:sp>
      <p:sp>
        <p:nvSpPr>
          <p:cNvPr id="45" name="Rectangle 44">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Rectangle 50">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78E971FF-4795-CB41-8CFE-0B9B12FB1855}"/>
              </a:ext>
            </a:extLst>
          </p:cNvPr>
          <p:cNvSpPr>
            <a:spLocks noGrp="1"/>
          </p:cNvSpPr>
          <p:nvPr>
            <p:ph idx="1"/>
          </p:nvPr>
        </p:nvSpPr>
        <p:spPr>
          <a:xfrm>
            <a:off x="5070020" y="1698170"/>
            <a:ext cx="6478513" cy="4516361"/>
          </a:xfrm>
        </p:spPr>
        <p:txBody>
          <a:bodyPr>
            <a:normAutofit/>
          </a:bodyPr>
          <a:lstStyle/>
          <a:p>
            <a:pPr marL="0" indent="0">
              <a:buNone/>
            </a:pPr>
            <a:r>
              <a:rPr lang="en-US" altLang="ja-JP" sz="2000" dirty="0"/>
              <a:t>[</a:t>
            </a:r>
            <a:r>
              <a:rPr lang="ja-JP" altLang="en-US" sz="2000"/>
              <a:t>攻撃手法例</a:t>
            </a:r>
            <a:r>
              <a:rPr lang="en-US" altLang="ja-JP" sz="2000" dirty="0"/>
              <a:t>]</a:t>
            </a:r>
          </a:p>
          <a:p>
            <a:r>
              <a:rPr lang="ja-JP" altLang="en-US" sz="2000"/>
              <a:t>コンピュータウイルス</a:t>
            </a:r>
            <a:endParaRPr lang="en-US" altLang="ja-JP" sz="2000" dirty="0"/>
          </a:p>
          <a:p>
            <a:r>
              <a:rPr lang="ja-JP" altLang="en-US" sz="2000"/>
              <a:t>ワーム</a:t>
            </a:r>
            <a:endParaRPr lang="en-US" altLang="ja-JP" sz="2000" dirty="0"/>
          </a:p>
          <a:p>
            <a:r>
              <a:rPr lang="ja-JP" altLang="en-US" sz="2000"/>
              <a:t>スパイウェア</a:t>
            </a:r>
            <a:endParaRPr lang="en-US" altLang="ja-JP" sz="2000" dirty="0"/>
          </a:p>
          <a:p>
            <a:r>
              <a:rPr lang="ja-JP" altLang="en-US" sz="2000"/>
              <a:t>ランサムウェア</a:t>
            </a:r>
            <a:endParaRPr lang="en-US" altLang="ja-JP" sz="2000" dirty="0"/>
          </a:p>
          <a:p>
            <a:r>
              <a:rPr lang="ja-JP" altLang="en-US" sz="2000"/>
              <a:t>ボット</a:t>
            </a:r>
            <a:endParaRPr lang="en-US" altLang="ja-JP" sz="2000" dirty="0"/>
          </a:p>
          <a:p>
            <a:endParaRPr lang="en-US" altLang="ja-JP" sz="2000" dirty="0"/>
          </a:p>
          <a:p>
            <a:pPr marL="0" indent="0">
              <a:buNone/>
            </a:pPr>
            <a:r>
              <a:rPr lang="en-US" altLang="ja-JP" sz="2000" dirty="0"/>
              <a:t>[</a:t>
            </a:r>
            <a:r>
              <a:rPr lang="ja-JP" altLang="en-US" sz="2000"/>
              <a:t>対策</a:t>
            </a:r>
            <a:r>
              <a:rPr lang="en-US" altLang="ja-JP" sz="2000" dirty="0"/>
              <a:t>]</a:t>
            </a:r>
          </a:p>
          <a:p>
            <a:r>
              <a:rPr lang="ja-JP" altLang="en-US" sz="2000"/>
              <a:t>ホストの要塞化</a:t>
            </a:r>
            <a:endParaRPr lang="en-US" altLang="ja-JP" sz="2000" dirty="0"/>
          </a:p>
          <a:p>
            <a:r>
              <a:rPr lang="ja-JP" altLang="en-US" sz="2000"/>
              <a:t>サンドボックスによって侵入を防ぐ</a:t>
            </a:r>
          </a:p>
        </p:txBody>
      </p:sp>
      <p:sp>
        <p:nvSpPr>
          <p:cNvPr id="4" name="スライド番号プレースホルダー 3">
            <a:extLst>
              <a:ext uri="{FF2B5EF4-FFF2-40B4-BE49-F238E27FC236}">
                <a16:creationId xmlns:a16="http://schemas.microsoft.com/office/drawing/2014/main" id="{0BA86D48-6EC6-9848-8083-D9DB0EA4275A}"/>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20</a:t>
            </a:fld>
            <a:endParaRPr kumimoji="1" lang="ja-JP" altLang="en-US"/>
          </a:p>
        </p:txBody>
      </p:sp>
      <p:sp>
        <p:nvSpPr>
          <p:cNvPr id="53" name="Isosceles Triangle 52">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Isosceles Triangle 54">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1287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78AA4-C32B-6140-9CE4-DDD426C46022}"/>
              </a:ext>
            </a:extLst>
          </p:cNvPr>
          <p:cNvSpPr>
            <a:spLocks noGrp="1"/>
          </p:cNvSpPr>
          <p:nvPr>
            <p:ph type="title"/>
          </p:nvPr>
        </p:nvSpPr>
        <p:spPr/>
        <p:txBody>
          <a:bodyPr/>
          <a:lstStyle/>
          <a:p>
            <a:r>
              <a:rPr kumimoji="1" lang="ja-JP" altLang="en-US" b="1"/>
              <a:t>参考文献</a:t>
            </a:r>
          </a:p>
        </p:txBody>
      </p:sp>
      <p:sp>
        <p:nvSpPr>
          <p:cNvPr id="3" name="コンテンツ プレースホルダー 2">
            <a:extLst>
              <a:ext uri="{FF2B5EF4-FFF2-40B4-BE49-F238E27FC236}">
                <a16:creationId xmlns:a16="http://schemas.microsoft.com/office/drawing/2014/main" id="{19A44198-7362-744D-8CD3-047867537727}"/>
              </a:ext>
            </a:extLst>
          </p:cNvPr>
          <p:cNvSpPr>
            <a:spLocks noGrp="1"/>
          </p:cNvSpPr>
          <p:nvPr>
            <p:ph idx="1"/>
          </p:nvPr>
        </p:nvSpPr>
        <p:spPr/>
        <p:txBody>
          <a:bodyPr/>
          <a:lstStyle/>
          <a:p>
            <a:r>
              <a:rPr kumimoji="1" lang="ja-JP" altLang="en-US" sz="1100"/>
              <a:t>うかる！情報処理安全確保支援士</a:t>
            </a:r>
            <a:r>
              <a:rPr kumimoji="1" lang="en-US" altLang="ja-JP" sz="1100" dirty="0"/>
              <a:t>2021</a:t>
            </a:r>
          </a:p>
          <a:p>
            <a:r>
              <a:rPr kumimoji="1" lang="ja-JP" altLang="en-US" sz="1100"/>
              <a:t>ファイアーウォールの仕組み</a:t>
            </a:r>
            <a:r>
              <a:rPr kumimoji="1" lang="en-US" altLang="ja-JP" sz="1100" dirty="0"/>
              <a:t> | </a:t>
            </a:r>
            <a:r>
              <a:rPr kumimoji="1" lang="ja-JP" altLang="en-US" sz="1100"/>
              <a:t>総務省</a:t>
            </a:r>
            <a:r>
              <a:rPr kumimoji="1" lang="en-US" altLang="ja-JP" sz="1100" dirty="0"/>
              <a:t> </a:t>
            </a:r>
            <a:r>
              <a:rPr kumimoji="1" lang="ja-JP" altLang="en-US" sz="1100"/>
              <a:t>安心してインターネットを使うために国民のための情報セキュリティサイト</a:t>
            </a:r>
            <a:br>
              <a:rPr lang="en-US" altLang="ja-JP" sz="1100" dirty="0"/>
            </a:br>
            <a:r>
              <a:rPr lang="en-US" altLang="ja-JP" sz="1100" dirty="0">
                <a:hlinkClick r:id="rId2"/>
              </a:rPr>
              <a:t>https://www.soumu.go.jp/main_sosiki/joho_tsusin/security/basic/structure/01.html#:~:text=%E7%81%AB%E7%81%BD%E3%81%AE%E3%81%A8%E3%81%8D%E3%81%AB%E8%A2%AB%E5%AE%B3,%E3%82%88%E3%81%86%E3%81%AB%E3%81%AA%E3%82%8A%E3%81%BE%E3%81%97%E3%81%9F%E3%80%82</a:t>
            </a:r>
            <a:endParaRPr lang="en-US" altLang="ja-JP" sz="1100" dirty="0"/>
          </a:p>
          <a:p>
            <a:r>
              <a:rPr lang="en-US" altLang="ja-JP" sz="1100" dirty="0"/>
              <a:t>5</a:t>
            </a:r>
            <a:r>
              <a:rPr lang="ja-JP" altLang="en-US" sz="1100"/>
              <a:t>分でざっくりわかる「</a:t>
            </a:r>
            <a:r>
              <a:rPr lang="en-US" altLang="ja-JP" sz="1100" dirty="0"/>
              <a:t>DMZ</a:t>
            </a:r>
            <a:r>
              <a:rPr lang="ja-JP" altLang="en-US" sz="1100"/>
              <a:t>」、役割や構築方法をやさしく解説</a:t>
            </a:r>
            <a:r>
              <a:rPr lang="en-US" altLang="ja-JP" sz="1100" dirty="0"/>
              <a:t> | </a:t>
            </a:r>
            <a:r>
              <a:rPr lang="ja-JP" altLang="en-US" sz="1100"/>
              <a:t>ビジネス</a:t>
            </a:r>
            <a:r>
              <a:rPr lang="en-US" altLang="ja-JP" sz="1100" dirty="0"/>
              <a:t>+IT</a:t>
            </a:r>
            <a:br>
              <a:rPr lang="en-US" altLang="ja-JP" sz="1100" dirty="0"/>
            </a:br>
            <a:r>
              <a:rPr lang="en-US" altLang="ja-JP" sz="1100" dirty="0">
                <a:hlinkClick r:id="rId3"/>
              </a:rPr>
              <a:t>https://www.sbbit.jp/article/cont1/37677</a:t>
            </a:r>
            <a:endParaRPr lang="en-US" altLang="ja-JP" sz="1100" dirty="0"/>
          </a:p>
          <a:p>
            <a:r>
              <a:rPr lang="ja-JP" altLang="en-US" sz="1100"/>
              <a:t>ファイアウォールの種類とは？違いや特徴をわかりやすく解説！</a:t>
            </a:r>
            <a:r>
              <a:rPr lang="en-US" altLang="ja-JP" sz="1100" dirty="0"/>
              <a:t>| IT</a:t>
            </a:r>
            <a:r>
              <a:rPr lang="ja-JP" altLang="en-US" sz="1100"/>
              <a:t>トレンド</a:t>
            </a:r>
            <a:br>
              <a:rPr lang="en-US" altLang="ja-JP" sz="1100" dirty="0"/>
            </a:br>
            <a:r>
              <a:rPr lang="en-US" altLang="ja-JP" sz="1100" dirty="0">
                <a:hlinkClick r:id="rId4"/>
              </a:rPr>
              <a:t>https://it-trend.jp/firewall/article/60-0020</a:t>
            </a:r>
            <a:endParaRPr lang="en-US" altLang="ja-JP" sz="1100" dirty="0"/>
          </a:p>
          <a:p>
            <a:r>
              <a:rPr lang="ja-JP" altLang="en-US" sz="1100"/>
              <a:t>パケットフィルタリング型ファイアーウォールは、ネットワーク層でパケットのヘッダ情報でアクセス制御を行うファイアウォールです。</a:t>
            </a:r>
            <a:r>
              <a:rPr lang="en-US" altLang="ja-JP" sz="1100" dirty="0"/>
              <a:t>| </a:t>
            </a:r>
            <a:r>
              <a:rPr lang="en-US" altLang="ja-JP" sz="1100" dirty="0" err="1"/>
              <a:t>ponsuke_tarou’s</a:t>
            </a:r>
            <a:r>
              <a:rPr lang="en-US" altLang="ja-JP" sz="1100" dirty="0"/>
              <a:t> blog</a:t>
            </a:r>
            <a:br>
              <a:rPr lang="en-US" altLang="ja-JP" sz="1100" dirty="0"/>
            </a:br>
            <a:r>
              <a:rPr lang="en-US" altLang="ja-JP" sz="1100" dirty="0"/>
              <a:t>https://</a:t>
            </a:r>
            <a:r>
              <a:rPr lang="en-US" altLang="ja-JP" sz="1100" dirty="0" err="1"/>
              <a:t>ponsuke-tarou.hatenablog.com</a:t>
            </a:r>
            <a:r>
              <a:rPr lang="en-US" altLang="ja-JP" sz="1100" dirty="0"/>
              <a:t>/entry/2019/10/14/085238#%E3%83%80%E3%82%A4%E3%83%8A%E3%83%9F%E3%83%83%E3%82%AF%E3%83%91%E3%82%B1%E3%83%83%E3%83%88%E3%83%95%E3%82%A3%E3%83%AB%E3%82%BF%E3%83%AA%E3%83%B3%E3%82%B0%E3%81%AF%E9%80%9A%E4%BF%A1%E3%81%AE%E3%82%84%E3%82%8A%E5%8F%96%E3%82%8A%E3%82%92%E5%88%A4%E6%96%AD%E3%81%97%E3%81%A6%E5%8B%95%E7%9A%84%E3%81%AB%E3%83%95%E3%82%A3%E3%83%AB%E3%82%BF%E3%83%AA%E3%83%B3%E3%82%B0%E3%83%86%E3%83%BC%E3%83%96%E3%83%AB%E3%81%8C%E6%9B%B4%E6%96%B0%E3%81%99%E3%82%8B%E3%83%95%E3%82%A1%E3%82%A4%E3%82%A2%E3%82%A6%E3%82%A9%E3%83%BC%E3%83%AB%E3%81%A7%E3%81%99</a:t>
            </a:r>
          </a:p>
          <a:p>
            <a:r>
              <a:rPr lang="ja-JP" altLang="en-US" sz="1400"/>
              <a:t>ステートフルインスペクションとは？ファイアウォールの仕組みを理解しよう！</a:t>
            </a:r>
            <a:r>
              <a:rPr lang="en-US" altLang="ja-JP" sz="1400" dirty="0"/>
              <a:t>| IT</a:t>
            </a:r>
            <a:r>
              <a:rPr lang="ja-JP" altLang="en-US" sz="1400"/>
              <a:t>トレンド</a:t>
            </a:r>
            <a:br>
              <a:rPr lang="en-US" altLang="ja-JP" sz="1400" dirty="0"/>
            </a:br>
            <a:r>
              <a:rPr lang="en-US" altLang="ja-JP" sz="1400" dirty="0"/>
              <a:t>https://it-</a:t>
            </a:r>
            <a:r>
              <a:rPr lang="en-US" altLang="ja-JP" sz="1400" dirty="0" err="1"/>
              <a:t>trend.jp</a:t>
            </a:r>
            <a:r>
              <a:rPr lang="en-US" altLang="ja-JP" sz="1400" dirty="0"/>
              <a:t>/firewall/article/60-0009</a:t>
            </a:r>
          </a:p>
          <a:p>
            <a:endParaRPr lang="en-US" altLang="ja-JP" sz="1400" dirty="0"/>
          </a:p>
        </p:txBody>
      </p:sp>
      <p:sp>
        <p:nvSpPr>
          <p:cNvPr id="4" name="スライド番号プレースホルダー 3">
            <a:extLst>
              <a:ext uri="{FF2B5EF4-FFF2-40B4-BE49-F238E27FC236}">
                <a16:creationId xmlns:a16="http://schemas.microsoft.com/office/drawing/2014/main" id="{34409E5A-0EB3-1F42-B34C-82A61A5A5EDF}"/>
              </a:ext>
            </a:extLst>
          </p:cNvPr>
          <p:cNvSpPr>
            <a:spLocks noGrp="1"/>
          </p:cNvSpPr>
          <p:nvPr>
            <p:ph type="sldNum" sz="quarter" idx="12"/>
          </p:nvPr>
        </p:nvSpPr>
        <p:spPr/>
        <p:txBody>
          <a:bodyPr/>
          <a:lstStyle/>
          <a:p>
            <a:fld id="{E8341709-816B-9145-8675-993119449F8D}" type="slidenum">
              <a:rPr kumimoji="1" lang="ja-JP" altLang="en-US" smtClean="0"/>
              <a:t>21</a:t>
            </a:fld>
            <a:endParaRPr kumimoji="1" lang="ja-JP" altLang="en-US"/>
          </a:p>
        </p:txBody>
      </p:sp>
    </p:spTree>
    <p:extLst>
      <p:ext uri="{BB962C8B-B14F-4D97-AF65-F5344CB8AC3E}">
        <p14:creationId xmlns:p14="http://schemas.microsoft.com/office/powerpoint/2010/main" val="1631981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47E95-43BC-FB46-B8B4-F6C4EB561676}"/>
              </a:ext>
            </a:extLst>
          </p:cNvPr>
          <p:cNvSpPr>
            <a:spLocks noGrp="1"/>
          </p:cNvSpPr>
          <p:nvPr>
            <p:ph type="title"/>
          </p:nvPr>
        </p:nvSpPr>
        <p:spPr/>
        <p:txBody>
          <a:bodyPr/>
          <a:lstStyle/>
          <a:p>
            <a:r>
              <a:rPr lang="ja-JP" altLang="en-US" b="1"/>
              <a:t>参考文献</a:t>
            </a:r>
            <a:endParaRPr kumimoji="1" lang="ja-JP" altLang="en-US"/>
          </a:p>
        </p:txBody>
      </p:sp>
      <p:sp>
        <p:nvSpPr>
          <p:cNvPr id="3" name="コンテンツ プレースホルダー 2">
            <a:extLst>
              <a:ext uri="{FF2B5EF4-FFF2-40B4-BE49-F238E27FC236}">
                <a16:creationId xmlns:a16="http://schemas.microsoft.com/office/drawing/2014/main" id="{2F3BD096-D0FD-1C46-8417-9D6E8A522F7F}"/>
              </a:ext>
            </a:extLst>
          </p:cNvPr>
          <p:cNvSpPr>
            <a:spLocks noGrp="1"/>
          </p:cNvSpPr>
          <p:nvPr>
            <p:ph idx="1"/>
          </p:nvPr>
        </p:nvSpPr>
        <p:spPr/>
        <p:txBody>
          <a:bodyPr>
            <a:normAutofit/>
          </a:bodyPr>
          <a:lstStyle/>
          <a:p>
            <a:r>
              <a:rPr lang="ja-JP" altLang="en-US" sz="1200"/>
              <a:t>覚えておくべき４種のファイアウォール</a:t>
            </a:r>
            <a:r>
              <a:rPr lang="en-US" altLang="ja-JP" sz="1200" dirty="0"/>
              <a:t> | </a:t>
            </a:r>
            <a:r>
              <a:rPr lang="ja-JP" altLang="en-US" sz="1200"/>
              <a:t>インターネット・アカデミー</a:t>
            </a:r>
            <a:br>
              <a:rPr lang="en-US" altLang="ja-JP" sz="1200" dirty="0"/>
            </a:br>
            <a:r>
              <a:rPr lang="en-US" altLang="ja-JP" sz="1200" dirty="0"/>
              <a:t>https://</a:t>
            </a:r>
            <a:r>
              <a:rPr lang="en-US" altLang="ja-JP" sz="1200" dirty="0" err="1"/>
              <a:t>www.internetacademy.jp</a:t>
            </a:r>
            <a:r>
              <a:rPr lang="en-US" altLang="ja-JP" sz="1200" dirty="0"/>
              <a:t>/it/management/security/four-types-of-</a:t>
            </a:r>
            <a:r>
              <a:rPr lang="en-US" altLang="ja-JP" sz="1200" dirty="0" err="1"/>
              <a:t>firewalls.html</a:t>
            </a:r>
            <a:r>
              <a:rPr lang="en-US" altLang="ja-JP" sz="1200" dirty="0"/>
              <a:t>#:~:text=%E8%A8%B1%E5%8F%AF%E3%81%95%E3%82%8C%E3%81%BE%E3%81%99%E3%80%82-,%E3%82%B9%E3%83%86%E3%83%BC%E3%83%88%E3%83%95%E3%83%AB%E3%83%91%E3%82%B1%E3%83%83%E3%83%88%E3%82%A4%E3%83%B3%E3%82%B9%E3%83%9A%E3%82%AF%E3%82%B7%E3%83%A7%E3%83%B3,%E3%83%91%E3%82%B1%E3%83%83%E3%83%88%E3%82%92%E5%88%A4%E6%96%AD%E3%81%97%E3%81%BE%E3%81%99%E3%80%82&amp;text=%E3%82%B9%E3%83%86%E3%83%BC%E3%83%88%E3%83%95%E3%83%AB%E3%83%91%E3%82%B1%E3%83%83%E3%83%88%E3%82%A4%E3%83%B3%E3%82%B9%E3%83%9A%E3%82%AF%E3%82%B7%E3%83%A7%E3%83%B3%E3%81%AF%E3%80%81%20%E3%82%B3%E3%83%B3%E3%83%86%E3%82%AD%E3%82%B9%E3%83%88,%E3%81%99%E3%82%8B%E3%81%93%E3%81%A8%E3%81%8C%E5%8F%AF%E8%83%BD%E3%81%A7%E3%81%99%E3%80%82</a:t>
            </a:r>
          </a:p>
          <a:p>
            <a:r>
              <a:rPr lang="ja-JP" altLang="en-US" sz="1200"/>
              <a:t>通信の中身までチェックできる！アプリケーション型ファイアウォールとは</a:t>
            </a:r>
            <a:r>
              <a:rPr lang="en-US" altLang="ja-JP" sz="1200" dirty="0"/>
              <a:t> | </a:t>
            </a:r>
            <a:r>
              <a:rPr lang="ja-JP" altLang="en-US" sz="1200"/>
              <a:t>インターネット・アカデミー</a:t>
            </a:r>
            <a:br>
              <a:rPr lang="en-US" altLang="ja-JP" sz="1200" dirty="0"/>
            </a:br>
            <a:r>
              <a:rPr lang="en-US" altLang="ja-JP" sz="1200" dirty="0">
                <a:hlinkClick r:id="rId2"/>
              </a:rPr>
              <a:t>https://www.internetacademy.jp/it/management/security/what-is-application-firewall.html</a:t>
            </a:r>
            <a:endParaRPr lang="en-US" altLang="ja-JP" sz="1200" dirty="0"/>
          </a:p>
          <a:p>
            <a:r>
              <a:rPr lang="en-US" altLang="ja-JP" sz="1200" dirty="0"/>
              <a:t>NGN</a:t>
            </a:r>
            <a:r>
              <a:rPr lang="ja-JP" altLang="en-US" sz="1200"/>
              <a:t>時代の必須技術</a:t>
            </a:r>
            <a:r>
              <a:rPr lang="en-US" altLang="ja-JP" sz="1200" dirty="0"/>
              <a:t> </a:t>
            </a:r>
            <a:r>
              <a:rPr lang="ja-JP" altLang="en-US" sz="1200"/>
              <a:t>ファイアウォール</a:t>
            </a:r>
            <a:r>
              <a:rPr lang="en-US" altLang="ja-JP" sz="1200" dirty="0"/>
              <a:t> | </a:t>
            </a:r>
            <a:r>
              <a:rPr lang="ja-JP" altLang="en-US" sz="1200"/>
              <a:t>ビジネスコミュニケーション東京ジャーナル</a:t>
            </a:r>
            <a:br>
              <a:rPr lang="en-US" altLang="ja-JP" sz="1200" dirty="0"/>
            </a:br>
            <a:r>
              <a:rPr lang="en-US" altLang="ja-JP" sz="1200" dirty="0">
                <a:hlinkClick r:id="rId3"/>
              </a:rPr>
              <a:t>http://www.ric.co.jp/expo/bctj/column/kobayashi01/kobayashi_10.html</a:t>
            </a:r>
            <a:endParaRPr lang="en-US" altLang="ja-JP" sz="1200" dirty="0"/>
          </a:p>
          <a:p>
            <a:endParaRPr lang="en-US" altLang="ja-JP" sz="1200" dirty="0"/>
          </a:p>
          <a:p>
            <a:endParaRPr kumimoji="1" lang="ja-JP" altLang="en-US" sz="1200"/>
          </a:p>
        </p:txBody>
      </p:sp>
      <p:sp>
        <p:nvSpPr>
          <p:cNvPr id="4" name="スライド番号プレースホルダー 3">
            <a:extLst>
              <a:ext uri="{FF2B5EF4-FFF2-40B4-BE49-F238E27FC236}">
                <a16:creationId xmlns:a16="http://schemas.microsoft.com/office/drawing/2014/main" id="{BD230B3C-1B82-AC42-8CC9-277BE52726B3}"/>
              </a:ext>
            </a:extLst>
          </p:cNvPr>
          <p:cNvSpPr>
            <a:spLocks noGrp="1"/>
          </p:cNvSpPr>
          <p:nvPr>
            <p:ph type="sldNum" sz="quarter" idx="12"/>
          </p:nvPr>
        </p:nvSpPr>
        <p:spPr/>
        <p:txBody>
          <a:bodyPr/>
          <a:lstStyle/>
          <a:p>
            <a:fld id="{E8341709-816B-9145-8675-993119449F8D}" type="slidenum">
              <a:rPr kumimoji="1" lang="ja-JP" altLang="en-US" smtClean="0"/>
              <a:t>22</a:t>
            </a:fld>
            <a:endParaRPr kumimoji="1" lang="ja-JP" altLang="en-US"/>
          </a:p>
        </p:txBody>
      </p:sp>
    </p:spTree>
    <p:extLst>
      <p:ext uri="{BB962C8B-B14F-4D97-AF65-F5344CB8AC3E}">
        <p14:creationId xmlns:p14="http://schemas.microsoft.com/office/powerpoint/2010/main" val="256194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DB8251C-C4AB-8D45-AF12-107E92E5BBB7}"/>
              </a:ext>
            </a:extLst>
          </p:cNvPr>
          <p:cNvSpPr>
            <a:spLocks noGrp="1"/>
          </p:cNvSpPr>
          <p:nvPr>
            <p:ph type="title"/>
          </p:nvPr>
        </p:nvSpPr>
        <p:spPr>
          <a:xfrm>
            <a:off x="643467" y="1698171"/>
            <a:ext cx="3962061" cy="4516360"/>
          </a:xfrm>
        </p:spPr>
        <p:txBody>
          <a:bodyPr anchor="t">
            <a:normAutofit/>
          </a:bodyPr>
          <a:lstStyle/>
          <a:p>
            <a:r>
              <a:rPr kumimoji="1" lang="en-US" altLang="ja-JP" sz="3600" b="1" dirty="0"/>
              <a:t>FW</a:t>
            </a:r>
            <a:r>
              <a:rPr kumimoji="1" lang="ja-JP" altLang="en-US" sz="3600" b="1"/>
              <a:t>の役割</a:t>
            </a:r>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78E971FF-4795-CB41-8CFE-0B9B12FB1855}"/>
              </a:ext>
            </a:extLst>
          </p:cNvPr>
          <p:cNvSpPr>
            <a:spLocks noGrp="1"/>
          </p:cNvSpPr>
          <p:nvPr>
            <p:ph idx="1"/>
          </p:nvPr>
        </p:nvSpPr>
        <p:spPr>
          <a:xfrm>
            <a:off x="5070020" y="1698170"/>
            <a:ext cx="6478513" cy="4516361"/>
          </a:xfrm>
        </p:spPr>
        <p:txBody>
          <a:bodyPr>
            <a:normAutofit/>
          </a:bodyPr>
          <a:lstStyle/>
          <a:p>
            <a:r>
              <a:rPr kumimoji="1" lang="ja-JP" altLang="en-US" sz="2000"/>
              <a:t>元々インターネットからの不正アクセスや攻撃など、インバウンド方向のパケットから組織内のネットワークを守る「盾</a:t>
            </a:r>
            <a:r>
              <a:rPr lang="ja-JP" altLang="en-US" sz="2000"/>
              <a:t>」</a:t>
            </a:r>
            <a:br>
              <a:rPr lang="en-US" altLang="ja-JP" sz="2000" dirty="0"/>
            </a:br>
            <a:r>
              <a:rPr lang="en-US" altLang="ja-JP" sz="2000" dirty="0"/>
              <a:t>(</a:t>
            </a:r>
            <a:r>
              <a:rPr lang="ja-JP" altLang="en-US" sz="2000"/>
              <a:t>完全な盾ではなく、</a:t>
            </a:r>
            <a:r>
              <a:rPr lang="en-US" altLang="ja-JP" sz="2000" dirty="0"/>
              <a:t>HTTP</a:t>
            </a:r>
            <a:r>
              <a:rPr lang="ja-JP" altLang="en-US" sz="2000"/>
              <a:t>や</a:t>
            </a:r>
            <a:r>
              <a:rPr lang="en-US" altLang="ja-JP" sz="2000" dirty="0"/>
              <a:t>SMTP</a:t>
            </a:r>
            <a:r>
              <a:rPr lang="ja-JP" altLang="en-US" sz="2000"/>
              <a:t>などを通すためにいくつか穴の開いた盾</a:t>
            </a:r>
            <a:r>
              <a:rPr lang="en-US" altLang="ja-JP" sz="2000" dirty="0"/>
              <a:t>)</a:t>
            </a:r>
          </a:p>
          <a:p>
            <a:r>
              <a:rPr kumimoji="1" lang="ja-JP" altLang="en-US" sz="2000"/>
              <a:t>悪質なマルウェアや不正なプログラムをダウンロードさせるサイトの増加により、インバウンド方向だけでなくアウトバウンド方向のパケットについてもフィルタリングすることが重要な役割</a:t>
            </a:r>
            <a:endParaRPr kumimoji="1" lang="en-US" altLang="ja-JP" sz="2000" dirty="0"/>
          </a:p>
          <a:p>
            <a:r>
              <a:rPr lang="ja-JP" altLang="en-US" sz="2000"/>
              <a:t>つまり、現在は「盾」というより「フィルタ」</a:t>
            </a:r>
            <a:endParaRPr lang="en-US" altLang="ja-JP" sz="2000" dirty="0"/>
          </a:p>
          <a:p>
            <a:r>
              <a:rPr kumimoji="1" lang="ja-JP" altLang="en-US" sz="2000"/>
              <a:t>他にも、インターネットから自社のサイトへの快適なアクセスや組織内からの快適なインターネット利用環境を常時提供する可用性の面でも重要な役割</a:t>
            </a:r>
            <a:endParaRPr kumimoji="1" lang="en-US" altLang="ja-JP" sz="2000" dirty="0"/>
          </a:p>
        </p:txBody>
      </p:sp>
      <p:sp>
        <p:nvSpPr>
          <p:cNvPr id="4" name="スライド番号プレースホルダー 3">
            <a:extLst>
              <a:ext uri="{FF2B5EF4-FFF2-40B4-BE49-F238E27FC236}">
                <a16:creationId xmlns:a16="http://schemas.microsoft.com/office/drawing/2014/main" id="{0BA86D48-6EC6-9848-8083-D9DB0EA4275A}"/>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3</a:t>
            </a:fld>
            <a:endParaRPr kumimoji="1" lang="ja-JP" alt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2170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D544786-DEF8-834C-B9EA-EDC7417D74A7}"/>
              </a:ext>
            </a:extLst>
          </p:cNvPr>
          <p:cNvSpPr>
            <a:spLocks noGrp="1"/>
          </p:cNvSpPr>
          <p:nvPr>
            <p:ph type="title"/>
          </p:nvPr>
        </p:nvSpPr>
        <p:spPr>
          <a:xfrm>
            <a:off x="643467" y="321734"/>
            <a:ext cx="10905066" cy="1135737"/>
          </a:xfrm>
        </p:spPr>
        <p:txBody>
          <a:bodyPr>
            <a:normAutofit/>
          </a:bodyPr>
          <a:lstStyle/>
          <a:p>
            <a:r>
              <a:rPr lang="en-US" altLang="ja-JP" sz="3600" b="1" dirty="0"/>
              <a:t>FW</a:t>
            </a:r>
            <a:r>
              <a:rPr lang="ja-JP" altLang="en-US" sz="3600" b="1"/>
              <a:t>の基本構成</a:t>
            </a:r>
            <a:endParaRPr kumimoji="1" lang="ja-JP" altLang="en-US" sz="3600" b="1"/>
          </a:p>
        </p:txBody>
      </p:sp>
      <p:sp>
        <p:nvSpPr>
          <p:cNvPr id="3" name="コンテンツ プレースホルダー 2">
            <a:extLst>
              <a:ext uri="{FF2B5EF4-FFF2-40B4-BE49-F238E27FC236}">
                <a16:creationId xmlns:a16="http://schemas.microsoft.com/office/drawing/2014/main" id="{646924A7-816B-7448-8F7E-EAC4B9352AE9}"/>
              </a:ext>
            </a:extLst>
          </p:cNvPr>
          <p:cNvSpPr>
            <a:spLocks noGrp="1"/>
          </p:cNvSpPr>
          <p:nvPr>
            <p:ph idx="1"/>
          </p:nvPr>
        </p:nvSpPr>
        <p:spPr>
          <a:xfrm>
            <a:off x="643469" y="1782981"/>
            <a:ext cx="4008384" cy="4393982"/>
          </a:xfrm>
        </p:spPr>
        <p:txBody>
          <a:bodyPr>
            <a:normAutofit/>
          </a:bodyPr>
          <a:lstStyle/>
          <a:p>
            <a:pPr marL="0" indent="0">
              <a:buNone/>
            </a:pPr>
            <a:r>
              <a:rPr kumimoji="1" lang="en-US" altLang="ja-JP" sz="1600" dirty="0"/>
              <a:t>1. </a:t>
            </a:r>
            <a:r>
              <a:rPr kumimoji="1" lang="ja-JP" altLang="en-US" sz="1600"/>
              <a:t>公開サーバをバリアセグメント</a:t>
            </a:r>
            <a:br>
              <a:rPr kumimoji="1" lang="en-US" altLang="ja-JP" sz="1600" dirty="0"/>
            </a:br>
            <a:r>
              <a:rPr kumimoji="1" lang="en-US" altLang="ja-JP" sz="1600" dirty="0"/>
              <a:t>(</a:t>
            </a:r>
            <a:r>
              <a:rPr kumimoji="1" lang="ja-JP" altLang="en-US" sz="1600"/>
              <a:t>インターネット側セグメント</a:t>
            </a:r>
            <a:r>
              <a:rPr kumimoji="1" lang="en-US" altLang="ja-JP" sz="1600" dirty="0"/>
              <a:t>)</a:t>
            </a:r>
            <a:r>
              <a:rPr kumimoji="1" lang="ja-JP" altLang="en-US" sz="1600"/>
              <a:t>に接続</a:t>
            </a:r>
            <a:endParaRPr kumimoji="1" lang="en-US" altLang="ja-JP" sz="1600" dirty="0"/>
          </a:p>
          <a:p>
            <a:pPr marL="514350" indent="-514350">
              <a:buAutoNum type="arabicPeriod"/>
            </a:pPr>
            <a:endParaRPr lang="en-US" altLang="ja-JP" sz="1700" dirty="0"/>
          </a:p>
          <a:p>
            <a:r>
              <a:rPr lang="en-US" altLang="ja-JP" sz="1700" dirty="0"/>
              <a:t>FW</a:t>
            </a:r>
            <a:r>
              <a:rPr lang="ja-JP" altLang="en-US" sz="1700"/>
              <a:t>によってインバウンド方向のパケットを全て遮断することが可能</a:t>
            </a:r>
            <a:endParaRPr lang="en-US" altLang="ja-JP" sz="1700" dirty="0"/>
          </a:p>
          <a:p>
            <a:r>
              <a:rPr kumimoji="1" lang="ja-JP" altLang="en-US" sz="1700"/>
              <a:t>バリアセグメント上の公開サーバから内部ネットワークへのアクセスについては一部許可</a:t>
            </a:r>
            <a:r>
              <a:rPr kumimoji="1" lang="en-US" altLang="ja-JP" sz="1700" dirty="0"/>
              <a:t>(</a:t>
            </a:r>
            <a:r>
              <a:rPr kumimoji="1" lang="ja-JP" altLang="en-US" sz="1700"/>
              <a:t>必要最低限</a:t>
            </a:r>
            <a:r>
              <a:rPr kumimoji="1" lang="en-US" altLang="ja-JP" sz="1700" dirty="0"/>
              <a:t>)</a:t>
            </a:r>
          </a:p>
          <a:p>
            <a:r>
              <a:rPr lang="en-US" altLang="ja-JP" sz="1700" dirty="0"/>
              <a:t>FW</a:t>
            </a:r>
            <a:r>
              <a:rPr lang="ja-JP" altLang="en-US" sz="1700"/>
              <a:t>は公開サーバへの攻撃や不正アクセスについては一切防ぐことは不可</a:t>
            </a:r>
            <a:endParaRPr lang="en-US" altLang="ja-JP" sz="1700" dirty="0"/>
          </a:p>
          <a:p>
            <a:r>
              <a:rPr kumimoji="1" lang="ja-JP" altLang="en-US" sz="1700"/>
              <a:t>アウトバウンド方向への各種プロトコルが許可されているため、内部に侵入したマルウェアによって</a:t>
            </a:r>
            <a:r>
              <a:rPr kumimoji="1" lang="en-US" altLang="ja-JP" sz="1700" dirty="0"/>
              <a:t>C&amp;C</a:t>
            </a:r>
            <a:r>
              <a:rPr kumimoji="1" lang="ja-JP" altLang="en-US" sz="1700"/>
              <a:t>サーバなどへの不正な通信が行われる可能性あり</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図 11" descr="ダイアグラム&#10;&#10;自動的に生成された説明">
            <a:extLst>
              <a:ext uri="{FF2B5EF4-FFF2-40B4-BE49-F238E27FC236}">
                <a16:creationId xmlns:a16="http://schemas.microsoft.com/office/drawing/2014/main" id="{69CF42DA-17E8-D24D-84F2-CEEE0F1074E0}"/>
              </a:ext>
            </a:extLst>
          </p:cNvPr>
          <p:cNvPicPr>
            <a:picLocks noChangeAspect="1"/>
          </p:cNvPicPr>
          <p:nvPr/>
        </p:nvPicPr>
        <p:blipFill>
          <a:blip r:embed="rId2"/>
          <a:stretch>
            <a:fillRect/>
          </a:stretch>
        </p:blipFill>
        <p:spPr>
          <a:xfrm>
            <a:off x="5533257" y="1782981"/>
            <a:ext cx="5777338" cy="4361892"/>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スライド番号プレースホルダー 3">
            <a:extLst>
              <a:ext uri="{FF2B5EF4-FFF2-40B4-BE49-F238E27FC236}">
                <a16:creationId xmlns:a16="http://schemas.microsoft.com/office/drawing/2014/main" id="{D5F6F940-19A3-EF48-B3ED-5E52EB1054E1}"/>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4</a:t>
            </a:fld>
            <a:endParaRPr kumimoji="1" lang="ja-JP" altLang="en-US"/>
          </a:p>
        </p:txBody>
      </p:sp>
    </p:spTree>
    <p:extLst>
      <p:ext uri="{BB962C8B-B14F-4D97-AF65-F5344CB8AC3E}">
        <p14:creationId xmlns:p14="http://schemas.microsoft.com/office/powerpoint/2010/main" val="269394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0CE6D3C-3AF3-614D-A41C-50537F54198B}"/>
              </a:ext>
            </a:extLst>
          </p:cNvPr>
          <p:cNvSpPr>
            <a:spLocks noGrp="1"/>
          </p:cNvSpPr>
          <p:nvPr>
            <p:ph type="title"/>
          </p:nvPr>
        </p:nvSpPr>
        <p:spPr>
          <a:xfrm>
            <a:off x="643467" y="321734"/>
            <a:ext cx="10905066" cy="1135737"/>
          </a:xfrm>
        </p:spPr>
        <p:txBody>
          <a:bodyPr>
            <a:normAutofit/>
          </a:bodyPr>
          <a:lstStyle/>
          <a:p>
            <a:r>
              <a:rPr lang="en-US" altLang="ja-JP" sz="3600" b="1" dirty="0"/>
              <a:t>FW</a:t>
            </a:r>
            <a:r>
              <a:rPr lang="ja-JP" altLang="en-US" sz="3600" b="1"/>
              <a:t>の基本構成</a:t>
            </a:r>
            <a:endParaRPr kumimoji="1" lang="ja-JP" altLang="en-US" sz="3600" b="1"/>
          </a:p>
        </p:txBody>
      </p:sp>
      <p:sp>
        <p:nvSpPr>
          <p:cNvPr id="3" name="コンテンツ プレースホルダー 2">
            <a:extLst>
              <a:ext uri="{FF2B5EF4-FFF2-40B4-BE49-F238E27FC236}">
                <a16:creationId xmlns:a16="http://schemas.microsoft.com/office/drawing/2014/main" id="{C512AA97-953D-CD42-91E8-D7ECECAA2389}"/>
              </a:ext>
            </a:extLst>
          </p:cNvPr>
          <p:cNvSpPr>
            <a:spLocks noGrp="1"/>
          </p:cNvSpPr>
          <p:nvPr>
            <p:ph idx="1"/>
          </p:nvPr>
        </p:nvSpPr>
        <p:spPr>
          <a:xfrm>
            <a:off x="643469" y="1782981"/>
            <a:ext cx="4191578" cy="4393982"/>
          </a:xfrm>
        </p:spPr>
        <p:txBody>
          <a:bodyPr>
            <a:normAutofit fontScale="92500" lnSpcReduction="10000"/>
          </a:bodyPr>
          <a:lstStyle/>
          <a:p>
            <a:pPr marL="0" indent="0">
              <a:buNone/>
            </a:pPr>
            <a:r>
              <a:rPr kumimoji="1" lang="en-US" altLang="ja-JP" sz="1800" dirty="0"/>
              <a:t>2. </a:t>
            </a:r>
            <a:r>
              <a:rPr kumimoji="1" lang="ja-JP" altLang="en-US" sz="1800"/>
              <a:t>公開サーバを内部ネットワークに接続</a:t>
            </a:r>
            <a:endParaRPr kumimoji="1" lang="en-US" altLang="ja-JP" sz="1800" dirty="0"/>
          </a:p>
          <a:p>
            <a:pPr marL="0" indent="0">
              <a:buNone/>
            </a:pPr>
            <a:endParaRPr lang="en-US" altLang="ja-JP" sz="1800" dirty="0"/>
          </a:p>
          <a:p>
            <a:r>
              <a:rPr kumimoji="1" lang="en-US" altLang="ja-JP" sz="1800" dirty="0"/>
              <a:t>FW</a:t>
            </a:r>
            <a:r>
              <a:rPr kumimoji="1" lang="ja-JP" altLang="en-US" sz="1800"/>
              <a:t>によって公開サーバへのアクセスを最小限のサービスのみに制限可能</a:t>
            </a:r>
            <a:endParaRPr kumimoji="1" lang="en-US" altLang="ja-JP" sz="1800" dirty="0"/>
          </a:p>
          <a:p>
            <a:r>
              <a:rPr lang="ja-JP" altLang="en-US" sz="1800"/>
              <a:t>インターネットから内部ネットワークの公開サーバ以外のホストへのアクセスは全て遮断可能</a:t>
            </a:r>
            <a:endParaRPr lang="en-US" altLang="ja-JP" sz="1800" dirty="0"/>
          </a:p>
          <a:p>
            <a:r>
              <a:rPr kumimoji="1" lang="ja-JP" altLang="en-US" sz="1800"/>
              <a:t>公開サーバの</a:t>
            </a:r>
            <a:r>
              <a:rPr kumimoji="1" lang="en-US" altLang="ja-JP" sz="1800" dirty="0"/>
              <a:t>OS</a:t>
            </a:r>
            <a:r>
              <a:rPr kumimoji="1" lang="ja-JP" altLang="en-US" sz="1800"/>
              <a:t>やアプリケーションの脆弱性により、同サーバへの侵入を許してしまうと、そこを経由して内部ネットワークの他ホストまで被害が及ぶ可能性あり</a:t>
            </a:r>
            <a:endParaRPr kumimoji="1" lang="en-US" altLang="ja-JP" sz="1800" dirty="0"/>
          </a:p>
          <a:p>
            <a:r>
              <a:rPr kumimoji="1" lang="ja-JP" altLang="en-US" sz="1800"/>
              <a:t>内部からインターネットへの各種プロトコルが許可されているため、内部に侵入したマルウェアによって</a:t>
            </a:r>
            <a:r>
              <a:rPr kumimoji="1" lang="en-US" altLang="ja-JP" sz="1800" dirty="0"/>
              <a:t>C&amp;C</a:t>
            </a:r>
            <a:r>
              <a:rPr kumimoji="1" lang="ja-JP" altLang="en-US" sz="1800"/>
              <a:t>サーバなどへの不正な通信が行われる可能性あり</a:t>
            </a:r>
          </a:p>
        </p:txBody>
      </p:sp>
      <p:grpSp>
        <p:nvGrpSpPr>
          <p:cNvPr id="49" name="Group 4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0" name="Isosceles Triangle 4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図 41" descr="グラフィカル ユーザー インターフェイス が含まれている画像&#10;&#10;自動的に生成された説明">
            <a:extLst>
              <a:ext uri="{FF2B5EF4-FFF2-40B4-BE49-F238E27FC236}">
                <a16:creationId xmlns:a16="http://schemas.microsoft.com/office/drawing/2014/main" id="{7D07C2DE-119A-964F-ADE2-6A877C43651B}"/>
              </a:ext>
            </a:extLst>
          </p:cNvPr>
          <p:cNvPicPr>
            <a:picLocks noChangeAspect="1"/>
          </p:cNvPicPr>
          <p:nvPr/>
        </p:nvPicPr>
        <p:blipFill>
          <a:blip r:embed="rId2"/>
          <a:stretch>
            <a:fillRect/>
          </a:stretch>
        </p:blipFill>
        <p:spPr>
          <a:xfrm>
            <a:off x="5295320" y="1806568"/>
            <a:ext cx="6253212" cy="4314717"/>
          </a:xfrm>
          <a:prstGeom prst="rect">
            <a:avLst/>
          </a:prstGeom>
        </p:spPr>
      </p:pic>
      <p:grpSp>
        <p:nvGrpSpPr>
          <p:cNvPr id="53" name="Group 5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4" name="Rectangle 5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スライド番号プレースホルダー 3">
            <a:extLst>
              <a:ext uri="{FF2B5EF4-FFF2-40B4-BE49-F238E27FC236}">
                <a16:creationId xmlns:a16="http://schemas.microsoft.com/office/drawing/2014/main" id="{49AE6817-A7F3-924F-9DFD-E9DD17ACEEBC}"/>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5</a:t>
            </a:fld>
            <a:endParaRPr kumimoji="1" lang="ja-JP" altLang="en-US"/>
          </a:p>
        </p:txBody>
      </p:sp>
    </p:spTree>
    <p:extLst>
      <p:ext uri="{BB962C8B-B14F-4D97-AF65-F5344CB8AC3E}">
        <p14:creationId xmlns:p14="http://schemas.microsoft.com/office/powerpoint/2010/main" val="287331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C39CA60-A888-834D-935D-554F4883D2DD}"/>
              </a:ext>
            </a:extLst>
          </p:cNvPr>
          <p:cNvSpPr>
            <a:spLocks noGrp="1"/>
          </p:cNvSpPr>
          <p:nvPr>
            <p:ph type="title"/>
          </p:nvPr>
        </p:nvSpPr>
        <p:spPr>
          <a:xfrm>
            <a:off x="643467" y="321734"/>
            <a:ext cx="10905066" cy="1135737"/>
          </a:xfrm>
        </p:spPr>
        <p:txBody>
          <a:bodyPr>
            <a:normAutofit/>
          </a:bodyPr>
          <a:lstStyle/>
          <a:p>
            <a:r>
              <a:rPr lang="en-US" altLang="ja-JP" sz="3600" b="1"/>
              <a:t>FW</a:t>
            </a:r>
            <a:r>
              <a:rPr lang="ja-JP" altLang="en-US" sz="3600" b="1"/>
              <a:t>の基本構成</a:t>
            </a:r>
            <a:endParaRPr kumimoji="1" lang="ja-JP" altLang="en-US" sz="3600" b="1"/>
          </a:p>
        </p:txBody>
      </p:sp>
      <p:sp>
        <p:nvSpPr>
          <p:cNvPr id="3" name="コンテンツ プレースホルダー 2">
            <a:extLst>
              <a:ext uri="{FF2B5EF4-FFF2-40B4-BE49-F238E27FC236}">
                <a16:creationId xmlns:a16="http://schemas.microsoft.com/office/drawing/2014/main" id="{864DC7FC-DDEA-7949-BFE8-B6602F1812AE}"/>
              </a:ext>
            </a:extLst>
          </p:cNvPr>
          <p:cNvSpPr>
            <a:spLocks noGrp="1"/>
          </p:cNvSpPr>
          <p:nvPr>
            <p:ph idx="1"/>
          </p:nvPr>
        </p:nvSpPr>
        <p:spPr>
          <a:xfrm>
            <a:off x="643469" y="1782980"/>
            <a:ext cx="4579884" cy="4753285"/>
          </a:xfrm>
        </p:spPr>
        <p:txBody>
          <a:bodyPr>
            <a:normAutofit fontScale="92500" lnSpcReduction="10000"/>
          </a:bodyPr>
          <a:lstStyle/>
          <a:p>
            <a:pPr marL="0" indent="0">
              <a:buNone/>
            </a:pPr>
            <a:r>
              <a:rPr kumimoji="1" lang="en-US" altLang="ja-JP" sz="1600" dirty="0"/>
              <a:t>3. </a:t>
            </a:r>
            <a:r>
              <a:rPr lang="ja-JP" altLang="en-US" sz="1600"/>
              <a:t>２台の</a:t>
            </a:r>
            <a:r>
              <a:rPr lang="en-US" altLang="ja-JP" sz="1600" dirty="0"/>
              <a:t>FW</a:t>
            </a:r>
            <a:r>
              <a:rPr lang="ja-JP" altLang="en-US" sz="1600"/>
              <a:t>に挟まれた</a:t>
            </a:r>
            <a:r>
              <a:rPr lang="en-US" altLang="ja-JP" sz="1600" dirty="0"/>
              <a:t>DMZ</a:t>
            </a:r>
            <a:r>
              <a:rPr lang="ja-JP" altLang="en-US" sz="1600"/>
              <a:t>に公開サーバを接続</a:t>
            </a:r>
            <a:endParaRPr lang="en-US" altLang="ja-JP" sz="1600" dirty="0"/>
          </a:p>
          <a:p>
            <a:pPr marL="0" indent="0">
              <a:buNone/>
            </a:pPr>
            <a:endParaRPr kumimoji="1" lang="en-US" altLang="ja-JP" sz="1600" dirty="0"/>
          </a:p>
          <a:p>
            <a:r>
              <a:rPr kumimoji="1" lang="en-US" altLang="ja-JP" sz="1600" dirty="0"/>
              <a:t>FW1</a:t>
            </a:r>
            <a:r>
              <a:rPr kumimoji="1" lang="ja-JP" altLang="en-US" sz="1600"/>
              <a:t>によって公開サーバへのアクセスを最小限のサービスのみに制限</a:t>
            </a:r>
            <a:endParaRPr kumimoji="1" lang="en-US" altLang="ja-JP" sz="1600" dirty="0"/>
          </a:p>
          <a:p>
            <a:r>
              <a:rPr kumimoji="1" lang="en-US" altLang="ja-JP" sz="1600" dirty="0"/>
              <a:t>FW1, 2</a:t>
            </a:r>
            <a:r>
              <a:rPr kumimoji="1" lang="ja-JP" altLang="en-US" sz="1600"/>
              <a:t>によってインターネットから内部ネットワークへのアクセスを全て遮断</a:t>
            </a:r>
            <a:endParaRPr kumimoji="1" lang="en-US" altLang="ja-JP" sz="1600" dirty="0"/>
          </a:p>
          <a:p>
            <a:r>
              <a:rPr lang="en-US" altLang="ja-JP" sz="1600" dirty="0"/>
              <a:t>DMZ</a:t>
            </a:r>
            <a:r>
              <a:rPr lang="ja-JP" altLang="en-US" sz="1600"/>
              <a:t>から内部ネットワークへのアクセスは最小限のサービスに制限</a:t>
            </a:r>
            <a:br>
              <a:rPr lang="en-US" altLang="ja-JP" sz="1600" dirty="0"/>
            </a:br>
            <a:r>
              <a:rPr lang="ja-JP" altLang="en-US" sz="1600"/>
              <a:t>→ 公開サーバに侵入されても内部ネットワークまで侵入される可能性を最小限に留めることが可能</a:t>
            </a:r>
            <a:endParaRPr lang="en-US" altLang="ja-JP" sz="1600" dirty="0"/>
          </a:p>
          <a:p>
            <a:r>
              <a:rPr kumimoji="1" lang="en-US" altLang="ja-JP" sz="1600" dirty="0"/>
              <a:t>FW1, 2</a:t>
            </a:r>
            <a:r>
              <a:rPr kumimoji="1" lang="ja-JP" altLang="en-US" sz="1600"/>
              <a:t>を別ベンダの製品や別のフィルタリング方式にすることで</a:t>
            </a:r>
            <a:r>
              <a:rPr kumimoji="1" lang="en-US" altLang="ja-JP" sz="1600" dirty="0"/>
              <a:t>FW</a:t>
            </a:r>
            <a:r>
              <a:rPr kumimoji="1" lang="ja-JP" altLang="en-US" sz="1600"/>
              <a:t>のバグなどによって内部ネットワークに侵入される可能性を最小限に留めることが可能</a:t>
            </a:r>
            <a:endParaRPr kumimoji="1" lang="en-US" altLang="ja-JP" sz="1600" dirty="0"/>
          </a:p>
          <a:p>
            <a:r>
              <a:rPr kumimoji="1" lang="ja-JP" altLang="en-US" sz="1600"/>
              <a:t>内部からインターネットへの</a:t>
            </a:r>
            <a:r>
              <a:rPr kumimoji="1" lang="en-US" altLang="ja-JP" sz="1600" dirty="0"/>
              <a:t>HTTP, HTTPS</a:t>
            </a:r>
            <a:r>
              <a:rPr kumimoji="1" lang="ja-JP" altLang="en-US" sz="1600"/>
              <a:t>が許可されているため、侵入したマルウェアによって</a:t>
            </a:r>
            <a:r>
              <a:rPr kumimoji="1" lang="en-US" altLang="ja-JP" sz="1600" dirty="0"/>
              <a:t>C&amp;C</a:t>
            </a:r>
            <a:r>
              <a:rPr lang="ja-JP" altLang="en-US" sz="1600"/>
              <a:t>サーバなどへの不正な通信が行われる可能性あり</a:t>
            </a:r>
            <a:endParaRPr kumimoji="1" lang="en-US" altLang="ja-JP" sz="1600" dirty="0"/>
          </a:p>
        </p:txBody>
      </p:sp>
      <p:grpSp>
        <p:nvGrpSpPr>
          <p:cNvPr id="53" name="Group 5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8" name="Isosceles Triangle 5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6" name="図 45" descr="アイコン&#10;&#10;中程度の精度で自動的に生成された説明">
            <a:extLst>
              <a:ext uri="{FF2B5EF4-FFF2-40B4-BE49-F238E27FC236}">
                <a16:creationId xmlns:a16="http://schemas.microsoft.com/office/drawing/2014/main" id="{BEDB11C8-B885-8C4D-A8AF-C3292ED55FDE}"/>
              </a:ext>
            </a:extLst>
          </p:cNvPr>
          <p:cNvPicPr>
            <a:picLocks noChangeAspect="1"/>
          </p:cNvPicPr>
          <p:nvPr/>
        </p:nvPicPr>
        <p:blipFill>
          <a:blip r:embed="rId2"/>
          <a:stretch>
            <a:fillRect/>
          </a:stretch>
        </p:blipFill>
        <p:spPr>
          <a:xfrm>
            <a:off x="5985116" y="1782981"/>
            <a:ext cx="4873620" cy="4361892"/>
          </a:xfrm>
          <a:prstGeom prst="rect">
            <a:avLst/>
          </a:prstGeom>
        </p:spPr>
      </p:pic>
      <p:grpSp>
        <p:nvGrpSpPr>
          <p:cNvPr id="57" name="Group 5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0" name="Rectangle 5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スライド番号プレースホルダー 3">
            <a:extLst>
              <a:ext uri="{FF2B5EF4-FFF2-40B4-BE49-F238E27FC236}">
                <a16:creationId xmlns:a16="http://schemas.microsoft.com/office/drawing/2014/main" id="{EB2FDBB3-3859-C24A-880A-90D50C1F4BA3}"/>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6</a:t>
            </a:fld>
            <a:endParaRPr kumimoji="1" lang="ja-JP" altLang="en-US"/>
          </a:p>
        </p:txBody>
      </p:sp>
    </p:spTree>
    <p:extLst>
      <p:ext uri="{BB962C8B-B14F-4D97-AF65-F5344CB8AC3E}">
        <p14:creationId xmlns:p14="http://schemas.microsoft.com/office/powerpoint/2010/main" val="114831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928845D3-7378-C24E-81BE-C5DA4530898D}"/>
              </a:ext>
            </a:extLst>
          </p:cNvPr>
          <p:cNvSpPr>
            <a:spLocks noGrp="1"/>
          </p:cNvSpPr>
          <p:nvPr>
            <p:ph type="title"/>
          </p:nvPr>
        </p:nvSpPr>
        <p:spPr>
          <a:xfrm>
            <a:off x="643467" y="1698171"/>
            <a:ext cx="3962061" cy="4516360"/>
          </a:xfrm>
        </p:spPr>
        <p:txBody>
          <a:bodyPr anchor="t">
            <a:normAutofit/>
          </a:bodyPr>
          <a:lstStyle/>
          <a:p>
            <a:r>
              <a:rPr kumimoji="1" lang="en-US" altLang="ja-JP" sz="3600" b="1" dirty="0"/>
              <a:t>DMZ</a:t>
            </a:r>
            <a:r>
              <a:rPr kumimoji="1" lang="ja-JP" altLang="en-US" sz="3600" b="1"/>
              <a:t>とは？</a:t>
            </a:r>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AB5168D2-C367-7A46-BC2B-A6406C656A06}"/>
              </a:ext>
            </a:extLst>
          </p:cNvPr>
          <p:cNvSpPr>
            <a:spLocks noGrp="1"/>
          </p:cNvSpPr>
          <p:nvPr>
            <p:ph idx="1"/>
          </p:nvPr>
        </p:nvSpPr>
        <p:spPr>
          <a:xfrm>
            <a:off x="5070020" y="1698170"/>
            <a:ext cx="6478513" cy="4516361"/>
          </a:xfrm>
        </p:spPr>
        <p:txBody>
          <a:bodyPr>
            <a:normAutofit/>
          </a:bodyPr>
          <a:lstStyle/>
          <a:p>
            <a:r>
              <a:rPr kumimoji="1" lang="en-US" altLang="ja-JP" sz="2000" dirty="0" err="1"/>
              <a:t>DeMilitarized</a:t>
            </a:r>
            <a:r>
              <a:rPr kumimoji="1" lang="en-US" altLang="ja-JP" sz="2000" dirty="0"/>
              <a:t> Zone </a:t>
            </a:r>
            <a:r>
              <a:rPr kumimoji="1" lang="ja-JP" altLang="en-US" sz="2000"/>
              <a:t>非武装地帯</a:t>
            </a:r>
            <a:endParaRPr kumimoji="1" lang="en-US" altLang="ja-JP" sz="2000" dirty="0"/>
          </a:p>
          <a:p>
            <a:r>
              <a:rPr lang="ja-JP" altLang="en-US" sz="2000"/>
              <a:t>危険なエリア</a:t>
            </a:r>
            <a:r>
              <a:rPr lang="en-US" altLang="ja-JP" sz="2000" dirty="0"/>
              <a:t>(</a:t>
            </a:r>
            <a:r>
              <a:rPr lang="ja-JP" altLang="en-US" sz="2000"/>
              <a:t>インターネット</a:t>
            </a:r>
            <a:r>
              <a:rPr lang="en-US" altLang="ja-JP" sz="2000" dirty="0"/>
              <a:t>)</a:t>
            </a:r>
            <a:r>
              <a:rPr lang="ja-JP" altLang="en-US" sz="2000"/>
              <a:t>と安全なエリア</a:t>
            </a:r>
            <a:r>
              <a:rPr lang="en-US" altLang="ja-JP" sz="2000" dirty="0"/>
              <a:t>(</a:t>
            </a:r>
            <a:r>
              <a:rPr lang="ja-JP" altLang="en-US" sz="2000"/>
              <a:t>内部ネットワーク</a:t>
            </a:r>
            <a:r>
              <a:rPr lang="en-US" altLang="ja-JP" sz="2000" dirty="0"/>
              <a:t>)</a:t>
            </a:r>
            <a:r>
              <a:rPr lang="ja-JP" altLang="en-US" sz="2000"/>
              <a:t>の中間にある「緩衝地帯」</a:t>
            </a:r>
            <a:endParaRPr lang="en-US" altLang="ja-JP" sz="2000" dirty="0"/>
          </a:p>
          <a:p>
            <a:r>
              <a:rPr kumimoji="1" lang="ja-JP" altLang="en-US" sz="2000"/>
              <a:t>危険な場所のそばに大切なものを置くのは危ないから、トラブルが起きても大丈夫なように緩衝地帯を設けて、そこには大切なものは置かない</a:t>
            </a:r>
            <a:endParaRPr kumimoji="1" lang="en-US" altLang="ja-JP" sz="2000" dirty="0"/>
          </a:p>
          <a:p>
            <a:pPr marL="0" indent="0">
              <a:buNone/>
            </a:pPr>
            <a:r>
              <a:rPr lang="en" altLang="ja-JP" sz="1200" dirty="0">
                <a:hlinkClick r:id="rId2"/>
              </a:rPr>
              <a:t>https://www.sbbit.jp/article/cont1/37677</a:t>
            </a:r>
            <a:endParaRPr lang="en" altLang="ja-JP" sz="1200" dirty="0"/>
          </a:p>
          <a:p>
            <a:pPr marL="0" indent="0">
              <a:buNone/>
            </a:pPr>
            <a:endParaRPr kumimoji="1" lang="ja-JP" altLang="en-US" sz="2000"/>
          </a:p>
        </p:txBody>
      </p:sp>
      <p:sp>
        <p:nvSpPr>
          <p:cNvPr id="4" name="スライド番号プレースホルダー 3">
            <a:extLst>
              <a:ext uri="{FF2B5EF4-FFF2-40B4-BE49-F238E27FC236}">
                <a16:creationId xmlns:a16="http://schemas.microsoft.com/office/drawing/2014/main" id="{BF2AC5B4-A4BF-404F-9093-84A4F95271D8}"/>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7</a:t>
            </a:fld>
            <a:endParaRPr kumimoji="1" lang="ja-JP" alt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グループ化 5">
            <a:extLst>
              <a:ext uri="{FF2B5EF4-FFF2-40B4-BE49-F238E27FC236}">
                <a16:creationId xmlns:a16="http://schemas.microsoft.com/office/drawing/2014/main" id="{B150578F-F8EF-EF46-B67F-BCA1884548EA}"/>
              </a:ext>
            </a:extLst>
          </p:cNvPr>
          <p:cNvGrpSpPr/>
          <p:nvPr/>
        </p:nvGrpSpPr>
        <p:grpSpPr>
          <a:xfrm>
            <a:off x="1800000" y="4246596"/>
            <a:ext cx="9176484" cy="1910219"/>
            <a:chOff x="832981" y="4204719"/>
            <a:chExt cx="9176484" cy="1910219"/>
          </a:xfrm>
        </p:grpSpPr>
        <p:sp>
          <p:nvSpPr>
            <p:cNvPr id="5" name="角丸四角形 4">
              <a:extLst>
                <a:ext uri="{FF2B5EF4-FFF2-40B4-BE49-F238E27FC236}">
                  <a16:creationId xmlns:a16="http://schemas.microsoft.com/office/drawing/2014/main" id="{2F7D3259-B7B8-5449-844B-F630CFACE3F1}"/>
                </a:ext>
              </a:extLst>
            </p:cNvPr>
            <p:cNvSpPr/>
            <p:nvPr/>
          </p:nvSpPr>
          <p:spPr>
            <a:xfrm>
              <a:off x="832981" y="4204719"/>
              <a:ext cx="4597052" cy="1910219"/>
            </a:xfrm>
            <a:prstGeom prst="round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a:t>危険なエリア</a:t>
              </a:r>
            </a:p>
          </p:txBody>
        </p:sp>
        <p:sp>
          <p:nvSpPr>
            <p:cNvPr id="14" name="角丸四角形 13">
              <a:extLst>
                <a:ext uri="{FF2B5EF4-FFF2-40B4-BE49-F238E27FC236}">
                  <a16:creationId xmlns:a16="http://schemas.microsoft.com/office/drawing/2014/main" id="{5FD215F9-431E-AB49-BF73-BDFC7C31D3CB}"/>
                </a:ext>
              </a:extLst>
            </p:cNvPr>
            <p:cNvSpPr/>
            <p:nvPr/>
          </p:nvSpPr>
          <p:spPr>
            <a:xfrm>
              <a:off x="5412413" y="4204719"/>
              <a:ext cx="4597052" cy="1910219"/>
            </a:xfrm>
            <a:prstGeom prst="roundRect">
              <a:avLst/>
            </a:prstGeom>
            <a:solidFill>
              <a:srgbClr val="92D050"/>
            </a:solidFill>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a:t>安全なエリア</a:t>
              </a:r>
            </a:p>
          </p:txBody>
        </p:sp>
        <p:sp>
          <p:nvSpPr>
            <p:cNvPr id="16" name="角丸四角形 15">
              <a:extLst>
                <a:ext uri="{FF2B5EF4-FFF2-40B4-BE49-F238E27FC236}">
                  <a16:creationId xmlns:a16="http://schemas.microsoft.com/office/drawing/2014/main" id="{4F02652D-19D1-0B46-BD52-157EC197E1D2}"/>
                </a:ext>
              </a:extLst>
            </p:cNvPr>
            <p:cNvSpPr/>
            <p:nvPr/>
          </p:nvSpPr>
          <p:spPr>
            <a:xfrm>
              <a:off x="3906772" y="4204719"/>
              <a:ext cx="2936581" cy="191021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a:t>緩衝地帯</a:t>
              </a:r>
            </a:p>
          </p:txBody>
        </p:sp>
      </p:grpSp>
    </p:spTree>
    <p:extLst>
      <p:ext uri="{BB962C8B-B14F-4D97-AF65-F5344CB8AC3E}">
        <p14:creationId xmlns:p14="http://schemas.microsoft.com/office/powerpoint/2010/main" val="232047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735BE846-6C5A-4847-BE92-B203CF195517}"/>
              </a:ext>
            </a:extLst>
          </p:cNvPr>
          <p:cNvSpPr>
            <a:spLocks noGrp="1"/>
          </p:cNvSpPr>
          <p:nvPr>
            <p:ph type="title"/>
          </p:nvPr>
        </p:nvSpPr>
        <p:spPr>
          <a:xfrm>
            <a:off x="643467" y="321734"/>
            <a:ext cx="10905066" cy="1135737"/>
          </a:xfrm>
        </p:spPr>
        <p:txBody>
          <a:bodyPr>
            <a:normAutofit/>
          </a:bodyPr>
          <a:lstStyle/>
          <a:p>
            <a:r>
              <a:rPr lang="en-US" altLang="ja-JP" sz="3600" b="1"/>
              <a:t>FW</a:t>
            </a:r>
            <a:r>
              <a:rPr lang="ja-JP" altLang="en-US" sz="3600" b="1"/>
              <a:t>の基本構成</a:t>
            </a:r>
            <a:endParaRPr kumimoji="1" lang="ja-JP" altLang="en-US" sz="3600"/>
          </a:p>
        </p:txBody>
      </p:sp>
      <p:sp>
        <p:nvSpPr>
          <p:cNvPr id="3" name="コンテンツ プレースホルダー 2">
            <a:extLst>
              <a:ext uri="{FF2B5EF4-FFF2-40B4-BE49-F238E27FC236}">
                <a16:creationId xmlns:a16="http://schemas.microsoft.com/office/drawing/2014/main" id="{D44F9AC1-3B53-E049-9DAA-EC241C27C358}"/>
              </a:ext>
            </a:extLst>
          </p:cNvPr>
          <p:cNvSpPr>
            <a:spLocks noGrp="1"/>
          </p:cNvSpPr>
          <p:nvPr>
            <p:ph idx="1"/>
          </p:nvPr>
        </p:nvSpPr>
        <p:spPr>
          <a:xfrm>
            <a:off x="643469" y="1782981"/>
            <a:ext cx="4008384" cy="4393982"/>
          </a:xfrm>
        </p:spPr>
        <p:txBody>
          <a:bodyPr>
            <a:normAutofit/>
          </a:bodyPr>
          <a:lstStyle/>
          <a:p>
            <a:pPr marL="0" indent="0">
              <a:buNone/>
            </a:pPr>
            <a:r>
              <a:rPr lang="en-US" altLang="ja-JP" sz="1600"/>
              <a:t>4. FW</a:t>
            </a:r>
            <a:r>
              <a:rPr lang="ja-JP" altLang="en-US" sz="1600"/>
              <a:t>に設けた第三のセグメントに公開サーバを接続</a:t>
            </a:r>
            <a:endParaRPr lang="en-US" altLang="ja-JP" sz="1600"/>
          </a:p>
          <a:p>
            <a:pPr marL="0" indent="0">
              <a:buNone/>
            </a:pPr>
            <a:endParaRPr kumimoji="1" lang="en-US" altLang="ja-JP" sz="1600"/>
          </a:p>
          <a:p>
            <a:r>
              <a:rPr kumimoji="1" lang="ja-JP" altLang="en-US" sz="1600"/>
              <a:t>公開サーバへのアクセスを最低限のサービスのみに制限</a:t>
            </a:r>
            <a:endParaRPr kumimoji="1" lang="en-US" altLang="ja-JP" sz="1600"/>
          </a:p>
          <a:p>
            <a:r>
              <a:rPr lang="ja-JP" altLang="en-US" sz="1600"/>
              <a:t>インターネットから内部ネットワークへのアクセスは全て遮断</a:t>
            </a:r>
            <a:endParaRPr lang="en-US" altLang="ja-JP" sz="1600"/>
          </a:p>
          <a:p>
            <a:r>
              <a:rPr lang="en-US" altLang="ja-JP" sz="1600"/>
              <a:t>DMZ</a:t>
            </a:r>
            <a:r>
              <a:rPr lang="ja-JP" altLang="en-US" sz="1600"/>
              <a:t>から内部ネットワークへのアクセスは最小限のサービスに制限</a:t>
            </a:r>
            <a:br>
              <a:rPr lang="en-US" altLang="ja-JP" sz="1600"/>
            </a:br>
            <a:r>
              <a:rPr lang="ja-JP" altLang="en-US" sz="1600"/>
              <a:t>→ 公開サーバに侵入されても内部ネットワークまで侵入される可能性を最小限に留めることが可能</a:t>
            </a:r>
            <a:endParaRPr lang="en-US" altLang="ja-JP" sz="1600"/>
          </a:p>
          <a:p>
            <a:r>
              <a:rPr lang="ja-JP" altLang="en-US" sz="1600"/>
              <a:t>内部からインターネットへの</a:t>
            </a:r>
            <a:r>
              <a:rPr lang="en-US" altLang="ja-JP" sz="1600"/>
              <a:t>HTTP, HTTPS</a:t>
            </a:r>
            <a:r>
              <a:rPr lang="ja-JP" altLang="en-US" sz="1600"/>
              <a:t>が許可されているため、侵入したマルウェアによって</a:t>
            </a:r>
            <a:r>
              <a:rPr lang="en-US" altLang="ja-JP" sz="1600"/>
              <a:t>C&amp;C</a:t>
            </a:r>
            <a:r>
              <a:rPr lang="ja-JP" altLang="en-US" sz="1600"/>
              <a:t>サーバなどへの不正な通信が行われる可能性あり</a:t>
            </a:r>
            <a:endParaRPr lang="en-US" altLang="ja-JP" sz="1600"/>
          </a:p>
          <a:p>
            <a:endParaRPr kumimoji="1" lang="ja-JP" altLang="en-US" sz="1600"/>
          </a:p>
        </p:txBody>
      </p:sp>
      <p:grpSp>
        <p:nvGrpSpPr>
          <p:cNvPr id="49" name="Group 4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0" name="Isosceles Triangle 4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図 41" descr="アイコン&#10;&#10;中程度の精度で自動的に生成された説明">
            <a:extLst>
              <a:ext uri="{FF2B5EF4-FFF2-40B4-BE49-F238E27FC236}">
                <a16:creationId xmlns:a16="http://schemas.microsoft.com/office/drawing/2014/main" id="{087B7D7E-017A-BB46-B9BD-722556AF9089}"/>
              </a:ext>
            </a:extLst>
          </p:cNvPr>
          <p:cNvPicPr>
            <a:picLocks noChangeAspect="1"/>
          </p:cNvPicPr>
          <p:nvPr/>
        </p:nvPicPr>
        <p:blipFill>
          <a:blip r:embed="rId2"/>
          <a:stretch>
            <a:fillRect/>
          </a:stretch>
        </p:blipFill>
        <p:spPr>
          <a:xfrm>
            <a:off x="5794281" y="1782981"/>
            <a:ext cx="5255289" cy="4361892"/>
          </a:xfrm>
          <a:prstGeom prst="rect">
            <a:avLst/>
          </a:prstGeom>
        </p:spPr>
      </p:pic>
      <p:grpSp>
        <p:nvGrpSpPr>
          <p:cNvPr id="53" name="Group 5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4" name="Rectangle 5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スライド番号プレースホルダー 3">
            <a:extLst>
              <a:ext uri="{FF2B5EF4-FFF2-40B4-BE49-F238E27FC236}">
                <a16:creationId xmlns:a16="http://schemas.microsoft.com/office/drawing/2014/main" id="{D0674832-1FE9-6C47-85ED-4C5BC16D7B9D}"/>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8</a:t>
            </a:fld>
            <a:endParaRPr kumimoji="1" lang="ja-JP" altLang="en-US"/>
          </a:p>
        </p:txBody>
      </p:sp>
    </p:spTree>
    <p:extLst>
      <p:ext uri="{BB962C8B-B14F-4D97-AF65-F5344CB8AC3E}">
        <p14:creationId xmlns:p14="http://schemas.microsoft.com/office/powerpoint/2010/main" val="172754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5A65527-A77A-2043-9FF0-D9C094891490}"/>
              </a:ext>
            </a:extLst>
          </p:cNvPr>
          <p:cNvSpPr>
            <a:spLocks noGrp="1"/>
          </p:cNvSpPr>
          <p:nvPr>
            <p:ph type="title"/>
          </p:nvPr>
        </p:nvSpPr>
        <p:spPr>
          <a:xfrm>
            <a:off x="643467" y="321734"/>
            <a:ext cx="10905066" cy="1135737"/>
          </a:xfrm>
        </p:spPr>
        <p:txBody>
          <a:bodyPr>
            <a:normAutofit/>
          </a:bodyPr>
          <a:lstStyle/>
          <a:p>
            <a:r>
              <a:rPr lang="en-US" altLang="ja-JP" sz="3600" b="1"/>
              <a:t>FW</a:t>
            </a:r>
            <a:r>
              <a:rPr lang="ja-JP" altLang="en-US" sz="3600" b="1"/>
              <a:t>の基本構成</a:t>
            </a:r>
            <a:endParaRPr kumimoji="1" lang="ja-JP" altLang="en-US" sz="3600"/>
          </a:p>
        </p:txBody>
      </p:sp>
      <p:sp>
        <p:nvSpPr>
          <p:cNvPr id="3" name="コンテンツ プレースホルダー 2">
            <a:extLst>
              <a:ext uri="{FF2B5EF4-FFF2-40B4-BE49-F238E27FC236}">
                <a16:creationId xmlns:a16="http://schemas.microsoft.com/office/drawing/2014/main" id="{4B8A1C3E-B553-6C46-855B-F178A82E6F63}"/>
              </a:ext>
            </a:extLst>
          </p:cNvPr>
          <p:cNvSpPr>
            <a:spLocks noGrp="1"/>
          </p:cNvSpPr>
          <p:nvPr>
            <p:ph idx="1"/>
          </p:nvPr>
        </p:nvSpPr>
        <p:spPr>
          <a:xfrm>
            <a:off x="643469" y="1782981"/>
            <a:ext cx="4008384" cy="4393982"/>
          </a:xfrm>
        </p:spPr>
        <p:txBody>
          <a:bodyPr>
            <a:normAutofit/>
          </a:bodyPr>
          <a:lstStyle/>
          <a:p>
            <a:pPr marL="0" indent="0">
              <a:buNone/>
            </a:pPr>
            <a:r>
              <a:rPr kumimoji="1" lang="en-US" altLang="ja-JP" sz="1700" dirty="0"/>
              <a:t>5. </a:t>
            </a:r>
            <a:r>
              <a:rPr kumimoji="1" lang="ja-JP" altLang="en-US" sz="1700"/>
              <a:t>セキュリティレベルに応じて複数の</a:t>
            </a:r>
            <a:r>
              <a:rPr kumimoji="1" lang="en-US" altLang="ja-JP" sz="1700" dirty="0"/>
              <a:t>DMZ</a:t>
            </a:r>
            <a:r>
              <a:rPr kumimoji="1" lang="ja-JP" altLang="en-US" sz="1700"/>
              <a:t>を構成</a:t>
            </a:r>
            <a:endParaRPr kumimoji="1" lang="en-US" altLang="ja-JP" sz="1700" dirty="0"/>
          </a:p>
          <a:p>
            <a:pPr marL="0" indent="0">
              <a:buNone/>
            </a:pPr>
            <a:endParaRPr lang="en-US" altLang="ja-JP" sz="1700" dirty="0"/>
          </a:p>
          <a:p>
            <a:r>
              <a:rPr kumimoji="1" lang="ja-JP" altLang="en-US" sz="1700"/>
              <a:t>各ホストの用途やセキュリティレベルに応じた最適なアクセス制御が可能となる他、特別な用途に用いられるホストなどを別セグメントに切り離すことで、ネットワーク全体のパフォーマンス向上や負荷分散が可能</a:t>
            </a:r>
            <a:endParaRPr kumimoji="1" lang="en-US" altLang="ja-JP" sz="1700" dirty="0"/>
          </a:p>
          <a:p>
            <a:r>
              <a:rPr lang="ja-JP" altLang="en-US" sz="1700"/>
              <a:t>内部からネットワークへの通信を全て遮断し、必ず</a:t>
            </a:r>
            <a:r>
              <a:rPr lang="en-US" altLang="ja-JP" sz="1700" dirty="0"/>
              <a:t>DMZ1</a:t>
            </a:r>
            <a:r>
              <a:rPr lang="ja-JP" altLang="en-US" sz="1700"/>
              <a:t>・</a:t>
            </a:r>
            <a:r>
              <a:rPr lang="en-US" altLang="ja-JP" sz="1700" dirty="0"/>
              <a:t>DMZ2</a:t>
            </a:r>
            <a:r>
              <a:rPr lang="ja-JP" altLang="en-US" sz="1700"/>
              <a:t>を経由させることで侵入したマルウェアが</a:t>
            </a:r>
            <a:r>
              <a:rPr lang="en-US" altLang="ja-JP" sz="1700" dirty="0"/>
              <a:t>C&amp;C</a:t>
            </a:r>
            <a:r>
              <a:rPr lang="ja-JP" altLang="en-US" sz="1700"/>
              <a:t>サーバなどと通信するリスクを低減することが可能</a:t>
            </a:r>
            <a:endParaRPr lang="en-US" altLang="ja-JP" sz="1700" dirty="0"/>
          </a:p>
        </p:txBody>
      </p:sp>
      <p:grpSp>
        <p:nvGrpSpPr>
          <p:cNvPr id="111" name="Group 1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12" name="Isosceles Triangle 1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4" name="図 103" descr="四角形&#10;&#10;低い精度で自動的に生成された説明">
            <a:extLst>
              <a:ext uri="{FF2B5EF4-FFF2-40B4-BE49-F238E27FC236}">
                <a16:creationId xmlns:a16="http://schemas.microsoft.com/office/drawing/2014/main" id="{9BE43FF4-937C-F541-B82C-F00221E491CB}"/>
              </a:ext>
            </a:extLst>
          </p:cNvPr>
          <p:cNvPicPr>
            <a:picLocks noChangeAspect="1"/>
          </p:cNvPicPr>
          <p:nvPr/>
        </p:nvPicPr>
        <p:blipFill>
          <a:blip r:embed="rId2"/>
          <a:stretch>
            <a:fillRect/>
          </a:stretch>
        </p:blipFill>
        <p:spPr>
          <a:xfrm>
            <a:off x="5295320" y="2377174"/>
            <a:ext cx="6253212" cy="3173506"/>
          </a:xfrm>
          <a:prstGeom prst="rect">
            <a:avLst/>
          </a:prstGeom>
        </p:spPr>
      </p:pic>
      <p:grpSp>
        <p:nvGrpSpPr>
          <p:cNvPr id="115" name="Group 1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16" name="Rectangle 1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スライド番号プレースホルダー 3">
            <a:extLst>
              <a:ext uri="{FF2B5EF4-FFF2-40B4-BE49-F238E27FC236}">
                <a16:creationId xmlns:a16="http://schemas.microsoft.com/office/drawing/2014/main" id="{03C55D4D-2AC8-734C-8301-F91833FCC9A2}"/>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9</a:t>
            </a:fld>
            <a:endParaRPr kumimoji="1" lang="ja-JP" altLang="en-US"/>
          </a:p>
        </p:txBody>
      </p:sp>
    </p:spTree>
    <p:extLst>
      <p:ext uri="{BB962C8B-B14F-4D97-AF65-F5344CB8AC3E}">
        <p14:creationId xmlns:p14="http://schemas.microsoft.com/office/powerpoint/2010/main" val="15935917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10172</TotalTime>
  <Words>2262</Words>
  <Application>Microsoft Macintosh PowerPoint</Application>
  <PresentationFormat>ワイド画面</PresentationFormat>
  <Paragraphs>156</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游ゴシック</vt:lpstr>
      <vt:lpstr>游ゴシック Light</vt:lpstr>
      <vt:lpstr>Arial</vt:lpstr>
      <vt:lpstr>Office テーマ</vt:lpstr>
      <vt:lpstr>ファイアーウォール</vt:lpstr>
      <vt:lpstr>ファイアーウォールとは</vt:lpstr>
      <vt:lpstr>FWの役割</vt:lpstr>
      <vt:lpstr>FWの基本構成</vt:lpstr>
      <vt:lpstr>FWの基本構成</vt:lpstr>
      <vt:lpstr>FWの基本構成</vt:lpstr>
      <vt:lpstr>DMZとは？</vt:lpstr>
      <vt:lpstr>FWの基本構成</vt:lpstr>
      <vt:lpstr>FWの基本構成</vt:lpstr>
      <vt:lpstr>パケットフィルタ型</vt:lpstr>
      <vt:lpstr>スタティックパケットフィルタ型</vt:lpstr>
      <vt:lpstr>ダイナミックパケットフィルタ型</vt:lpstr>
      <vt:lpstr>ステートフルパケットインスペクション型</vt:lpstr>
      <vt:lpstr>アプリケーション ゲートウェイ型</vt:lpstr>
      <vt:lpstr>サーキットレベルゲートウェイ</vt:lpstr>
      <vt:lpstr>FWで防御できない攻撃</vt:lpstr>
      <vt:lpstr>OS、プロトコル、 ミドルウェアの脆弱性をついた攻撃</vt:lpstr>
      <vt:lpstr>Webアプリケーションプログラムの 脆弱性をついた攻撃</vt:lpstr>
      <vt:lpstr>DoS系の攻撃</vt:lpstr>
      <vt:lpstr>マルウェアの侵入</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ファイアーウォール</dc:title>
  <dc:creator>大原 黎明</dc:creator>
  <cp:lastModifiedBy>大原 黎明</cp:lastModifiedBy>
  <cp:revision>53</cp:revision>
  <dcterms:created xsi:type="dcterms:W3CDTF">2021-03-13T22:00:41Z</dcterms:created>
  <dcterms:modified xsi:type="dcterms:W3CDTF">2021-03-20T23:33:17Z</dcterms:modified>
</cp:coreProperties>
</file>