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79" r:id="rId4"/>
    <p:sldId id="257" r:id="rId5"/>
    <p:sldId id="258" r:id="rId6"/>
    <p:sldId id="273" r:id="rId7"/>
    <p:sldId id="260" r:id="rId8"/>
    <p:sldId id="261" r:id="rId9"/>
    <p:sldId id="262" r:id="rId10"/>
    <p:sldId id="263" r:id="rId11"/>
    <p:sldId id="274" r:id="rId12"/>
    <p:sldId id="272" r:id="rId13"/>
    <p:sldId id="275" r:id="rId14"/>
    <p:sldId id="276" r:id="rId15"/>
    <p:sldId id="277" r:id="rId16"/>
    <p:sldId id="269" r:id="rId17"/>
    <p:sldId id="268" r:id="rId18"/>
    <p:sldId id="26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1"/>
    <p:restoredTop sz="94760"/>
  </p:normalViewPr>
  <p:slideViewPr>
    <p:cSldViewPr snapToGrid="0" snapToObjects="1">
      <p:cViewPr varScale="1">
        <p:scale>
          <a:sx n="211" d="100"/>
          <a:sy n="211" d="100"/>
        </p:scale>
        <p:origin x="3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6E541-431A-A343-BE5B-5F4CA4961F1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9A6B605-D604-4345-B827-9202E674F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F3DE3D-9F1C-CB47-8017-EB1F3F783C3E}"/>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254B48D1-AC78-D04D-BCBC-DDBEE1F7CC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3A531-6B13-AA4E-A0D2-7733D1A8CEF1}"/>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387065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A2E73-2756-514E-85DE-721BF0825D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293D98-D438-8446-96B8-E57A0D7969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D86DC7-0955-BB43-848F-DAF5DB3EB038}"/>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97FBB4A7-70C8-A04F-BE95-F2E131F462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DFF0D5-EF00-F34D-B7E4-99BE33D17A2D}"/>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23211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7A04E2-C79A-B941-8C72-59666BAD54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7D5640-293F-F244-94EF-6F6B513787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CE15CE-D1EA-934E-865A-86886ABF4ED2}"/>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BF3C3C59-54BB-2545-A8C0-3D4DAA842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18EDDC-E577-8248-A4FE-960B1176EDE4}"/>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54410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EB900-78AC-0542-98EC-5C13BBC2DD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E1BD70-BE8C-E345-A1E9-BB3087DE6EA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B670A-851F-2546-ACAA-03F50E789E5C}"/>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94B71BCC-77C5-6843-9652-5A63FC3B86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56757-EC8E-8442-BDCC-1C7A1C404D83}"/>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42367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5C529-73E9-D94A-9382-F3DA715E10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AD4C53-06C3-F847-9B4F-7995510ED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CF177E2-197C-084C-B601-0CC209AC7B1E}"/>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B125F5F3-A4FA-D84C-9E12-42CD4B03EB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9830FC-7A8C-E74E-80A6-7430CE2098D4}"/>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45990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E801F-89A1-1F4B-8749-34E9C34E7A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997E1F-093D-8246-895C-796377ABD8A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DE1D7AA-AFDA-0E41-ACB2-F2EDBADBDC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38BB15-905E-4F4C-8B67-41BB3323F65D}"/>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79B105F0-D782-E74C-8B8B-C72BB4709F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90B6C1-45D9-0441-88A7-CB739FCECEB0}"/>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216956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8FF95-4731-1D45-B0A4-ACE82405E9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B6DE00-0EDF-7047-AB9A-BA2EE55DF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E018EF-77A2-744B-A20C-74544CA9B1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F31E9F6-0439-3148-8283-9F62790EE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E77C24-068F-E84A-8106-42D0C10C113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7F7FC4-239F-634B-B535-2FE7886DFBC7}"/>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8" name="フッター プレースホルダー 7">
            <a:extLst>
              <a:ext uri="{FF2B5EF4-FFF2-40B4-BE49-F238E27FC236}">
                <a16:creationId xmlns:a16="http://schemas.microsoft.com/office/drawing/2014/main" id="{CE386C97-2995-2D44-A5D0-F665081A4A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7EAC68-8BF8-2B41-A45A-9D6AA732E3FA}"/>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330336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826BA-A744-C84A-B397-221E760159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6735DE2-AFC3-5844-8E60-E612934813C8}"/>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4" name="フッター プレースホルダー 3">
            <a:extLst>
              <a:ext uri="{FF2B5EF4-FFF2-40B4-BE49-F238E27FC236}">
                <a16:creationId xmlns:a16="http://schemas.microsoft.com/office/drawing/2014/main" id="{36C9B19C-F52B-5E4D-8D4E-ADF26C9FB6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C371FBB-5082-BD42-AF78-2CACE4F4A15B}"/>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40936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E6ED912-1810-6F41-B1CC-909688759406}"/>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3" name="フッター プレースホルダー 2">
            <a:extLst>
              <a:ext uri="{FF2B5EF4-FFF2-40B4-BE49-F238E27FC236}">
                <a16:creationId xmlns:a16="http://schemas.microsoft.com/office/drawing/2014/main" id="{C5C435E6-46F5-A042-BFD0-3639EDE043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D8B75E-E0B7-734B-A0D5-9D400FF2E6C9}"/>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46451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567BD-27CC-8546-A219-24B08CD77C5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6B33B9-6E87-CC4F-8EEE-55F182D2B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DEC811B-0352-2844-BC6B-CF63BB2EE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377B59-AFFC-BF4F-9B53-57F3CA3D0D73}"/>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BFA952CE-7322-CF41-9A59-77A08E3D7B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FBD738-4176-5648-AD97-53063D497330}"/>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31569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85F72-00F4-BA43-BDCB-DCBE8C1F56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CCFE775-3AC4-404B-8700-97EAA8881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FDD813D-A324-1047-8660-AE3F5693D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923FFB-6EC2-8642-AC3C-009F2D9022C9}"/>
              </a:ext>
            </a:extLst>
          </p:cNvPr>
          <p:cNvSpPr>
            <a:spLocks noGrp="1"/>
          </p:cNvSpPr>
          <p:nvPr>
            <p:ph type="dt" sz="half" idx="10"/>
          </p:nvPr>
        </p:nvSpPr>
        <p:spPr/>
        <p:txBody>
          <a:bodyPr/>
          <a:lstStyle/>
          <a:p>
            <a:fld id="{85112293-9BDF-8A47-8184-4359330B1D37}"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6AF79AF6-B0D3-0C49-B4D4-AF33F87DF0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C033A6-980B-644C-9203-3A996D63FCEA}"/>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8318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121EA8-359F-1D4F-9E48-3450E0DBB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E3D432-A2CE-0940-96E8-6C9785DD3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DD81F5-A7CD-1245-AE78-76337FA82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12293-9BDF-8A47-8184-4359330B1D37}"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81A75914-C8EF-1F4B-A55A-8EF53522A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6E6902-2343-6544-9BCC-5BD669460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6312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qiita.com/itosho/items/9565c6ad2ffc24c0936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gaji.jp/2020/02/20/2645/" TargetMode="External"/><Relationship Id="rId2" Type="http://schemas.openxmlformats.org/officeDocument/2006/relationships/hyperlink" Target="https://chrome.google.com/webstore/detail/do-not-merge-wip-for-gith/nimelepbpejjlbmoobocpfnjhihnpk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68A37FA5-98B3-7C49-8A6D-F5ADDF2BCC6D}"/>
              </a:ext>
            </a:extLst>
          </p:cNvPr>
          <p:cNvSpPr>
            <a:spLocks noGrp="1"/>
          </p:cNvSpPr>
          <p:nvPr>
            <p:ph type="ctrTitle"/>
          </p:nvPr>
        </p:nvSpPr>
        <p:spPr>
          <a:xfrm>
            <a:off x="1314824" y="735106"/>
            <a:ext cx="10053763" cy="2928470"/>
          </a:xfrm>
        </p:spPr>
        <p:txBody>
          <a:bodyPr anchor="b">
            <a:normAutofit/>
          </a:bodyPr>
          <a:lstStyle/>
          <a:p>
            <a:pPr algn="l"/>
            <a:r>
              <a:rPr kumimoji="1" lang="ja-JP" altLang="en-US" sz="4800">
                <a:solidFill>
                  <a:srgbClr val="FFFFFF"/>
                </a:solidFill>
              </a:rPr>
              <a:t>これさえ知ってれば</a:t>
            </a:r>
            <a:br>
              <a:rPr kumimoji="1" lang="en-US" altLang="ja-JP" sz="4800" dirty="0">
                <a:solidFill>
                  <a:srgbClr val="FFFFFF"/>
                </a:solidFill>
              </a:rPr>
            </a:br>
            <a:r>
              <a:rPr kumimoji="1" lang="ja-JP" altLang="en-US" sz="4800">
                <a:solidFill>
                  <a:srgbClr val="FFFFFF"/>
                </a:solidFill>
              </a:rPr>
              <a:t>チーム開発はなんとかなる</a:t>
            </a:r>
            <a:br>
              <a:rPr kumimoji="1" lang="en-US" altLang="ja-JP" sz="4800" dirty="0">
                <a:solidFill>
                  <a:srgbClr val="FFFFFF"/>
                </a:solidFill>
              </a:rPr>
            </a:br>
            <a:r>
              <a:rPr kumimoji="1" lang="en-US" altLang="ja-JP" sz="4800" dirty="0">
                <a:solidFill>
                  <a:srgbClr val="FFFFFF"/>
                </a:solidFill>
              </a:rPr>
              <a:t>Git / GitHub</a:t>
            </a:r>
            <a:r>
              <a:rPr kumimoji="1" lang="ja-JP" altLang="en-US" sz="4800">
                <a:solidFill>
                  <a:srgbClr val="FFFFFF"/>
                </a:solidFill>
              </a:rPr>
              <a:t>講座</a:t>
            </a:r>
          </a:p>
        </p:txBody>
      </p:sp>
      <p:sp>
        <p:nvSpPr>
          <p:cNvPr id="3" name="字幕 2">
            <a:extLst>
              <a:ext uri="{FF2B5EF4-FFF2-40B4-BE49-F238E27FC236}">
                <a16:creationId xmlns:a16="http://schemas.microsoft.com/office/drawing/2014/main" id="{DAA851EC-23A5-C242-8379-E33F1560C257}"/>
              </a:ext>
            </a:extLst>
          </p:cNvPr>
          <p:cNvSpPr>
            <a:spLocks noGrp="1"/>
          </p:cNvSpPr>
          <p:nvPr>
            <p:ph type="subTitle" idx="1"/>
          </p:nvPr>
        </p:nvSpPr>
        <p:spPr>
          <a:xfrm>
            <a:off x="9337334" y="5063418"/>
            <a:ext cx="2031253" cy="1458258"/>
          </a:xfrm>
        </p:spPr>
        <p:txBody>
          <a:bodyPr anchor="ctr">
            <a:normAutofit/>
          </a:bodyPr>
          <a:lstStyle/>
          <a:p>
            <a:pPr algn="l"/>
            <a:r>
              <a:rPr kumimoji="1" lang="en-US" altLang="ja-JP" dirty="0" err="1"/>
              <a:t>reimei</a:t>
            </a:r>
            <a:endParaRPr kumimoji="1" lang="ja-JP" altLang="en-US"/>
          </a:p>
        </p:txBody>
      </p:sp>
    </p:spTree>
    <p:extLst>
      <p:ext uri="{BB962C8B-B14F-4D97-AF65-F5344CB8AC3E}">
        <p14:creationId xmlns:p14="http://schemas.microsoft.com/office/powerpoint/2010/main" val="309847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7F23192-7F25-B249-8EFE-9FA952EDCBD0}"/>
              </a:ext>
            </a:extLst>
          </p:cNvPr>
          <p:cNvSpPr>
            <a:spLocks noGrp="1"/>
          </p:cNvSpPr>
          <p:nvPr>
            <p:ph type="title"/>
          </p:nvPr>
        </p:nvSpPr>
        <p:spPr>
          <a:xfrm>
            <a:off x="1371599" y="294538"/>
            <a:ext cx="9895951" cy="1033669"/>
          </a:xfrm>
        </p:spPr>
        <p:txBody>
          <a:bodyPr>
            <a:normAutofit/>
          </a:bodyPr>
          <a:lstStyle/>
          <a:p>
            <a:r>
              <a:rPr lang="en-US" altLang="ja-JP" sz="4000">
                <a:solidFill>
                  <a:srgbClr val="FFFFFF"/>
                </a:solidFill>
              </a:rPr>
              <a:t>$ git commit –m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6984714B-0B85-844E-B670-38F6FF375DD7}"/>
              </a:ext>
            </a:extLst>
          </p:cNvPr>
          <p:cNvSpPr>
            <a:spLocks noGrp="1"/>
          </p:cNvSpPr>
          <p:nvPr>
            <p:ph idx="1"/>
          </p:nvPr>
        </p:nvSpPr>
        <p:spPr>
          <a:xfrm>
            <a:off x="1371599" y="2318197"/>
            <a:ext cx="9724031" cy="3683358"/>
          </a:xfrm>
        </p:spPr>
        <p:txBody>
          <a:bodyPr anchor="ctr">
            <a:normAutofit/>
          </a:bodyPr>
          <a:lstStyle/>
          <a:p>
            <a:r>
              <a:rPr lang="en-US" altLang="ja-JP" sz="2400" dirty="0"/>
              <a:t>add, fix, remove</a:t>
            </a:r>
            <a:r>
              <a:rPr lang="ja-JP" altLang="en-US" sz="2400"/>
              <a:t>などを先頭につけて詳細を後半に書く</a:t>
            </a:r>
            <a:endParaRPr lang="en-US" altLang="ja-JP" sz="2400" dirty="0"/>
          </a:p>
          <a:p>
            <a:r>
              <a:rPr lang="en-US" altLang="ja-JP" sz="2400" dirty="0"/>
              <a:t>(</a:t>
            </a:r>
            <a:r>
              <a:rPr lang="ja-JP" altLang="en-US" sz="2400"/>
              <a:t>けど、正直めんどくさいからこんなこと書かずに全部</a:t>
            </a:r>
            <a:r>
              <a:rPr lang="en-US" altLang="ja-JP" sz="2400" dirty="0" err="1"/>
              <a:t>tmp</a:t>
            </a:r>
            <a:r>
              <a:rPr lang="ja-JP" altLang="en-US" sz="2400"/>
              <a:t>にしちゃってる</a:t>
            </a:r>
            <a:r>
              <a:rPr lang="en-US" altLang="ja-JP" sz="2400" dirty="0"/>
              <a:t>)</a:t>
            </a:r>
          </a:p>
          <a:p>
            <a:endParaRPr kumimoji="1" lang="en-US" altLang="ja-JP" sz="2000" dirty="0"/>
          </a:p>
          <a:p>
            <a:pPr marL="0" indent="0">
              <a:buNone/>
            </a:pPr>
            <a:r>
              <a:rPr lang="en-US" altLang="ja-JP" sz="2000" dirty="0">
                <a:hlinkClick r:id="rId2"/>
              </a:rPr>
              <a:t>https://qiita.com/itosho/items/9565c6ad2ffc24c09364</a:t>
            </a:r>
            <a:endParaRPr lang="en-US" altLang="ja-JP" sz="2000" dirty="0"/>
          </a:p>
          <a:p>
            <a:pPr marL="0" indent="0">
              <a:buNone/>
            </a:pPr>
            <a:endParaRPr kumimoji="1" lang="en-US" altLang="ja-JP" sz="2000" dirty="0"/>
          </a:p>
        </p:txBody>
      </p:sp>
    </p:spTree>
    <p:extLst>
      <p:ext uri="{BB962C8B-B14F-4D97-AF65-F5344CB8AC3E}">
        <p14:creationId xmlns:p14="http://schemas.microsoft.com/office/powerpoint/2010/main" val="127930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7F23192-7F25-B249-8EFE-9FA952EDCBD0}"/>
              </a:ext>
            </a:extLst>
          </p:cNvPr>
          <p:cNvSpPr>
            <a:spLocks noGrp="1"/>
          </p:cNvSpPr>
          <p:nvPr>
            <p:ph type="title"/>
          </p:nvPr>
        </p:nvSpPr>
        <p:spPr>
          <a:xfrm>
            <a:off x="1371599" y="294538"/>
            <a:ext cx="9895951" cy="1033669"/>
          </a:xfrm>
        </p:spPr>
        <p:txBody>
          <a:bodyPr>
            <a:normAutofit/>
          </a:bodyPr>
          <a:lstStyle/>
          <a:p>
            <a:r>
              <a:rPr lang="en-US" altLang="ja-JP" sz="4000" dirty="0">
                <a:solidFill>
                  <a:srgbClr val="FFFFFF"/>
                </a:solidFill>
              </a:rPr>
              <a:t>$ git push origin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6984714B-0B85-844E-B670-38F6FF375DD7}"/>
              </a:ext>
            </a:extLst>
          </p:cNvPr>
          <p:cNvSpPr>
            <a:spLocks noGrp="1"/>
          </p:cNvSpPr>
          <p:nvPr>
            <p:ph idx="1"/>
          </p:nvPr>
        </p:nvSpPr>
        <p:spPr>
          <a:xfrm>
            <a:off x="1371599" y="2318197"/>
            <a:ext cx="9724031" cy="3683358"/>
          </a:xfrm>
        </p:spPr>
        <p:txBody>
          <a:bodyPr anchor="ctr">
            <a:normAutofit/>
          </a:bodyPr>
          <a:lstStyle/>
          <a:p>
            <a:r>
              <a:rPr lang="ja-JP" altLang="en-US"/>
              <a:t>プッシュする前に</a:t>
            </a:r>
            <a:r>
              <a:rPr lang="en-US" altLang="ja-JP" dirty="0"/>
              <a:t>$ git pull origin master</a:t>
            </a:r>
            <a:r>
              <a:rPr lang="ja-JP" altLang="en-US"/>
              <a:t>を実行して</a:t>
            </a:r>
            <a:br>
              <a:rPr lang="en-US" altLang="ja-JP" dirty="0"/>
            </a:br>
            <a:r>
              <a:rPr lang="ja-JP" altLang="en-US"/>
              <a:t>コンフリクトが起こらないか確認</a:t>
            </a:r>
            <a:endParaRPr lang="en-US" altLang="ja-JP" dirty="0"/>
          </a:p>
          <a:p>
            <a:r>
              <a:rPr lang="en-US" altLang="ja-JP" dirty="0"/>
              <a:t>master</a:t>
            </a:r>
            <a:r>
              <a:rPr lang="ja-JP" altLang="en-US"/>
              <a:t>にプッシュしないように注意！！</a:t>
            </a:r>
          </a:p>
          <a:p>
            <a:pPr marL="0" indent="0">
              <a:buNone/>
            </a:pPr>
            <a:endParaRPr kumimoji="1" lang="en-US" altLang="ja-JP" sz="2000" dirty="0"/>
          </a:p>
        </p:txBody>
      </p:sp>
    </p:spTree>
    <p:extLst>
      <p:ext uri="{BB962C8B-B14F-4D97-AF65-F5344CB8AC3E}">
        <p14:creationId xmlns:p14="http://schemas.microsoft.com/office/powerpoint/2010/main" val="80649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699713" y="1664020"/>
            <a:ext cx="6568422" cy="1827933"/>
          </a:xfrm>
        </p:spPr>
        <p:txBody>
          <a:bodyPr vert="horz" lIns="91440" tIns="45720" rIns="91440" bIns="45720" rtlCol="0" anchor="ctr">
            <a:normAutofit/>
          </a:bodyPr>
          <a:lstStyle/>
          <a:p>
            <a:pPr marL="0" indent="0">
              <a:buNone/>
            </a:pPr>
            <a:r>
              <a:rPr lang="en-US" altLang="ja-JP" kern="1200" dirty="0">
                <a:latin typeface="+mn-lt"/>
                <a:ea typeface="+mn-ea"/>
                <a:cs typeface="+mn-cs"/>
              </a:rPr>
              <a:t>Compare &amp; pull request </a:t>
            </a:r>
            <a:r>
              <a:rPr lang="ja-JP" altLang="en-US" kern="1200">
                <a:latin typeface="+mn-lt"/>
                <a:ea typeface="+mn-ea"/>
                <a:cs typeface="+mn-cs"/>
              </a:rPr>
              <a:t>をクリック</a:t>
            </a:r>
            <a:endParaRPr kumimoji="1" lang="en-US" altLang="ja-JP" kern="1200" dirty="0">
              <a:latin typeface="+mn-lt"/>
              <a:ea typeface="+mn-ea"/>
              <a:cs typeface="+mn-cs"/>
            </a:endParaRPr>
          </a:p>
        </p:txBody>
      </p:sp>
      <p:pic>
        <p:nvPicPr>
          <p:cNvPr id="5" name="図 4" descr="白いバックグラウンドのスクリーンショット&#10;&#10;自動的に生成された説明">
            <a:extLst>
              <a:ext uri="{FF2B5EF4-FFF2-40B4-BE49-F238E27FC236}">
                <a16:creationId xmlns:a16="http://schemas.microsoft.com/office/drawing/2014/main" id="{0DCDCEEA-A218-BF4F-BEFA-B356010BA85F}"/>
              </a:ext>
            </a:extLst>
          </p:cNvPr>
          <p:cNvPicPr>
            <a:picLocks noChangeAspect="1"/>
          </p:cNvPicPr>
          <p:nvPr/>
        </p:nvPicPr>
        <p:blipFill>
          <a:blip r:embed="rId2"/>
          <a:stretch>
            <a:fillRect/>
          </a:stretch>
        </p:blipFill>
        <p:spPr>
          <a:xfrm>
            <a:off x="432223" y="3541487"/>
            <a:ext cx="11327549" cy="2888524"/>
          </a:xfrm>
          <a:prstGeom prst="rect">
            <a:avLst/>
          </a:prstGeom>
        </p:spPr>
      </p:pic>
    </p:spTree>
    <p:extLst>
      <p:ext uri="{BB962C8B-B14F-4D97-AF65-F5344CB8AC3E}">
        <p14:creationId xmlns:p14="http://schemas.microsoft.com/office/powerpoint/2010/main" val="48654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402522" y="1574310"/>
            <a:ext cx="7658101" cy="4123742"/>
          </a:xfrm>
        </p:spPr>
        <p:txBody>
          <a:bodyPr vert="horz" lIns="91440" tIns="45720" rIns="91440" bIns="45720" rtlCol="0" anchor="ctr">
            <a:normAutofit/>
          </a:bodyPr>
          <a:lstStyle/>
          <a:p>
            <a:pPr marL="514350" indent="-514350">
              <a:buFont typeface="+mj-lt"/>
              <a:buAutoNum type="arabicPeriod"/>
            </a:pPr>
            <a:r>
              <a:rPr lang="ja-JP" altLang="en-US" sz="2400"/>
              <a:t>マージするブランチを確認</a:t>
            </a:r>
            <a:endParaRPr lang="en-US" altLang="ja-JP" sz="2400" dirty="0"/>
          </a:p>
          <a:p>
            <a:pPr marL="514350" indent="-514350">
              <a:buFont typeface="+mj-lt"/>
              <a:buAutoNum type="arabicPeriod"/>
            </a:pPr>
            <a:r>
              <a:rPr lang="ja-JP" altLang="en-US" sz="2400"/>
              <a:t>タイトル確認</a:t>
            </a:r>
            <a:r>
              <a:rPr lang="en-US" altLang="ja-JP" sz="2400" dirty="0"/>
              <a:t> [WIP] </a:t>
            </a:r>
            <a:r>
              <a:rPr lang="en-US" altLang="ja-JP" sz="2400" dirty="0" err="1"/>
              <a:t>xxx_title</a:t>
            </a:r>
            <a:r>
              <a:rPr lang="en-US" altLang="ja-JP" sz="2400" dirty="0"/>
              <a:t> </a:t>
            </a:r>
            <a:br>
              <a:rPr lang="en-US" altLang="ja-JP" sz="2400" dirty="0"/>
            </a:br>
            <a:r>
              <a:rPr lang="en-US" altLang="ja-JP" sz="2400" dirty="0"/>
              <a:t>xxx</a:t>
            </a:r>
            <a:r>
              <a:rPr lang="ja-JP" altLang="en-US" sz="2400"/>
              <a:t>の部分に連番を入れられるとわかりやすい</a:t>
            </a:r>
            <a:endParaRPr lang="en-US" altLang="ja-JP" sz="2400" dirty="0"/>
          </a:p>
          <a:p>
            <a:pPr marL="514350" indent="-514350">
              <a:buFont typeface="+mj-lt"/>
              <a:buAutoNum type="arabicPeriod"/>
            </a:pPr>
            <a:r>
              <a:rPr lang="ja-JP" altLang="en-US" sz="2400"/>
              <a:t>実装内容を記載</a:t>
            </a:r>
            <a:r>
              <a:rPr lang="en-US" altLang="ja-JP" sz="2400" dirty="0"/>
              <a:t> </a:t>
            </a:r>
            <a:r>
              <a:rPr lang="ja-JP" altLang="en-US" sz="2400"/>
              <a:t>タスク管理アプリのリンクなども添付</a:t>
            </a:r>
            <a:endParaRPr lang="en-US" altLang="ja-JP" sz="2400" dirty="0"/>
          </a:p>
          <a:p>
            <a:pPr marL="514350" indent="-514350">
              <a:buFont typeface="+mj-lt"/>
              <a:buAutoNum type="arabicPeriod"/>
            </a:pPr>
            <a:r>
              <a:rPr lang="ja-JP" altLang="en-US" sz="2400"/>
              <a:t>レビューする人を指定</a:t>
            </a:r>
            <a:r>
              <a:rPr lang="en-US" altLang="ja-JP" sz="2400" dirty="0"/>
              <a:t>(</a:t>
            </a:r>
            <a:r>
              <a:rPr lang="ja-JP" altLang="en-US" sz="2400"/>
              <a:t>チームアカウントの時</a:t>
            </a:r>
            <a:r>
              <a:rPr lang="en-US" altLang="ja-JP" sz="2400" dirty="0"/>
              <a:t>)</a:t>
            </a:r>
          </a:p>
          <a:p>
            <a:pPr marL="514350" indent="-514350">
              <a:buFont typeface="+mj-lt"/>
              <a:buAutoNum type="arabicPeriod"/>
            </a:pPr>
            <a:r>
              <a:rPr lang="ja-JP" altLang="en-US" sz="2400"/>
              <a:t>プルリク作成</a:t>
            </a:r>
          </a:p>
          <a:p>
            <a:pPr marL="0" indent="0">
              <a:buNone/>
            </a:pPr>
            <a:endParaRPr kumimoji="1" lang="en-US" altLang="ja-JP" sz="2000" kern="1200" dirty="0">
              <a:solidFill>
                <a:srgbClr val="FFFFFF"/>
              </a:solidFill>
              <a:latin typeface="+mn-lt"/>
              <a:ea typeface="+mn-ea"/>
              <a:cs typeface="+mn-cs"/>
            </a:endParaRPr>
          </a:p>
        </p:txBody>
      </p:sp>
      <p:pic>
        <p:nvPicPr>
          <p:cNvPr id="9" name="図 8" descr="モニター画面に映るウェブサイトのスクリーンショット&#10;&#10;自動的に生成された説明">
            <a:extLst>
              <a:ext uri="{FF2B5EF4-FFF2-40B4-BE49-F238E27FC236}">
                <a16:creationId xmlns:a16="http://schemas.microsoft.com/office/drawing/2014/main" id="{57069C92-F095-C34F-BC27-3120FDBCFA35}"/>
              </a:ext>
            </a:extLst>
          </p:cNvPr>
          <p:cNvPicPr>
            <a:picLocks noChangeAspect="1"/>
          </p:cNvPicPr>
          <p:nvPr/>
        </p:nvPicPr>
        <p:blipFill>
          <a:blip r:embed="rId2"/>
          <a:stretch>
            <a:fillRect/>
          </a:stretch>
        </p:blipFill>
        <p:spPr>
          <a:xfrm>
            <a:off x="5641040" y="4434246"/>
            <a:ext cx="6306671" cy="2312334"/>
          </a:xfrm>
          <a:prstGeom prst="rect">
            <a:avLst/>
          </a:prstGeom>
        </p:spPr>
      </p:pic>
    </p:spTree>
    <p:extLst>
      <p:ext uri="{BB962C8B-B14F-4D97-AF65-F5344CB8AC3E}">
        <p14:creationId xmlns:p14="http://schemas.microsoft.com/office/powerpoint/2010/main" val="38007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699713" y="1100217"/>
            <a:ext cx="15188287" cy="4103393"/>
          </a:xfrm>
        </p:spPr>
        <p:txBody>
          <a:bodyPr vert="horz" lIns="91440" tIns="45720" rIns="91440" bIns="45720" rtlCol="0" anchor="ctr">
            <a:normAutofit/>
          </a:bodyPr>
          <a:lstStyle/>
          <a:p>
            <a:pPr marL="514350" indent="-514350">
              <a:buFont typeface="+mj-lt"/>
              <a:buAutoNum type="arabicPeriod"/>
            </a:pPr>
            <a:r>
              <a:rPr lang="en-US" altLang="ja-JP" sz="2000" dirty="0"/>
              <a:t>Files changed</a:t>
            </a:r>
          </a:p>
          <a:p>
            <a:pPr marL="514350" indent="-514350">
              <a:buFont typeface="+mj-lt"/>
              <a:buAutoNum type="arabicPeriod"/>
            </a:pPr>
            <a:r>
              <a:rPr lang="ja-JP" altLang="en-US" sz="2000"/>
              <a:t>行番号あたりにカーソルを持っていくと</a:t>
            </a:r>
            <a:r>
              <a:rPr lang="en-US" altLang="ja-JP" sz="2000" dirty="0"/>
              <a:t>+</a:t>
            </a:r>
            <a:r>
              <a:rPr lang="ja-JP" altLang="en-US" sz="2000"/>
              <a:t>ボタンが現れるのでクリック</a:t>
            </a:r>
            <a:endParaRPr lang="en-US" altLang="ja-JP" sz="2000" dirty="0"/>
          </a:p>
          <a:p>
            <a:pPr marL="514350" indent="-514350">
              <a:buFont typeface="+mj-lt"/>
              <a:buAutoNum type="arabicPeriod"/>
            </a:pPr>
            <a:r>
              <a:rPr lang="ja-JP" altLang="en-US" sz="2000"/>
              <a:t>レビュー内容を記載</a:t>
            </a:r>
            <a:endParaRPr lang="en-US" altLang="ja-JP" sz="2000" dirty="0"/>
          </a:p>
          <a:p>
            <a:pPr marL="514350" indent="-514350">
              <a:buFont typeface="+mj-lt"/>
              <a:buAutoNum type="arabicPeriod"/>
            </a:pPr>
            <a:r>
              <a:rPr lang="ja-JP" altLang="en-US" sz="2000"/>
              <a:t>決定</a:t>
            </a:r>
          </a:p>
        </p:txBody>
      </p:sp>
      <p:pic>
        <p:nvPicPr>
          <p:cNvPr id="9" name="図 8" descr="テレビゲームの画面のスクリーンショット&#10;&#10;中程度の精度で自動的に生成された説明">
            <a:extLst>
              <a:ext uri="{FF2B5EF4-FFF2-40B4-BE49-F238E27FC236}">
                <a16:creationId xmlns:a16="http://schemas.microsoft.com/office/drawing/2014/main" id="{F2DB34EC-E525-164B-AA56-ADCC486F630B}"/>
              </a:ext>
            </a:extLst>
          </p:cNvPr>
          <p:cNvPicPr>
            <a:picLocks noChangeAspect="1"/>
          </p:cNvPicPr>
          <p:nvPr/>
        </p:nvPicPr>
        <p:blipFill>
          <a:blip r:embed="rId2"/>
          <a:stretch>
            <a:fillRect/>
          </a:stretch>
        </p:blipFill>
        <p:spPr>
          <a:xfrm>
            <a:off x="6150907" y="3446460"/>
            <a:ext cx="5645432" cy="3116994"/>
          </a:xfrm>
          <a:prstGeom prst="rect">
            <a:avLst/>
          </a:prstGeom>
        </p:spPr>
      </p:pic>
    </p:spTree>
    <p:extLst>
      <p:ext uri="{BB962C8B-B14F-4D97-AF65-F5344CB8AC3E}">
        <p14:creationId xmlns:p14="http://schemas.microsoft.com/office/powerpoint/2010/main" val="385010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612307" y="827638"/>
            <a:ext cx="12813312" cy="3461750"/>
          </a:xfrm>
        </p:spPr>
        <p:txBody>
          <a:bodyPr vert="horz" lIns="91440" tIns="45720" rIns="91440" bIns="45720" rtlCol="0" anchor="ctr">
            <a:normAutofit/>
          </a:bodyPr>
          <a:lstStyle/>
          <a:p>
            <a:pPr marL="0" indent="0">
              <a:buNone/>
            </a:pPr>
            <a:r>
              <a:rPr lang="ja-JP" altLang="en-US"/>
              <a:t>マージ後</a:t>
            </a:r>
            <a:endParaRPr lang="en-US" altLang="ja-JP" dirty="0"/>
          </a:p>
          <a:p>
            <a:r>
              <a:rPr lang="en-US" altLang="ja-JP" dirty="0"/>
              <a:t>Delete branch</a:t>
            </a:r>
            <a:r>
              <a:rPr lang="ja-JP" altLang="en-US"/>
              <a:t>をクリックして作業を行ったリモートブランチを削除</a:t>
            </a:r>
            <a:endParaRPr lang="en-US" altLang="ja-JP" dirty="0"/>
          </a:p>
        </p:txBody>
      </p:sp>
      <p:pic>
        <p:nvPicPr>
          <p:cNvPr id="9" name="図 8" descr="携帯電話の画面のスクリーンショット&#10;&#10;自動的に生成された説明">
            <a:extLst>
              <a:ext uri="{FF2B5EF4-FFF2-40B4-BE49-F238E27FC236}">
                <a16:creationId xmlns:a16="http://schemas.microsoft.com/office/drawing/2014/main" id="{BE21760D-F08B-D843-AFE1-5F80276B4962}"/>
              </a:ext>
            </a:extLst>
          </p:cNvPr>
          <p:cNvPicPr>
            <a:picLocks noChangeAspect="1"/>
          </p:cNvPicPr>
          <p:nvPr/>
        </p:nvPicPr>
        <p:blipFill>
          <a:blip r:embed="rId2"/>
          <a:stretch>
            <a:fillRect/>
          </a:stretch>
        </p:blipFill>
        <p:spPr>
          <a:xfrm>
            <a:off x="6037730" y="3226392"/>
            <a:ext cx="5853112" cy="3483690"/>
          </a:xfrm>
          <a:prstGeom prst="rect">
            <a:avLst/>
          </a:prstGeom>
        </p:spPr>
      </p:pic>
    </p:spTree>
    <p:extLst>
      <p:ext uri="{BB962C8B-B14F-4D97-AF65-F5344CB8AC3E}">
        <p14:creationId xmlns:p14="http://schemas.microsoft.com/office/powerpoint/2010/main" val="320461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F8CC9E2-D770-C649-BC12-806F469A0249}"/>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プルリク</a:t>
            </a:r>
            <a:r>
              <a:rPr kumimoji="1" lang="en-US" altLang="ja-JP" sz="4000">
                <a:solidFill>
                  <a:srgbClr val="FFFFFF"/>
                </a:solidFill>
              </a:rPr>
              <a:t>[tips1]</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216F4E6A-E501-5644-AC3F-33D2410E7371}"/>
              </a:ext>
            </a:extLst>
          </p:cNvPr>
          <p:cNvSpPr>
            <a:spLocks noGrp="1"/>
          </p:cNvSpPr>
          <p:nvPr>
            <p:ph idx="1"/>
          </p:nvPr>
        </p:nvSpPr>
        <p:spPr>
          <a:xfrm>
            <a:off x="1371599" y="2318197"/>
            <a:ext cx="9724031" cy="3683358"/>
          </a:xfrm>
        </p:spPr>
        <p:txBody>
          <a:bodyPr anchor="ctr">
            <a:normAutofit/>
          </a:bodyPr>
          <a:lstStyle/>
          <a:p>
            <a:r>
              <a:rPr lang="ja-JP" altLang="en-US" sz="2400"/>
              <a:t>開発中の機能が重い場合は</a:t>
            </a:r>
            <a:r>
              <a:rPr lang="en-US" altLang="ja-JP" sz="2400" dirty="0"/>
              <a:t>master</a:t>
            </a:r>
            <a:r>
              <a:rPr lang="ja-JP" altLang="en-US" sz="2400"/>
              <a:t>と作業ブランチの間に作業</a:t>
            </a:r>
            <a:r>
              <a:rPr lang="en-US" altLang="ja-JP" sz="2400" dirty="0"/>
              <a:t>master</a:t>
            </a:r>
            <a:r>
              <a:rPr lang="ja-JP" altLang="en-US" sz="2400"/>
              <a:t>ブランチを入れる</a:t>
            </a:r>
            <a:endParaRPr lang="en-US" altLang="ja-JP" sz="2400" dirty="0"/>
          </a:p>
          <a:p>
            <a:r>
              <a:rPr lang="en-US" altLang="ja-JP" sz="2400" dirty="0"/>
              <a:t>master</a:t>
            </a:r>
          </a:p>
          <a:p>
            <a:pPr lvl="1"/>
            <a:r>
              <a:rPr lang="en-US" altLang="ja-JP" dirty="0" err="1"/>
              <a:t>login_master</a:t>
            </a:r>
            <a:endParaRPr lang="en-US" altLang="ja-JP" dirty="0"/>
          </a:p>
          <a:p>
            <a:pPr lvl="2"/>
            <a:r>
              <a:rPr lang="en-US" altLang="ja-JP" sz="2400" dirty="0" err="1"/>
              <a:t>l</a:t>
            </a:r>
            <a:r>
              <a:rPr kumimoji="1" lang="en-US" altLang="ja-JP" sz="2400" dirty="0" err="1"/>
              <a:t>ogin_form</a:t>
            </a:r>
            <a:endParaRPr kumimoji="1" lang="en-US" altLang="ja-JP" sz="2400" dirty="0"/>
          </a:p>
          <a:p>
            <a:pPr lvl="2"/>
            <a:r>
              <a:rPr lang="en-US" altLang="ja-JP" sz="2400" dirty="0" err="1"/>
              <a:t>login_save</a:t>
            </a:r>
            <a:endParaRPr lang="en-US" altLang="ja-JP" sz="2400" dirty="0"/>
          </a:p>
          <a:p>
            <a:pPr lvl="2"/>
            <a:r>
              <a:rPr lang="en-US" altLang="ja-JP" sz="2400" dirty="0" err="1"/>
              <a:t>l</a:t>
            </a:r>
            <a:r>
              <a:rPr kumimoji="1" lang="en-US" altLang="ja-JP" sz="2400" dirty="0" err="1"/>
              <a:t>ogin_front</a:t>
            </a:r>
            <a:endParaRPr kumimoji="1" lang="ja-JP" altLang="en-US" sz="2400"/>
          </a:p>
        </p:txBody>
      </p:sp>
    </p:spTree>
    <p:extLst>
      <p:ext uri="{BB962C8B-B14F-4D97-AF65-F5344CB8AC3E}">
        <p14:creationId xmlns:p14="http://schemas.microsoft.com/office/powerpoint/2010/main" val="204204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19EFA49-F0FF-3C44-A537-08DB6103A8DD}"/>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プルリク</a:t>
            </a:r>
            <a:r>
              <a:rPr lang="en-US" altLang="ja-JP" sz="4000">
                <a:solidFill>
                  <a:srgbClr val="FFFFFF"/>
                </a:solidFill>
              </a:rPr>
              <a:t>[tips2]</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55975E10-131B-5349-B460-2F1DC73E55B2}"/>
              </a:ext>
            </a:extLst>
          </p:cNvPr>
          <p:cNvSpPr>
            <a:spLocks noGrp="1"/>
          </p:cNvSpPr>
          <p:nvPr>
            <p:ph idx="1"/>
          </p:nvPr>
        </p:nvSpPr>
        <p:spPr>
          <a:xfrm>
            <a:off x="1371599" y="2318197"/>
            <a:ext cx="9724031" cy="3683358"/>
          </a:xfrm>
        </p:spPr>
        <p:txBody>
          <a:bodyPr anchor="ctr">
            <a:normAutofit/>
          </a:bodyPr>
          <a:lstStyle/>
          <a:p>
            <a:r>
              <a:rPr kumimoji="1" lang="en" altLang="ja-JP" sz="2000">
                <a:hlinkClick r:id="rId2"/>
              </a:rPr>
              <a:t>Do Not Merge WIP for GitHub</a:t>
            </a:r>
            <a:endParaRPr kumimoji="1" lang="en" altLang="ja-JP" sz="2000"/>
          </a:p>
          <a:p>
            <a:r>
              <a:rPr lang="en" altLang="ja-JP" sz="2000"/>
              <a:t>Chrome</a:t>
            </a:r>
            <a:r>
              <a:rPr lang="ja-JP" altLang="en-US" sz="2000"/>
              <a:t>の拡張機能</a:t>
            </a:r>
            <a:endParaRPr lang="en-US" altLang="ja-JP" sz="2000"/>
          </a:p>
          <a:p>
            <a:r>
              <a:rPr lang="ja-JP" altLang="en-US" sz="2000"/>
              <a:t>プルリクに</a:t>
            </a:r>
            <a:r>
              <a:rPr lang="ja-JP" altLang="en" sz="2000"/>
              <a:t>「</a:t>
            </a:r>
            <a:r>
              <a:rPr lang="en" altLang="ja-JP" sz="2000"/>
              <a:t>WIP</a:t>
            </a:r>
            <a:r>
              <a:rPr lang="ja-JP" altLang="en" sz="2000"/>
              <a:t>」「</a:t>
            </a:r>
            <a:r>
              <a:rPr lang="en" altLang="ja-JP" sz="2000"/>
              <a:t>wip</a:t>
            </a:r>
            <a:r>
              <a:rPr lang="ja-JP" altLang="en" sz="2000"/>
              <a:t>」「</a:t>
            </a:r>
            <a:r>
              <a:rPr lang="en" altLang="ja-JP" sz="2000"/>
              <a:t>Do Not Merge</a:t>
            </a:r>
            <a:r>
              <a:rPr lang="ja-JP" altLang="en" sz="2000"/>
              <a:t>」「</a:t>
            </a:r>
            <a:r>
              <a:rPr lang="en" altLang="ja-JP" sz="2000"/>
              <a:t>DNM</a:t>
            </a:r>
            <a:r>
              <a:rPr lang="ja-JP" altLang="en" sz="2000"/>
              <a:t>」</a:t>
            </a:r>
            <a:r>
              <a:rPr lang="ja-JP" altLang="en-US" sz="2000"/>
              <a:t>の文言が含まれている場合は</a:t>
            </a:r>
            <a:r>
              <a:rPr lang="en-US" altLang="ja-JP" sz="2000"/>
              <a:t>master</a:t>
            </a:r>
            <a:r>
              <a:rPr lang="ja-JP" altLang="en-US" sz="2000"/>
              <a:t>にマージできない</a:t>
            </a:r>
            <a:endParaRPr lang="en-US" altLang="ja-JP" sz="2000"/>
          </a:p>
          <a:p>
            <a:r>
              <a:rPr kumimoji="1" lang="ja-JP" altLang="en-US" sz="2000"/>
              <a:t>間違えてマージしてしまうトラブルが減る</a:t>
            </a:r>
            <a:endParaRPr kumimoji="1" lang="en-US" altLang="ja-JP" sz="2000"/>
          </a:p>
          <a:p>
            <a:r>
              <a:rPr lang="ja-JP" altLang="en-US" sz="2000"/>
              <a:t>作業中のプルリクであることを表現することができる</a:t>
            </a:r>
            <a:endParaRPr lang="en-US" altLang="ja-JP" sz="2000"/>
          </a:p>
          <a:p>
            <a:pPr marL="0" indent="0">
              <a:buNone/>
            </a:pPr>
            <a:endParaRPr lang="en-US" altLang="ja-JP" sz="2000"/>
          </a:p>
          <a:p>
            <a:pPr marL="0" indent="0">
              <a:buNone/>
            </a:pPr>
            <a:r>
              <a:rPr kumimoji="1" lang="ja-JP" altLang="en-US" sz="2000">
                <a:hlinkClick r:id="rId3"/>
              </a:rPr>
              <a:t>引用</a:t>
            </a:r>
            <a:endParaRPr kumimoji="1" lang="ja-JP" altLang="en-US" sz="2000"/>
          </a:p>
        </p:txBody>
      </p:sp>
    </p:spTree>
    <p:extLst>
      <p:ext uri="{BB962C8B-B14F-4D97-AF65-F5344CB8AC3E}">
        <p14:creationId xmlns:p14="http://schemas.microsoft.com/office/powerpoint/2010/main" val="206556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92D7D62-B10A-1E4C-AB63-4A3D6DB2698E}"/>
              </a:ext>
            </a:extLst>
          </p:cNvPr>
          <p:cNvSpPr>
            <a:spLocks noGrp="1"/>
          </p:cNvSpPr>
          <p:nvPr>
            <p:ph type="title"/>
          </p:nvPr>
        </p:nvSpPr>
        <p:spPr>
          <a:xfrm>
            <a:off x="1371599" y="294538"/>
            <a:ext cx="9895951" cy="1033669"/>
          </a:xfrm>
        </p:spPr>
        <p:txBody>
          <a:bodyPr>
            <a:normAutofit/>
          </a:bodyPr>
          <a:lstStyle/>
          <a:p>
            <a:r>
              <a:rPr kumimoji="1" lang="en-US" altLang="ja-JP" sz="4000" dirty="0">
                <a:solidFill>
                  <a:srgbClr val="FFFFFF"/>
                </a:solidFill>
              </a:rPr>
              <a:t>$ git branch –D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7E7A7EB6-7C43-FF4B-80F4-EA642D8C26F1}"/>
              </a:ext>
            </a:extLst>
          </p:cNvPr>
          <p:cNvSpPr>
            <a:spLocks noGrp="1"/>
          </p:cNvSpPr>
          <p:nvPr>
            <p:ph idx="1"/>
          </p:nvPr>
        </p:nvSpPr>
        <p:spPr>
          <a:xfrm>
            <a:off x="1233982" y="1885279"/>
            <a:ext cx="9724031" cy="3683358"/>
          </a:xfrm>
        </p:spPr>
        <p:txBody>
          <a:bodyPr anchor="ctr">
            <a:normAutofit/>
          </a:bodyPr>
          <a:lstStyle/>
          <a:p>
            <a:r>
              <a:rPr kumimoji="1" lang="ja-JP" altLang="en-US"/>
              <a:t>開発が終わったローカルブランチはもう必要ないので削除</a:t>
            </a:r>
          </a:p>
        </p:txBody>
      </p:sp>
    </p:spTree>
    <p:extLst>
      <p:ext uri="{BB962C8B-B14F-4D97-AF65-F5344CB8AC3E}">
        <p14:creationId xmlns:p14="http://schemas.microsoft.com/office/powerpoint/2010/main" val="41760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68513C3-07ED-AF41-9603-4670BE08DB08}"/>
              </a:ext>
            </a:extLst>
          </p:cNvPr>
          <p:cNvSpPr>
            <a:spLocks noGrp="1"/>
          </p:cNvSpPr>
          <p:nvPr>
            <p:ph type="title"/>
          </p:nvPr>
        </p:nvSpPr>
        <p:spPr>
          <a:xfrm>
            <a:off x="466722" y="586855"/>
            <a:ext cx="3201366" cy="3387497"/>
          </a:xfrm>
        </p:spPr>
        <p:txBody>
          <a:bodyPr anchor="b">
            <a:normAutofit/>
          </a:bodyPr>
          <a:lstStyle/>
          <a:p>
            <a:pPr algn="r"/>
            <a:r>
              <a:rPr kumimoji="1" lang="ja-JP" altLang="en-US" sz="4000">
                <a:solidFill>
                  <a:srgbClr val="FFFFFF"/>
                </a:solidFill>
              </a:rPr>
              <a:t>はじめに</a:t>
            </a:r>
          </a:p>
        </p:txBody>
      </p:sp>
      <p:sp>
        <p:nvSpPr>
          <p:cNvPr id="3" name="コンテンツ プレースホルダー 2">
            <a:extLst>
              <a:ext uri="{FF2B5EF4-FFF2-40B4-BE49-F238E27FC236}">
                <a16:creationId xmlns:a16="http://schemas.microsoft.com/office/drawing/2014/main" id="{63860C28-BBE1-284D-8010-19DE5DC3D255}"/>
              </a:ext>
            </a:extLst>
          </p:cNvPr>
          <p:cNvSpPr>
            <a:spLocks noGrp="1"/>
          </p:cNvSpPr>
          <p:nvPr>
            <p:ph idx="1"/>
          </p:nvPr>
        </p:nvSpPr>
        <p:spPr>
          <a:xfrm>
            <a:off x="4810259" y="649480"/>
            <a:ext cx="6555347" cy="5546047"/>
          </a:xfrm>
        </p:spPr>
        <p:txBody>
          <a:bodyPr anchor="ctr">
            <a:normAutofit/>
          </a:bodyPr>
          <a:lstStyle/>
          <a:p>
            <a:r>
              <a:rPr lang="ja-JP" altLang="en-US" sz="2400"/>
              <a:t>インターンシップや個人開発での経験をもとにした完全な偏見です</a:t>
            </a:r>
            <a:endParaRPr lang="en-US" altLang="ja-JP" sz="2400" dirty="0"/>
          </a:p>
          <a:p>
            <a:r>
              <a:rPr lang="ja-JP" altLang="en-US" sz="2400"/>
              <a:t>説明が違う部分があるかもしれません</a:t>
            </a:r>
            <a:endParaRPr kumimoji="1" lang="en-US" altLang="ja-JP" sz="2400" dirty="0"/>
          </a:p>
          <a:p>
            <a:r>
              <a:rPr lang="ja-JP" altLang="en-US" sz="2400"/>
              <a:t>環境によってはこれだけではチーム開発ができない場合があるかもしれませんが、僕はなんとかなっているので多分なんとかなります</a:t>
            </a:r>
            <a:endParaRPr lang="en-US" altLang="ja-JP" sz="2400" dirty="0"/>
          </a:p>
          <a:p>
            <a:r>
              <a:rPr kumimoji="1" lang="ja-JP" altLang="en-US" sz="2400"/>
              <a:t>組織アカウントではなく個人アカウントのリポジトリで開発を行う前提です</a:t>
            </a:r>
          </a:p>
        </p:txBody>
      </p:sp>
    </p:spTree>
    <p:extLst>
      <p:ext uri="{BB962C8B-B14F-4D97-AF65-F5344CB8AC3E}">
        <p14:creationId xmlns:p14="http://schemas.microsoft.com/office/powerpoint/2010/main" val="370232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0ED2B70-5A32-1A4E-895C-EDEA07D06C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altLang="ja-JP" sz="4000" dirty="0">
                <a:solidFill>
                  <a:schemeClr val="bg1"/>
                </a:solidFill>
              </a:rPr>
              <a:t>Collaborator</a:t>
            </a:r>
            <a:r>
              <a:rPr lang="ja-JP" altLang="en-US" sz="4000">
                <a:solidFill>
                  <a:schemeClr val="bg1"/>
                </a:solidFill>
              </a:rPr>
              <a:t>にメンバーを追加</a:t>
            </a:r>
            <a:endParaRPr kumimoji="1" lang="en-US" altLang="ja-JP" sz="4000" kern="1200" dirty="0">
              <a:solidFill>
                <a:schemeClr val="bg1"/>
              </a:solidFill>
              <a:latin typeface="+mj-lt"/>
              <a:ea typeface="+mj-ea"/>
              <a:cs typeface="+mj-cs"/>
            </a:endParaRPr>
          </a:p>
        </p:txBody>
      </p:sp>
      <p:sp>
        <p:nvSpPr>
          <p:cNvPr id="3" name="コンテンツ プレースホルダー 2">
            <a:extLst>
              <a:ext uri="{FF2B5EF4-FFF2-40B4-BE49-F238E27FC236}">
                <a16:creationId xmlns:a16="http://schemas.microsoft.com/office/drawing/2014/main" id="{D6C23FCF-B919-F749-9F72-3E5D4876663D}"/>
              </a:ext>
            </a:extLst>
          </p:cNvPr>
          <p:cNvSpPr>
            <a:spLocks noGrp="1"/>
          </p:cNvSpPr>
          <p:nvPr>
            <p:ph idx="1"/>
          </p:nvPr>
        </p:nvSpPr>
        <p:spPr>
          <a:xfrm>
            <a:off x="767561" y="1842596"/>
            <a:ext cx="4217229" cy="4767366"/>
          </a:xfrm>
        </p:spPr>
        <p:txBody>
          <a:bodyPr vert="horz" lIns="91440" tIns="45720" rIns="91440" bIns="45720" rtlCol="0" anchor="ctr">
            <a:normAutofit/>
          </a:bodyPr>
          <a:lstStyle/>
          <a:p>
            <a:r>
              <a:rPr kumimoji="1" lang="ja-JP" altLang="en-US" kern="1200">
                <a:latin typeface="+mn-lt"/>
                <a:ea typeface="+mn-ea"/>
                <a:cs typeface="+mn-cs"/>
              </a:rPr>
              <a:t>知り合いと開発するときは</a:t>
            </a:r>
            <a:r>
              <a:rPr kumimoji="1" lang="en-US" altLang="ja-JP" kern="1200" dirty="0">
                <a:latin typeface="+mn-lt"/>
                <a:ea typeface="+mn-ea"/>
                <a:cs typeface="+mn-cs"/>
              </a:rPr>
              <a:t>Collaborator</a:t>
            </a:r>
          </a:p>
          <a:p>
            <a:r>
              <a:rPr kumimoji="1" lang="ja-JP" altLang="en-US" kern="1200">
                <a:latin typeface="+mn-lt"/>
                <a:ea typeface="+mn-ea"/>
                <a:cs typeface="+mn-cs"/>
              </a:rPr>
              <a:t>直接リポジトリに</a:t>
            </a:r>
            <a:r>
              <a:rPr kumimoji="1" lang="en-US" altLang="ja-JP" kern="1200" dirty="0">
                <a:latin typeface="+mn-lt"/>
                <a:ea typeface="+mn-ea"/>
                <a:cs typeface="+mn-cs"/>
              </a:rPr>
              <a:t>push</a:t>
            </a:r>
            <a:r>
              <a:rPr kumimoji="1" lang="ja-JP" altLang="en-US" kern="1200">
                <a:latin typeface="+mn-lt"/>
                <a:ea typeface="+mn-ea"/>
                <a:cs typeface="+mn-cs"/>
              </a:rPr>
              <a:t>やプルリクのマージなどができるようになる</a:t>
            </a:r>
            <a:endParaRPr kumimoji="1" lang="en-US" altLang="ja-JP" kern="1200" dirty="0">
              <a:latin typeface="+mn-lt"/>
              <a:ea typeface="+mn-ea"/>
              <a:cs typeface="+mn-cs"/>
            </a:endParaRPr>
          </a:p>
          <a:p>
            <a:r>
              <a:rPr lang="ja-JP" altLang="en-US"/>
              <a:t>知らない人と開発するとき</a:t>
            </a:r>
            <a:r>
              <a:rPr lang="en-US" altLang="ja-JP" dirty="0"/>
              <a:t>(OSS</a:t>
            </a:r>
            <a:r>
              <a:rPr lang="ja-JP" altLang="en-US"/>
              <a:t>など</a:t>
            </a:r>
            <a:r>
              <a:rPr lang="en-US" altLang="ja-JP" dirty="0"/>
              <a:t>)</a:t>
            </a:r>
            <a:r>
              <a:rPr lang="ja-JP" altLang="en-US"/>
              <a:t>は</a:t>
            </a:r>
            <a:r>
              <a:rPr lang="en-US" altLang="ja-JP" dirty="0"/>
              <a:t>fork</a:t>
            </a:r>
            <a:endParaRPr kumimoji="1" lang="ja-JP" altLang="en-US" kern="1200">
              <a:latin typeface="+mn-lt"/>
              <a:ea typeface="+mn-ea"/>
              <a:cs typeface="+mn-cs"/>
            </a:endParaRPr>
          </a:p>
        </p:txBody>
      </p:sp>
      <p:pic>
        <p:nvPicPr>
          <p:cNvPr id="6" name="図 5" descr="携帯電話の画面のスクリーンショット&#10;&#10;自動的に生成された説明">
            <a:extLst>
              <a:ext uri="{FF2B5EF4-FFF2-40B4-BE49-F238E27FC236}">
                <a16:creationId xmlns:a16="http://schemas.microsoft.com/office/drawing/2014/main" id="{26302850-2CA6-9B41-8BEA-B27F4D68334A}"/>
              </a:ext>
            </a:extLst>
          </p:cNvPr>
          <p:cNvPicPr>
            <a:picLocks noChangeAspect="1"/>
          </p:cNvPicPr>
          <p:nvPr/>
        </p:nvPicPr>
        <p:blipFill>
          <a:blip r:embed="rId2"/>
          <a:stretch>
            <a:fillRect/>
          </a:stretch>
        </p:blipFill>
        <p:spPr>
          <a:xfrm>
            <a:off x="4984798" y="2439944"/>
            <a:ext cx="7207202" cy="3572669"/>
          </a:xfrm>
          <a:prstGeom prst="rect">
            <a:avLst/>
          </a:prstGeom>
        </p:spPr>
      </p:pic>
    </p:spTree>
    <p:extLst>
      <p:ext uri="{BB962C8B-B14F-4D97-AF65-F5344CB8AC3E}">
        <p14:creationId xmlns:p14="http://schemas.microsoft.com/office/powerpoint/2010/main" val="53728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0ED2B70-5A32-1A4E-895C-EDEA07D06C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en-US" altLang="ja-JP" sz="4000" kern="1200">
                <a:solidFill>
                  <a:srgbClr val="FFFFFF"/>
                </a:solidFill>
                <a:latin typeface="+mj-lt"/>
                <a:ea typeface="+mj-ea"/>
                <a:cs typeface="+mj-cs"/>
              </a:rPr>
              <a:t>$ git clone xxx</a:t>
            </a:r>
          </a:p>
        </p:txBody>
      </p:sp>
      <p:sp>
        <p:nvSpPr>
          <p:cNvPr id="3" name="コンテンツ プレースホルダー 2">
            <a:extLst>
              <a:ext uri="{FF2B5EF4-FFF2-40B4-BE49-F238E27FC236}">
                <a16:creationId xmlns:a16="http://schemas.microsoft.com/office/drawing/2014/main" id="{D6C23FCF-B919-F749-9F72-3E5D4876663D}"/>
              </a:ext>
            </a:extLst>
          </p:cNvPr>
          <p:cNvSpPr>
            <a:spLocks noGrp="1"/>
          </p:cNvSpPr>
          <p:nvPr>
            <p:ph idx="1"/>
          </p:nvPr>
        </p:nvSpPr>
        <p:spPr>
          <a:xfrm>
            <a:off x="671914" y="2011315"/>
            <a:ext cx="6892057" cy="873612"/>
          </a:xfrm>
        </p:spPr>
        <p:txBody>
          <a:bodyPr vert="horz" lIns="91440" tIns="45720" rIns="91440" bIns="45720" rtlCol="0" anchor="ctr">
            <a:normAutofit/>
          </a:bodyPr>
          <a:lstStyle/>
          <a:p>
            <a:pPr marL="0" indent="0">
              <a:buNone/>
            </a:pPr>
            <a:r>
              <a:rPr kumimoji="1" lang="ja-JP" altLang="en-US" kern="1200">
                <a:latin typeface="+mn-lt"/>
                <a:ea typeface="+mn-ea"/>
                <a:cs typeface="+mn-cs"/>
              </a:rPr>
              <a:t>まずはリポジトリのダウンロードから！</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445A10E0-24D2-3548-9754-07DD4003CBD4}"/>
              </a:ext>
            </a:extLst>
          </p:cNvPr>
          <p:cNvPicPr>
            <a:picLocks noChangeAspect="1"/>
          </p:cNvPicPr>
          <p:nvPr/>
        </p:nvPicPr>
        <p:blipFill>
          <a:blip r:embed="rId2"/>
          <a:stretch>
            <a:fillRect/>
          </a:stretch>
        </p:blipFill>
        <p:spPr>
          <a:xfrm>
            <a:off x="2180756" y="3242855"/>
            <a:ext cx="7830484" cy="3367107"/>
          </a:xfrm>
          <a:prstGeom prst="rect">
            <a:avLst/>
          </a:prstGeom>
        </p:spPr>
      </p:pic>
    </p:spTree>
    <p:extLst>
      <p:ext uri="{BB962C8B-B14F-4D97-AF65-F5344CB8AC3E}">
        <p14:creationId xmlns:p14="http://schemas.microsoft.com/office/powerpoint/2010/main" val="12098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DF3682C-EF2C-7D4C-8310-EC41ECC444D2}"/>
              </a:ext>
            </a:extLst>
          </p:cNvPr>
          <p:cNvSpPr>
            <a:spLocks noGrp="1"/>
          </p:cNvSpPr>
          <p:nvPr>
            <p:ph type="title"/>
          </p:nvPr>
        </p:nvSpPr>
        <p:spPr>
          <a:xfrm>
            <a:off x="1371599" y="294538"/>
            <a:ext cx="9895951" cy="1033669"/>
          </a:xfrm>
        </p:spPr>
        <p:txBody>
          <a:bodyPr>
            <a:normAutofit/>
          </a:bodyPr>
          <a:lstStyle/>
          <a:p>
            <a:r>
              <a:rPr lang="en-US" altLang="ja-JP" sz="4000">
                <a:solidFill>
                  <a:srgbClr val="FFFFFF"/>
                </a:solidFill>
              </a:rPr>
              <a:t>$ git branch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E05ADDD9-C2B7-EA45-B14F-665F784F1377}"/>
              </a:ext>
            </a:extLst>
          </p:cNvPr>
          <p:cNvSpPr>
            <a:spLocks noGrp="1"/>
          </p:cNvSpPr>
          <p:nvPr>
            <p:ph idx="1"/>
          </p:nvPr>
        </p:nvSpPr>
        <p:spPr>
          <a:xfrm>
            <a:off x="1371599" y="2318197"/>
            <a:ext cx="9724031" cy="3683358"/>
          </a:xfrm>
        </p:spPr>
        <p:txBody>
          <a:bodyPr anchor="ctr">
            <a:normAutofit/>
          </a:bodyPr>
          <a:lstStyle/>
          <a:p>
            <a:r>
              <a:rPr lang="en-US" altLang="ja-JP" dirty="0"/>
              <a:t>master(main)</a:t>
            </a:r>
            <a:r>
              <a:rPr lang="ja-JP" altLang="en-US"/>
              <a:t>ブランチはいつデプロイしても大丈夫なブランチであると認識すべき</a:t>
            </a:r>
            <a:endParaRPr lang="en-US" altLang="ja-JP" dirty="0"/>
          </a:p>
          <a:p>
            <a:r>
              <a:rPr lang="en-US" altLang="ja-JP" dirty="0"/>
              <a:t>master</a:t>
            </a:r>
            <a:r>
              <a:rPr lang="ja-JP" altLang="en-US"/>
              <a:t>ブランチを直接変更するのはまずい</a:t>
            </a:r>
            <a:endParaRPr lang="en-US" altLang="ja-JP" dirty="0"/>
          </a:p>
          <a:p>
            <a:r>
              <a:rPr lang="en-US" altLang="ja-JP" dirty="0"/>
              <a:t>master</a:t>
            </a:r>
            <a:r>
              <a:rPr lang="ja-JP" altLang="en-US"/>
              <a:t>から別のブランチを切る必要がある</a:t>
            </a:r>
            <a:endParaRPr lang="en-US" altLang="ja-JP" dirty="0"/>
          </a:p>
          <a:p>
            <a:r>
              <a:rPr lang="ja-JP" altLang="en-US"/>
              <a:t>ちなみに</a:t>
            </a:r>
            <a:r>
              <a:rPr lang="en-US" altLang="ja-JP" dirty="0"/>
              <a:t>$ git branch</a:t>
            </a:r>
            <a:r>
              <a:rPr lang="ja-JP" altLang="en-US"/>
              <a:t>でローカルブランチ一覧表示</a:t>
            </a:r>
            <a:endParaRPr lang="en-US" altLang="ja-JP" dirty="0"/>
          </a:p>
          <a:p>
            <a:r>
              <a:rPr lang="ja-JP" altLang="en-US"/>
              <a:t>タスクに番号が振られていると結びつけることができてわかりやすい</a:t>
            </a:r>
            <a:endParaRPr lang="en-US" altLang="ja-JP" dirty="0"/>
          </a:p>
        </p:txBody>
      </p:sp>
    </p:spTree>
    <p:extLst>
      <p:ext uri="{BB962C8B-B14F-4D97-AF65-F5344CB8AC3E}">
        <p14:creationId xmlns:p14="http://schemas.microsoft.com/office/powerpoint/2010/main" val="293253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DF3682C-EF2C-7D4C-8310-EC41ECC444D2}"/>
              </a:ext>
            </a:extLst>
          </p:cNvPr>
          <p:cNvSpPr>
            <a:spLocks noGrp="1"/>
          </p:cNvSpPr>
          <p:nvPr>
            <p:ph type="title"/>
          </p:nvPr>
        </p:nvSpPr>
        <p:spPr>
          <a:xfrm>
            <a:off x="1371599" y="294538"/>
            <a:ext cx="9895951" cy="1033669"/>
          </a:xfrm>
        </p:spPr>
        <p:txBody>
          <a:bodyPr>
            <a:normAutofit/>
          </a:bodyPr>
          <a:lstStyle/>
          <a:p>
            <a:r>
              <a:rPr lang="en-US" altLang="ja-JP" sz="4000" dirty="0">
                <a:solidFill>
                  <a:srgbClr val="FFFFFF"/>
                </a:solidFill>
              </a:rPr>
              <a:t>$ git checkout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E05ADDD9-C2B7-EA45-B14F-665F784F1377}"/>
              </a:ext>
            </a:extLst>
          </p:cNvPr>
          <p:cNvSpPr>
            <a:spLocks noGrp="1"/>
          </p:cNvSpPr>
          <p:nvPr>
            <p:ph idx="1"/>
          </p:nvPr>
        </p:nvSpPr>
        <p:spPr>
          <a:xfrm>
            <a:off x="1371599" y="2318197"/>
            <a:ext cx="9724031" cy="3683358"/>
          </a:xfrm>
        </p:spPr>
        <p:txBody>
          <a:bodyPr anchor="ctr">
            <a:normAutofit/>
          </a:bodyPr>
          <a:lstStyle/>
          <a:p>
            <a:r>
              <a:rPr lang="ja-JP" altLang="en-US"/>
              <a:t>新しいブランチを生成しても移動はできていないのでこのコマンドでそのブランチに切り替え</a:t>
            </a:r>
          </a:p>
        </p:txBody>
      </p:sp>
    </p:spTree>
    <p:extLst>
      <p:ext uri="{BB962C8B-B14F-4D97-AF65-F5344CB8AC3E}">
        <p14:creationId xmlns:p14="http://schemas.microsoft.com/office/powerpoint/2010/main" val="382674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87436CB-C690-9343-BBC7-49AE71780E40}"/>
              </a:ext>
            </a:extLst>
          </p:cNvPr>
          <p:cNvSpPr>
            <a:spLocks noGrp="1"/>
          </p:cNvSpPr>
          <p:nvPr>
            <p:ph type="title"/>
          </p:nvPr>
        </p:nvSpPr>
        <p:spPr>
          <a:xfrm>
            <a:off x="1371599" y="294538"/>
            <a:ext cx="9895951" cy="1033669"/>
          </a:xfrm>
        </p:spPr>
        <p:txBody>
          <a:bodyPr>
            <a:normAutofit/>
          </a:bodyPr>
          <a:lstStyle/>
          <a:p>
            <a:r>
              <a:rPr lang="en-US" altLang="ja-JP" sz="4000">
                <a:solidFill>
                  <a:srgbClr val="FFFFFF"/>
                </a:solidFill>
              </a:rPr>
              <a:t>$ git diff</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A7D2660-6AA8-594A-8632-7D407033F89E}"/>
              </a:ext>
            </a:extLst>
          </p:cNvPr>
          <p:cNvSpPr>
            <a:spLocks noGrp="1"/>
          </p:cNvSpPr>
          <p:nvPr>
            <p:ph idx="1"/>
          </p:nvPr>
        </p:nvSpPr>
        <p:spPr>
          <a:xfrm>
            <a:off x="1371599" y="2318197"/>
            <a:ext cx="9724031" cy="3683358"/>
          </a:xfrm>
        </p:spPr>
        <p:txBody>
          <a:bodyPr anchor="ctr">
            <a:normAutofit/>
          </a:bodyPr>
          <a:lstStyle/>
          <a:p>
            <a:r>
              <a:rPr kumimoji="1" lang="ja-JP" altLang="en-US" sz="2400"/>
              <a:t>一つ前のコミットからの変更ファイル、変更箇所を表示</a:t>
            </a:r>
            <a:endParaRPr kumimoji="1" lang="en-US" altLang="ja-JP" sz="2400" dirty="0"/>
          </a:p>
          <a:p>
            <a:r>
              <a:rPr lang="en-US" altLang="ja-JP" sz="2400" dirty="0"/>
              <a:t>$ git diff </a:t>
            </a:r>
            <a:r>
              <a:rPr lang="ja-JP" altLang="en-US" sz="2400"/>
              <a:t>ブランチ名</a:t>
            </a:r>
            <a:r>
              <a:rPr lang="en-US" altLang="ja-JP" sz="2400" dirty="0"/>
              <a:t>(</a:t>
            </a:r>
            <a:r>
              <a:rPr lang="ja-JP" altLang="en-US" sz="2400"/>
              <a:t>コミットの番号</a:t>
            </a:r>
            <a:r>
              <a:rPr lang="en-US" altLang="ja-JP" sz="2400" dirty="0"/>
              <a:t>)..</a:t>
            </a:r>
            <a:r>
              <a:rPr lang="ja-JP" altLang="en-US" sz="2400"/>
              <a:t>ブランチ名</a:t>
            </a:r>
            <a:r>
              <a:rPr lang="en-US" altLang="ja-JP" sz="2400" dirty="0"/>
              <a:t>(</a:t>
            </a:r>
            <a:r>
              <a:rPr lang="ja-JP" altLang="en-US" sz="2400"/>
              <a:t>コミットの番号</a:t>
            </a:r>
            <a:r>
              <a:rPr lang="en-US" altLang="ja-JP" sz="2400" dirty="0"/>
              <a:t>)</a:t>
            </a:r>
          </a:p>
          <a:p>
            <a:r>
              <a:rPr lang="en-US" altLang="ja-JP" sz="2400" dirty="0"/>
              <a:t>GitHub</a:t>
            </a:r>
            <a:r>
              <a:rPr lang="ja-JP" altLang="en-US" sz="2400"/>
              <a:t>上で比較をする時は</a:t>
            </a:r>
            <a:r>
              <a:rPr lang="en-US" altLang="ja-JP" sz="2400" dirty="0"/>
              <a:t>https://</a:t>
            </a:r>
            <a:r>
              <a:rPr lang="en-US" altLang="ja-JP" sz="2400" dirty="0" err="1"/>
              <a:t>github.com</a:t>
            </a:r>
            <a:r>
              <a:rPr lang="en-US" altLang="ja-JP" sz="2400" dirty="0"/>
              <a:t>/</a:t>
            </a:r>
            <a:r>
              <a:rPr lang="en-US" altLang="ja-JP" sz="2400" dirty="0" err="1"/>
              <a:t>user_id</a:t>
            </a:r>
            <a:r>
              <a:rPr lang="en-US" altLang="ja-JP" sz="2400" dirty="0"/>
              <a:t>/</a:t>
            </a:r>
            <a:r>
              <a:rPr lang="ja-JP" altLang="en-US" sz="2400"/>
              <a:t>リポジトリ名</a:t>
            </a:r>
            <a:r>
              <a:rPr lang="en-US" altLang="ja-JP" sz="2400" dirty="0"/>
              <a:t>/c</a:t>
            </a:r>
            <a:r>
              <a:rPr kumimoji="1" lang="en-US" altLang="ja-JP" sz="2400" dirty="0"/>
              <a:t>ompare/</a:t>
            </a:r>
            <a:r>
              <a:rPr lang="ja-JP" altLang="en-US" sz="2400"/>
              <a:t>ブランチ名</a:t>
            </a:r>
            <a:r>
              <a:rPr lang="en-US" altLang="ja-JP" sz="2400" dirty="0"/>
              <a:t>(</a:t>
            </a:r>
            <a:r>
              <a:rPr lang="ja-JP" altLang="en-US" sz="2400"/>
              <a:t>コミットの番号</a:t>
            </a:r>
            <a:r>
              <a:rPr lang="en-US" altLang="ja-JP" sz="2400" dirty="0"/>
              <a:t>)..</a:t>
            </a:r>
            <a:r>
              <a:rPr lang="ja-JP" altLang="en-US" sz="2400"/>
              <a:t>ブランチ名</a:t>
            </a:r>
            <a:r>
              <a:rPr lang="en-US" altLang="ja-JP" sz="2400" dirty="0"/>
              <a:t>(</a:t>
            </a:r>
            <a:r>
              <a:rPr lang="ja-JP" altLang="en-US" sz="2400"/>
              <a:t>コミットの番号</a:t>
            </a:r>
            <a:r>
              <a:rPr lang="en-US" altLang="ja-JP" sz="2400" dirty="0"/>
              <a:t>)</a:t>
            </a:r>
            <a:endParaRPr kumimoji="1" lang="en-US" altLang="ja-JP" sz="2400" dirty="0"/>
          </a:p>
        </p:txBody>
      </p:sp>
    </p:spTree>
    <p:extLst>
      <p:ext uri="{BB962C8B-B14F-4D97-AF65-F5344CB8AC3E}">
        <p14:creationId xmlns:p14="http://schemas.microsoft.com/office/powerpoint/2010/main" val="204894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79AC9B5-23F7-2846-B26C-2FAE6AC2EE58}"/>
              </a:ext>
            </a:extLst>
          </p:cNvPr>
          <p:cNvSpPr>
            <a:spLocks noGrp="1"/>
          </p:cNvSpPr>
          <p:nvPr>
            <p:ph type="title"/>
          </p:nvPr>
        </p:nvSpPr>
        <p:spPr>
          <a:xfrm>
            <a:off x="1371599" y="294538"/>
            <a:ext cx="9895951" cy="1033669"/>
          </a:xfrm>
        </p:spPr>
        <p:txBody>
          <a:bodyPr>
            <a:normAutofit/>
          </a:bodyPr>
          <a:lstStyle/>
          <a:p>
            <a:r>
              <a:rPr kumimoji="1" lang="en-US" altLang="ja-JP" sz="4000" dirty="0">
                <a:solidFill>
                  <a:srgbClr val="FFFFFF"/>
                </a:solidFill>
              </a:rPr>
              <a:t>$ git status</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5BD8C0E7-7470-B04C-A9F9-E83C6C7F77EF}"/>
              </a:ext>
            </a:extLst>
          </p:cNvPr>
          <p:cNvSpPr>
            <a:spLocks noGrp="1"/>
          </p:cNvSpPr>
          <p:nvPr>
            <p:ph idx="1"/>
          </p:nvPr>
        </p:nvSpPr>
        <p:spPr>
          <a:xfrm>
            <a:off x="1371599" y="2318197"/>
            <a:ext cx="9724031" cy="3683358"/>
          </a:xfrm>
        </p:spPr>
        <p:txBody>
          <a:bodyPr anchor="ctr">
            <a:normAutofit/>
          </a:bodyPr>
          <a:lstStyle/>
          <a:p>
            <a:r>
              <a:rPr kumimoji="1" lang="ja-JP" altLang="en-US"/>
              <a:t>一つ前のコミットから変更ファイルを一覧表示</a:t>
            </a:r>
          </a:p>
        </p:txBody>
      </p:sp>
    </p:spTree>
    <p:extLst>
      <p:ext uri="{BB962C8B-B14F-4D97-AF65-F5344CB8AC3E}">
        <p14:creationId xmlns:p14="http://schemas.microsoft.com/office/powerpoint/2010/main" val="347093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FA83F93-DAA2-7941-8C9D-C832FDA96097}"/>
              </a:ext>
            </a:extLst>
          </p:cNvPr>
          <p:cNvSpPr>
            <a:spLocks noGrp="1"/>
          </p:cNvSpPr>
          <p:nvPr>
            <p:ph type="title"/>
          </p:nvPr>
        </p:nvSpPr>
        <p:spPr>
          <a:xfrm>
            <a:off x="1371599" y="294538"/>
            <a:ext cx="9895951" cy="1033669"/>
          </a:xfrm>
        </p:spPr>
        <p:txBody>
          <a:bodyPr>
            <a:normAutofit/>
          </a:bodyPr>
          <a:lstStyle/>
          <a:p>
            <a:r>
              <a:rPr kumimoji="1" lang="en-US" altLang="ja-JP" sz="4000">
                <a:solidFill>
                  <a:srgbClr val="FFFFFF"/>
                </a:solidFill>
              </a:rPr>
              <a:t>$ git add .</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7EB068A3-040A-B64C-84B8-84DFB296A2F1}"/>
              </a:ext>
            </a:extLst>
          </p:cNvPr>
          <p:cNvSpPr>
            <a:spLocks noGrp="1"/>
          </p:cNvSpPr>
          <p:nvPr>
            <p:ph idx="1"/>
          </p:nvPr>
        </p:nvSpPr>
        <p:spPr>
          <a:xfrm>
            <a:off x="1371599" y="2318197"/>
            <a:ext cx="9724031" cy="3683358"/>
          </a:xfrm>
        </p:spPr>
        <p:txBody>
          <a:bodyPr anchor="ctr">
            <a:normAutofit/>
          </a:bodyPr>
          <a:lstStyle/>
          <a:p>
            <a:r>
              <a:rPr kumimoji="1" lang="ja-JP" altLang="en-US" sz="2400"/>
              <a:t>普段は</a:t>
            </a:r>
            <a:r>
              <a:rPr kumimoji="1" lang="en-US" altLang="ja-JP" sz="2400" dirty="0"/>
              <a:t>$ git status </a:t>
            </a:r>
            <a:r>
              <a:rPr kumimoji="1" lang="ja-JP" altLang="en-US" sz="2400"/>
              <a:t>で更新したファイルをざっとみて問題なさそうなら</a:t>
            </a:r>
            <a:r>
              <a:rPr kumimoji="1" lang="en-US" altLang="ja-JP" sz="2400" dirty="0"/>
              <a:t>$ git add . </a:t>
            </a:r>
            <a:r>
              <a:rPr kumimoji="1" lang="ja-JP" altLang="en-US" sz="2400"/>
              <a:t>して、問題がありそうなら</a:t>
            </a:r>
            <a:r>
              <a:rPr kumimoji="1" lang="en-US" altLang="ja-JP" sz="2400" dirty="0"/>
              <a:t>$ git add xxx </a:t>
            </a:r>
            <a:r>
              <a:rPr kumimoji="1" lang="ja-JP" altLang="en-US" sz="2400"/>
              <a:t>ファイルを一つずつ</a:t>
            </a:r>
            <a:r>
              <a:rPr kumimoji="1" lang="en-US" altLang="ja-JP" sz="2400" dirty="0"/>
              <a:t>add</a:t>
            </a:r>
            <a:r>
              <a:rPr kumimoji="1" lang="ja-JP" altLang="en-US" sz="2400"/>
              <a:t>している</a:t>
            </a:r>
          </a:p>
        </p:txBody>
      </p:sp>
    </p:spTree>
    <p:extLst>
      <p:ext uri="{BB962C8B-B14F-4D97-AF65-F5344CB8AC3E}">
        <p14:creationId xmlns:p14="http://schemas.microsoft.com/office/powerpoint/2010/main" val="2957648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10879</TotalTime>
  <Words>627</Words>
  <Application>Microsoft Macintosh PowerPoint</Application>
  <PresentationFormat>ワイド画面</PresentationFormat>
  <Paragraphs>70</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これさえ知ってれば チーム開発はなんとかなる Git / GitHub講座</vt:lpstr>
      <vt:lpstr>はじめに</vt:lpstr>
      <vt:lpstr>Collaboratorにメンバーを追加</vt:lpstr>
      <vt:lpstr>$ git clone xxx</vt:lpstr>
      <vt:lpstr>$ git branch xxx</vt:lpstr>
      <vt:lpstr>$ git checkout xxx</vt:lpstr>
      <vt:lpstr>$ git diff</vt:lpstr>
      <vt:lpstr>$ git status</vt:lpstr>
      <vt:lpstr>$ git add .</vt:lpstr>
      <vt:lpstr>$ git commit –m “xxx”</vt:lpstr>
      <vt:lpstr>$ git push origin “xxx”</vt:lpstr>
      <vt:lpstr>プルリク</vt:lpstr>
      <vt:lpstr>プルリク</vt:lpstr>
      <vt:lpstr>プルリク</vt:lpstr>
      <vt:lpstr>プルリク</vt:lpstr>
      <vt:lpstr>プルリク[tips1]</vt:lpstr>
      <vt:lpstr>プルリク[tips2]</vt:lpstr>
      <vt:lpstr>$ git branch –D 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大原 黎明</dc:creator>
  <cp:lastModifiedBy>大原 黎明</cp:lastModifiedBy>
  <cp:revision>25</cp:revision>
  <dcterms:created xsi:type="dcterms:W3CDTF">2021-05-15T16:40:01Z</dcterms:created>
  <dcterms:modified xsi:type="dcterms:W3CDTF">2021-05-26T12:07:29Z</dcterms:modified>
</cp:coreProperties>
</file>