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0"/>
  </p:normalViewPr>
  <p:slideViewPr>
    <p:cSldViewPr snapToGrid="0" snapToObjects="1">
      <p:cViewPr varScale="1">
        <p:scale>
          <a:sx n="204" d="100"/>
          <a:sy n="2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2250D-0308-FB4A-AE6F-816134500A5E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68A73-F165-2A46-9669-7706691AA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8A73-F165-2A46-9669-7706691AAD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5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F2200-759A-CA44-AFF6-B659A09C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F914B2-539A-2940-B8B6-12963A8D8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557AF-EFDC-614A-948F-88121798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F1D-718E-3448-BECC-F1FF748340A8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DBEAB3-C1BC-FF4B-BA53-986DC8C2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2D91C-A62B-284D-B891-D89078BE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AB2D5-7B34-CF41-AF40-6F306F5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73E45F-65D8-7647-AF5F-A501CB26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560B7-85E2-0049-8004-20A8061E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4119-9A4A-7143-AA58-4C39391F07E7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8AF57-696E-B046-B5AD-2974030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CFAC6-9B5F-6741-878D-290E086C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5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27C32C-C8AF-6D4D-B0B3-1F6BFC27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EDF76-474F-F440-8403-4F7CBE4E2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90D62-33F6-4F42-B859-4A2A00A0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3C01-0C7C-2B46-9224-620BF35B8FCA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7A56B-9323-064F-A23C-522E9632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14BDF-6D12-3D41-8DB5-BCD7192B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29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4325-DC10-AA42-AAF5-D0CD07CC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9CFBD-61A9-804F-B1F0-A4995DEA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2CA18-F4C7-1744-A0AA-A5BE41C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75C4-04A5-904E-86AD-2B4C331139F2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AD222-3285-794C-B93C-7A896A6F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9B3F0-FADF-0F49-A6F1-1E226445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1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FF7C9-AD0D-F844-88E8-FA9DFBE8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05865D-8699-814E-9700-D2D21ADC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E08AD-CDFC-264F-A113-79E6B0E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0728-DF51-BE4C-95C7-1E94F35AC6FD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88540-1B4E-BA40-AFA7-217CDA41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A77ED-D694-9F47-AB76-84F82D3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9F5A-6E79-9647-AEAA-B2D3FDF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254DB-BCB3-6345-A5BE-815DE2DD0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E37F9-59BF-BA42-A63E-B795021D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A9512D-9E7B-BF42-A585-FE37C52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5167-C254-C646-A615-ADD9D0816F95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2671D-58D2-8D4F-BD5D-533E2FB1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80F05-635C-AD4A-8481-A960426F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8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98427-4B6F-8644-9082-012EE4CD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87F83-502C-F449-B010-E709E6802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CF8EDB-15D2-9945-871B-05D22993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501B4B-83F5-1A46-8B2F-8DEC41FA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665E2B-20CB-FD4F-9290-7F583B15A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97C76-2537-EA47-B1FB-29E65B91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E120-7616-3D43-9366-9A35FCBE2948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97576E-C8F4-E244-9AAD-65F144CA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726F22-46E3-2241-8E53-6A8D1310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05AB0-E61C-7643-A55D-87C4A852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2578C3-D955-AD40-9EEA-445C35F7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95D6-89EE-3849-AF7D-3947DDAFF2F4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80209-1C1A-0742-A194-FAFE4353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CE9A0A-3D2C-3B40-A637-5B32B98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3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F65315-E51B-AE43-9BA5-250F265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2CCB-7341-084B-88E8-90CEADB75E4C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9A4898-ABB5-4746-8907-96C8819E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BFDB4-9DED-DB42-BD1B-6B72FC91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5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15D35-D6C7-5C47-8888-6A058F86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09F97-2EF4-5D4B-9652-A391D09C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9205FA-40A3-9245-B50A-6ED1754B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4EBEF-E896-8C4A-B314-EA027562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65E6-A2AB-FA4B-A211-7159FA0BBEC4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C18CB-3BE4-A143-966D-7C7251F5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70085-3054-814F-84BC-AA40D9A9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95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99D19-8704-9B43-A1F8-1BA1EE54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97314D-B8E6-7846-9B8A-045EB9E2C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EA3AE5-5774-F245-8433-5B31E756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4869-340A-1442-82BC-A59BFAB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879C-EAA7-9642-AFA3-1C0E83F3A96D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D9BFE6-5E74-0347-88BA-AA9C3640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C184EE-E6F5-0B45-8ADD-944CB24D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8E0940-8350-DD41-9E10-539AB22F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BB37B9-813B-BF49-B5BE-ABB768BA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39B96-3FE1-E945-9D36-77ECA2D44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5839-A900-D347-80AC-2DB088C9FAE6}" type="datetime1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E80C7-46D3-424C-9B59-2BC5DDFC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C1F04-217D-ED47-B4FE-1B3BBFDB9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AB1A-A8B9-C149-9FC7-F22242EA3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E7747-4CAF-0C4D-8589-5080229B5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進数</a:t>
            </a:r>
            <a:r>
              <a:rPr kumimoji="1" lang="en-US" altLang="ja-JP" dirty="0"/>
              <a:t>/</a:t>
            </a:r>
            <a:r>
              <a:rPr lang="en-US" altLang="ja-JP" dirty="0"/>
              <a:t>16</a:t>
            </a:r>
            <a:r>
              <a:rPr lang="ja-JP" altLang="en-US"/>
              <a:t>進数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940535-5A4B-E34D-825F-062F521B3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reimei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E7781A-C901-D54C-92A8-2981918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A5B11-C31F-6B46-89B8-0CA33ED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進数とは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317B3-D39D-B144-9084-7B69FE3A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</a:t>
            </a:r>
            <a:r>
              <a:rPr kumimoji="1" lang="en-US" altLang="ja-JP" dirty="0"/>
              <a:t>0</a:t>
            </a:r>
            <a:r>
              <a:rPr kumimoji="1" lang="ja-JP" altLang="en-US"/>
              <a:t>」と「</a:t>
            </a:r>
            <a:r>
              <a:rPr kumimoji="1" lang="en-US" altLang="ja-JP" dirty="0"/>
              <a:t>1</a:t>
            </a:r>
            <a:r>
              <a:rPr kumimoji="1" lang="ja-JP" altLang="en-US"/>
              <a:t>」で数値を表現する方法</a:t>
            </a:r>
            <a:endParaRPr kumimoji="1" lang="en-US" altLang="ja-JP" dirty="0"/>
          </a:p>
          <a:p>
            <a:r>
              <a:rPr lang="en-US" altLang="ja-JP" dirty="0"/>
              <a:t>0, 1</a:t>
            </a:r>
            <a:r>
              <a:rPr lang="ja-JP" altLang="en-US"/>
              <a:t>は電子的には</a:t>
            </a:r>
            <a:r>
              <a:rPr lang="en-US" altLang="ja-JP" dirty="0"/>
              <a:t>High, Low</a:t>
            </a:r>
            <a:r>
              <a:rPr lang="ja-JP" altLang="en-US"/>
              <a:t>、論理的には</a:t>
            </a:r>
            <a:r>
              <a:rPr lang="en-US" altLang="ja-JP" dirty="0"/>
              <a:t>True, False</a:t>
            </a:r>
            <a:r>
              <a:rPr lang="ja-JP" altLang="en-US"/>
              <a:t>を表す</a:t>
            </a:r>
            <a:endParaRPr kumimoji="1" lang="en-US" altLang="ja-JP" dirty="0"/>
          </a:p>
          <a:p>
            <a:r>
              <a:rPr lang="ja-JP" altLang="en-US"/>
              <a:t>考え方自体は</a:t>
            </a:r>
            <a:r>
              <a:rPr lang="en-US" altLang="ja-JP" dirty="0"/>
              <a:t>11</a:t>
            </a:r>
            <a:r>
              <a:rPr lang="ja-JP" altLang="en-US"/>
              <a:t>世紀から存在していた</a:t>
            </a:r>
            <a:endParaRPr kumimoji="1" lang="en-US" altLang="ja-JP" dirty="0"/>
          </a:p>
          <a:p>
            <a:r>
              <a:rPr kumimoji="1" lang="ja-JP" altLang="en-US"/>
              <a:t>人間は</a:t>
            </a:r>
            <a:r>
              <a:rPr kumimoji="1" lang="en-US" altLang="ja-JP" dirty="0"/>
              <a:t>0~9</a:t>
            </a:r>
            <a:r>
              <a:rPr kumimoji="1" lang="ja-JP" altLang="en-US"/>
              <a:t>の数値で表現する</a:t>
            </a:r>
            <a:r>
              <a:rPr kumimoji="1" lang="en-US" altLang="ja-JP" dirty="0"/>
              <a:t>10</a:t>
            </a:r>
            <a:r>
              <a:rPr kumimoji="1" lang="ja-JP" altLang="en-US"/>
              <a:t>進数を使用している</a:t>
            </a:r>
            <a:endParaRPr kumimoji="1" lang="en-US" altLang="ja-JP" dirty="0"/>
          </a:p>
          <a:p>
            <a:r>
              <a:rPr lang="ja-JP" altLang="en-US"/>
              <a:t>単位</a:t>
            </a:r>
            <a:r>
              <a:rPr lang="en-US" altLang="ja-JP" dirty="0"/>
              <a:t>: bit</a:t>
            </a:r>
          </a:p>
          <a:p>
            <a:r>
              <a:rPr kumimoji="1" lang="en-US" altLang="ja-JP" dirty="0"/>
              <a:t>4bit = 1nibble</a:t>
            </a:r>
          </a:p>
          <a:p>
            <a:r>
              <a:rPr lang="en-US" altLang="ja-JP" dirty="0"/>
              <a:t>8bit = 1byte, octet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01CCBC-0230-744E-9582-38B189DC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29E17-809F-DA44-859C-2C103FAF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進数の数え方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08240-F6B2-F74D-9E56-06F34C8D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の部分の桁だけ足していく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桁の中で最大のものを引いていく</a:t>
            </a:r>
            <a:endParaRPr kumimoji="1" lang="en-US" altLang="ja-JP" dirty="0"/>
          </a:p>
          <a:p>
            <a:pPr lvl="1"/>
            <a:r>
              <a:rPr lang="en-US" altLang="ja-JP" sz="2000" dirty="0"/>
              <a:t>108 – 64 = 44</a:t>
            </a:r>
          </a:p>
          <a:p>
            <a:pPr lvl="1"/>
            <a:r>
              <a:rPr kumimoji="1" lang="en-US" altLang="ja-JP" sz="2000" dirty="0"/>
              <a:t>44 - 32 = 12</a:t>
            </a:r>
          </a:p>
          <a:p>
            <a:pPr lvl="1"/>
            <a:r>
              <a:rPr lang="en-US" altLang="ja-JP" sz="2000" dirty="0"/>
              <a:t>12 – 8 = 4</a:t>
            </a:r>
          </a:p>
          <a:p>
            <a:pPr lvl="1"/>
            <a:r>
              <a:rPr kumimoji="1" lang="en-US" altLang="ja-JP" sz="2000" dirty="0"/>
              <a:t>4 – 4 = 0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BE29012-E1C4-8549-95E9-5B9C1606576C}"/>
              </a:ext>
            </a:extLst>
          </p:cNvPr>
          <p:cNvGrpSpPr/>
          <p:nvPr/>
        </p:nvGrpSpPr>
        <p:grpSpPr>
          <a:xfrm>
            <a:off x="1102124" y="2542538"/>
            <a:ext cx="4690590" cy="985855"/>
            <a:chOff x="926511" y="3353993"/>
            <a:chExt cx="4690590" cy="98585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63AA666-A36D-FF4E-A3E1-91D0FBED1454}"/>
                </a:ext>
              </a:extLst>
            </p:cNvPr>
            <p:cNvSpPr txBox="1"/>
            <p:nvPr/>
          </p:nvSpPr>
          <p:spPr>
            <a:xfrm>
              <a:off x="1041568" y="3631962"/>
              <a:ext cx="4575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dirty="0"/>
                <a:t>0  1  1  0  1  1  0  0 </a:t>
              </a:r>
              <a:endParaRPr kumimoji="1" lang="ja-JP" altLang="en-US" sz="4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AC9872-D9D6-4D46-AA57-053E0C09A37F}"/>
                </a:ext>
              </a:extLst>
            </p:cNvPr>
            <p:cNvSpPr txBox="1"/>
            <p:nvPr/>
          </p:nvSpPr>
          <p:spPr>
            <a:xfrm>
              <a:off x="926511" y="3353993"/>
              <a:ext cx="46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128     64     32     16      8      4       2       1</a:t>
              </a:r>
              <a:endParaRPr kumimoji="1" lang="ja-JP" altLang="en-US"/>
            </a:p>
          </p:txBody>
        </p:sp>
      </p:grpSp>
      <p:pic>
        <p:nvPicPr>
          <p:cNvPr id="8" name="図 7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B1419073-D52E-3142-8D98-B0AECC8A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232" y="604640"/>
            <a:ext cx="1910568" cy="54451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66442A-296D-FE49-947E-854AAA196131}"/>
              </a:ext>
            </a:extLst>
          </p:cNvPr>
          <p:cNvSpPr txBox="1"/>
          <p:nvPr/>
        </p:nvSpPr>
        <p:spPr>
          <a:xfrm>
            <a:off x="7546931" y="1229023"/>
            <a:ext cx="110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1   1</a:t>
            </a:r>
            <a:br>
              <a:rPr kumimoji="1" lang="en-US" altLang="ja-JP" dirty="0"/>
            </a:br>
            <a:r>
              <a:rPr kumimoji="1" lang="en-US" altLang="ja-JP" dirty="0"/>
              <a:t>      1</a:t>
            </a:r>
            <a:br>
              <a:rPr kumimoji="1" lang="en-US" altLang="ja-JP" dirty="0"/>
            </a:br>
            <a:r>
              <a:rPr kumimoji="1" lang="en-US" altLang="ja-JP" dirty="0"/>
              <a:t> 1   0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59E1E7-BCDC-5146-A087-ECE4DF51E870}"/>
              </a:ext>
            </a:extLst>
          </p:cNvPr>
          <p:cNvCxnSpPr>
            <a:cxnSpLocks/>
          </p:cNvCxnSpPr>
          <p:nvPr/>
        </p:nvCxnSpPr>
        <p:spPr>
          <a:xfrm>
            <a:off x="7258833" y="1825625"/>
            <a:ext cx="1214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環状矢印 16">
            <a:extLst>
              <a:ext uri="{FF2B5EF4-FFF2-40B4-BE49-F238E27FC236}">
                <a16:creationId xmlns:a16="http://schemas.microsoft.com/office/drawing/2014/main" id="{6C952FDA-4B80-BF4E-AD92-C3094E26830B}"/>
              </a:ext>
            </a:extLst>
          </p:cNvPr>
          <p:cNvSpPr/>
          <p:nvPr/>
        </p:nvSpPr>
        <p:spPr>
          <a:xfrm flipH="1">
            <a:off x="7703506" y="696739"/>
            <a:ext cx="519831" cy="993949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5C3EBE3E-AE5A-7049-8339-FD1C0C3E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94A0E-B06A-6B41-B5E8-A901CDDD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練習問題</a:t>
            </a:r>
            <a:r>
              <a:rPr kumimoji="1" lang="en-US" altLang="ja-JP" dirty="0"/>
              <a:t> </a:t>
            </a:r>
            <a:r>
              <a:rPr lang="en-US" altLang="ja-JP" dirty="0"/>
              <a:t>(2</a:t>
            </a:r>
            <a:r>
              <a:rPr lang="ja-JP" altLang="en-US"/>
              <a:t>進数</a:t>
            </a:r>
            <a:r>
              <a:rPr lang="en-US" altLang="ja-JP" dirty="0"/>
              <a:t> </a:t>
            </a:r>
            <a:r>
              <a:rPr lang="ja-JP" altLang="en-US"/>
              <a:t>⇄</a:t>
            </a:r>
            <a:r>
              <a:rPr lang="en-US" altLang="ja-JP" dirty="0"/>
              <a:t> 10</a:t>
            </a:r>
            <a:r>
              <a:rPr lang="ja-JP" altLang="en-US"/>
              <a:t>進数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79D0-A254-2944-922C-4730C8A5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13800" dirty="0"/>
              <a:t>①</a:t>
            </a:r>
            <a:r>
              <a:rPr kumimoji="1" lang="en-US" altLang="ja-JP" sz="13800" dirty="0"/>
              <a:t> 0011 1100</a:t>
            </a:r>
          </a:p>
          <a:p>
            <a:pPr marL="0" indent="0">
              <a:buNone/>
            </a:pPr>
            <a:r>
              <a:rPr lang="en-US" altLang="ja-JP" sz="13800" dirty="0"/>
              <a:t>② 123</a:t>
            </a:r>
            <a:endParaRPr kumimoji="1" lang="ja-JP" altLang="en-US" sz="13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F902D-7076-1B4A-9D0D-B931254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C0B9F-4F76-8F4C-A3E4-8F7E18F5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答え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E8983-CECD-6B43-9B21-05EAA407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5400" dirty="0"/>
              <a:t>60</a:t>
            </a:r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5400" dirty="0"/>
              <a:t>0111 1011</a:t>
            </a:r>
          </a:p>
          <a:p>
            <a:pPr lvl="1"/>
            <a:r>
              <a:rPr kumimoji="1" lang="en-US" altLang="ja-JP" sz="2000" dirty="0"/>
              <a:t>123 – 64 = 59</a:t>
            </a:r>
          </a:p>
          <a:p>
            <a:pPr lvl="1"/>
            <a:r>
              <a:rPr lang="en-US" altLang="ja-JP" sz="2000" dirty="0"/>
              <a:t>59 – 32 = 27</a:t>
            </a:r>
          </a:p>
          <a:p>
            <a:pPr lvl="1"/>
            <a:r>
              <a:rPr kumimoji="1" lang="en-US" altLang="ja-JP" sz="2000" dirty="0"/>
              <a:t>27 – 16 = 11</a:t>
            </a:r>
          </a:p>
          <a:p>
            <a:pPr lvl="1"/>
            <a:r>
              <a:rPr lang="en-US" altLang="ja-JP" sz="2000" dirty="0"/>
              <a:t>11 – 8 = 3</a:t>
            </a:r>
          </a:p>
          <a:p>
            <a:pPr lvl="1"/>
            <a:r>
              <a:rPr kumimoji="1" lang="en-US" altLang="ja-JP" sz="2000" dirty="0"/>
              <a:t>3 – 2 = 1</a:t>
            </a:r>
          </a:p>
          <a:p>
            <a:pPr lvl="1"/>
            <a:r>
              <a:rPr lang="en-US" altLang="ja-JP" sz="2000" dirty="0"/>
              <a:t>1 – 1 = 0</a:t>
            </a:r>
            <a:endParaRPr kumimoji="1" lang="en-US" altLang="ja-JP" sz="2000" dirty="0"/>
          </a:p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41F536A-4C32-C94A-97C5-D08C8AF26F51}"/>
              </a:ext>
            </a:extLst>
          </p:cNvPr>
          <p:cNvGrpSpPr/>
          <p:nvPr/>
        </p:nvGrpSpPr>
        <p:grpSpPr>
          <a:xfrm>
            <a:off x="1405410" y="2492433"/>
            <a:ext cx="4690590" cy="985855"/>
            <a:chOff x="926511" y="3353993"/>
            <a:chExt cx="4690590" cy="98585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1254FCE-702E-0840-83B4-B74B85FF80A5}"/>
                </a:ext>
              </a:extLst>
            </p:cNvPr>
            <p:cNvSpPr txBox="1"/>
            <p:nvPr/>
          </p:nvSpPr>
          <p:spPr>
            <a:xfrm>
              <a:off x="1041568" y="3631962"/>
              <a:ext cx="4575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dirty="0"/>
                <a:t>0  0  1  1  1  1  0  0 </a:t>
              </a:r>
              <a:endParaRPr kumimoji="1" lang="ja-JP" altLang="en-US" sz="40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AFF902B-DC1A-4249-B89B-18318351DA89}"/>
                </a:ext>
              </a:extLst>
            </p:cNvPr>
            <p:cNvSpPr txBox="1"/>
            <p:nvPr/>
          </p:nvSpPr>
          <p:spPr>
            <a:xfrm>
              <a:off x="926511" y="3353993"/>
              <a:ext cx="46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128     64     32     16      8      4       2       1</a:t>
              </a:r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01CDB-975E-FB4D-A8E4-518A1C3135C5}"/>
              </a:ext>
            </a:extLst>
          </p:cNvPr>
          <p:cNvSpPr txBox="1"/>
          <p:nvPr/>
        </p:nvSpPr>
        <p:spPr>
          <a:xfrm>
            <a:off x="6638793" y="2770402"/>
            <a:ext cx="388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32 + 16 + 8 + 4 = 60</a:t>
            </a:r>
            <a:endParaRPr kumimoji="1" lang="ja-JP" altLang="en-US" sz="280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06E288-6D9D-1F4E-9F9A-8CBCBDC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9FC7A-FE44-D44F-A610-561AF050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16</a:t>
            </a:r>
            <a:r>
              <a:rPr kumimoji="1" lang="ja-JP" altLang="en-US"/>
              <a:t>進数の数え方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642E4-551D-7D41-8B31-76DCE0D6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4bit=16</a:t>
            </a:r>
            <a:r>
              <a:rPr lang="ja-JP" altLang="en-US"/>
              <a:t>で</a:t>
            </a:r>
            <a:r>
              <a:rPr kumimoji="1" lang="ja-JP" altLang="en-US"/>
              <a:t>ひとまとめにして表現したもの</a:t>
            </a:r>
            <a:endParaRPr kumimoji="1" lang="en-US" altLang="ja-JP" dirty="0"/>
          </a:p>
          <a:p>
            <a:r>
              <a:rPr lang="en-US" altLang="ja-JP" dirty="0"/>
              <a:t>10</a:t>
            </a:r>
            <a:r>
              <a:rPr lang="ja-JP" altLang="en-US"/>
              <a:t>以降の数字を一桁の数字では表現することが</a:t>
            </a:r>
            <a:br>
              <a:rPr lang="en-US" altLang="ja-JP" dirty="0"/>
            </a:br>
            <a:r>
              <a:rPr lang="ja-JP" altLang="en-US"/>
              <a:t>できないので、アルファベットを使用する</a:t>
            </a:r>
            <a:endParaRPr lang="en-US" altLang="ja-JP" dirty="0"/>
          </a:p>
          <a:p>
            <a:r>
              <a:rPr lang="ja-JP" altLang="en-US"/>
              <a:t>試験の時は対応表を書くのもいいと思う</a:t>
            </a:r>
            <a:endParaRPr lang="en-US" altLang="ja-JP" dirty="0"/>
          </a:p>
          <a:p>
            <a:r>
              <a:rPr lang="en-US" altLang="ja-JP" dirty="0"/>
              <a:t>6C </a:t>
            </a:r>
            <a:r>
              <a:rPr lang="ja-JP" altLang="en-US"/>
              <a:t>→</a:t>
            </a:r>
            <a:r>
              <a:rPr lang="en-US" altLang="ja-JP" dirty="0"/>
              <a:t> 0110 1100 </a:t>
            </a:r>
            <a:r>
              <a:rPr lang="ja-JP" altLang="en-US"/>
              <a:t>→</a:t>
            </a:r>
            <a:r>
              <a:rPr lang="en-US" altLang="ja-JP" dirty="0"/>
              <a:t>2</a:t>
            </a:r>
            <a:r>
              <a:rPr lang="ja-JP" altLang="en-US"/>
              <a:t>進数の数え方で</a:t>
            </a:r>
            <a:r>
              <a:rPr lang="en-US" altLang="ja-JP" dirty="0"/>
              <a:t>10</a:t>
            </a:r>
            <a:r>
              <a:rPr lang="ja-JP" altLang="en-US"/>
              <a:t>進数に変換</a:t>
            </a:r>
            <a:endParaRPr lang="en-US" altLang="ja-JP" dirty="0"/>
          </a:p>
          <a:p>
            <a:r>
              <a:rPr kumimoji="1" lang="en-US" altLang="ja-JP" dirty="0"/>
              <a:t>108 </a:t>
            </a:r>
            <a:r>
              <a:rPr kumimoji="1" lang="ja-JP" altLang="en-US"/>
              <a:t>→</a:t>
            </a:r>
            <a:r>
              <a:rPr kumimoji="1" lang="en-US" altLang="ja-JP" dirty="0"/>
              <a:t> 0110 1100 </a:t>
            </a:r>
            <a:r>
              <a:rPr kumimoji="1" lang="ja-JP" altLang="en-US"/>
              <a:t>→</a:t>
            </a:r>
            <a:r>
              <a:rPr kumimoji="1" lang="en-US" altLang="ja-JP" dirty="0"/>
              <a:t> 6C</a:t>
            </a:r>
            <a:endParaRPr kumimoji="1" lang="ja-JP" altLang="en-US"/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7392803A-0636-E542-8011-D5C153E4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297" y="0"/>
            <a:ext cx="2946400" cy="37973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595901-7394-E948-A3B9-62E0C0DE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3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12B48-B547-EF43-AAF5-50757397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練習問題</a:t>
            </a:r>
            <a:r>
              <a:rPr kumimoji="1" lang="en-US" altLang="ja-JP" dirty="0"/>
              <a:t> (16</a:t>
            </a:r>
            <a:r>
              <a:rPr kumimoji="1" lang="ja-JP" altLang="en-US"/>
              <a:t>進数</a:t>
            </a:r>
            <a:r>
              <a:rPr kumimoji="1" lang="en-US" altLang="ja-JP" dirty="0"/>
              <a:t> </a:t>
            </a:r>
            <a:r>
              <a:rPr kumimoji="1" lang="ja-JP" altLang="en-US"/>
              <a:t>⇄</a:t>
            </a:r>
            <a:r>
              <a:rPr kumimoji="1" lang="en-US" altLang="ja-JP" dirty="0"/>
              <a:t> 10</a:t>
            </a:r>
            <a:r>
              <a:rPr kumimoji="1" lang="ja-JP" altLang="en-US"/>
              <a:t>進数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41D4DE-51FE-204E-B446-9FAD5AE1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800" dirty="0"/>
              <a:t>① 9B</a:t>
            </a:r>
          </a:p>
          <a:p>
            <a:pPr marL="0" indent="0">
              <a:buNone/>
            </a:pPr>
            <a:r>
              <a:rPr lang="en-US" altLang="ja-JP" sz="12800" dirty="0"/>
              <a:t>② 219</a:t>
            </a:r>
            <a:endParaRPr kumimoji="1" lang="ja-JP" altLang="en-US" sz="1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E2333-0B24-624B-A00A-3CC2E011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AA39AFE1-0D96-6543-9D8D-C7EF8FCB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37" y="1772433"/>
            <a:ext cx="2946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8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87582-08FE-614F-913A-B5D5D9C3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答え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67C187-5D3A-7B40-879C-25BC6BCE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155</a:t>
            </a:r>
          </a:p>
          <a:p>
            <a:pPr lvl="1"/>
            <a:r>
              <a:rPr lang="en-US" altLang="ja-JP" sz="1600" dirty="0"/>
              <a:t>9B </a:t>
            </a:r>
            <a:r>
              <a:rPr lang="ja-JP" altLang="en-US" sz="1600"/>
              <a:t>→ </a:t>
            </a:r>
            <a:r>
              <a:rPr lang="en-US" altLang="ja-JP" sz="1600" dirty="0"/>
              <a:t>1001 1011</a:t>
            </a:r>
            <a:endParaRPr kumimoji="1" lang="en-US" altLang="ja-JP" sz="1600" dirty="0"/>
          </a:p>
          <a:p>
            <a:r>
              <a:rPr lang="en-US" altLang="ja-JP" sz="5400" dirty="0"/>
              <a:t>DB</a:t>
            </a:r>
          </a:p>
          <a:p>
            <a:pPr lvl="1"/>
            <a:r>
              <a:rPr kumimoji="1" lang="en-US" altLang="ja-JP" sz="2000" dirty="0"/>
              <a:t>219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1101 1011</a:t>
            </a:r>
          </a:p>
          <a:p>
            <a:pPr lvl="1"/>
            <a:r>
              <a:rPr lang="en-US" altLang="ja-JP" sz="1400" dirty="0"/>
              <a:t>219 - 128 = 91</a:t>
            </a:r>
          </a:p>
          <a:p>
            <a:pPr lvl="1"/>
            <a:r>
              <a:rPr kumimoji="1" lang="en-US" altLang="ja-JP" sz="1400" dirty="0"/>
              <a:t>91 – 64 = 27</a:t>
            </a:r>
          </a:p>
          <a:p>
            <a:pPr lvl="1"/>
            <a:r>
              <a:rPr lang="en-US" altLang="ja-JP" sz="1400" dirty="0"/>
              <a:t>27 – 16 = 11</a:t>
            </a:r>
          </a:p>
          <a:p>
            <a:pPr lvl="1"/>
            <a:r>
              <a:rPr kumimoji="1" lang="en-US" altLang="ja-JP" sz="1400" dirty="0"/>
              <a:t>11 – 8 = 3</a:t>
            </a:r>
          </a:p>
          <a:p>
            <a:pPr lvl="1"/>
            <a:r>
              <a:rPr kumimoji="1" lang="en-US" altLang="ja-JP" sz="1400" dirty="0"/>
              <a:t>3 - 2 = 1</a:t>
            </a:r>
          </a:p>
          <a:p>
            <a:pPr lvl="1"/>
            <a:r>
              <a:rPr lang="en-US" altLang="ja-JP" sz="1400" dirty="0"/>
              <a:t>1 – 1 = 0</a:t>
            </a:r>
            <a:endParaRPr kumimoji="1" lang="ja-JP" altLang="en-US" sz="2000"/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61F2F4B3-AD56-AE44-AF38-5D4B4010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80" y="895611"/>
            <a:ext cx="2946400" cy="3797300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4E77A5E-3964-3142-A0DD-ECC380E17676}"/>
              </a:ext>
            </a:extLst>
          </p:cNvPr>
          <p:cNvGrpSpPr/>
          <p:nvPr/>
        </p:nvGrpSpPr>
        <p:grpSpPr>
          <a:xfrm>
            <a:off x="3835460" y="2106223"/>
            <a:ext cx="4690590" cy="985855"/>
            <a:chOff x="926511" y="3353993"/>
            <a:chExt cx="4690590" cy="98585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12D287C-10B8-EE48-92ED-4D485E987BD1}"/>
                </a:ext>
              </a:extLst>
            </p:cNvPr>
            <p:cNvSpPr txBox="1"/>
            <p:nvPr/>
          </p:nvSpPr>
          <p:spPr>
            <a:xfrm>
              <a:off x="1041568" y="3631962"/>
              <a:ext cx="4575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dirty="0"/>
                <a:t>1  0  0  1  1  0  1  1 </a:t>
              </a:r>
              <a:endParaRPr kumimoji="1" lang="ja-JP" altLang="en-US" sz="40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B180E4B-D822-DD4C-8492-F2DD664843FC}"/>
                </a:ext>
              </a:extLst>
            </p:cNvPr>
            <p:cNvSpPr txBox="1"/>
            <p:nvPr/>
          </p:nvSpPr>
          <p:spPr>
            <a:xfrm>
              <a:off x="926511" y="3353993"/>
              <a:ext cx="46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128     64     32     16      8      4       2       1</a:t>
              </a:r>
              <a:endParaRPr kumimoji="1" lang="ja-JP" altLang="en-US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88549B-DC19-7F40-B035-4A1C963F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AB1A-A8B9-C149-9FC7-F22242EA395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0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364</Words>
  <Application>Microsoft Macintosh PowerPoint</Application>
  <PresentationFormat>ワイド画面</PresentationFormat>
  <Paragraphs>71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2進数/16進数</vt:lpstr>
      <vt:lpstr>2進数とは</vt:lpstr>
      <vt:lpstr>2進数の数え方</vt:lpstr>
      <vt:lpstr>練習問題 (2進数 ⇄ 10進数)</vt:lpstr>
      <vt:lpstr>答え</vt:lpstr>
      <vt:lpstr>16進数の数え方</vt:lpstr>
      <vt:lpstr>練習問題 (16進数 ⇄ 10進数)</vt:lpstr>
      <vt:lpstr>答え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2進数/16進数</dc:title>
  <dc:creator>大原 黎明</dc:creator>
  <cp:lastModifiedBy>大原 黎明</cp:lastModifiedBy>
  <cp:revision>26</cp:revision>
  <dcterms:created xsi:type="dcterms:W3CDTF">2021-07-25T04:25:05Z</dcterms:created>
  <dcterms:modified xsi:type="dcterms:W3CDTF">2021-07-28T13:44:06Z</dcterms:modified>
</cp:coreProperties>
</file>