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sldIdLst>
    <p:sldId id="256" r:id="rId2"/>
    <p:sldId id="279" r:id="rId3"/>
    <p:sldId id="257" r:id="rId4"/>
    <p:sldId id="280" r:id="rId5"/>
    <p:sldId id="258" r:id="rId6"/>
    <p:sldId id="264" r:id="rId7"/>
    <p:sldId id="287" r:id="rId8"/>
    <p:sldId id="298" r:id="rId9"/>
    <p:sldId id="259" r:id="rId10"/>
    <p:sldId id="269" r:id="rId11"/>
    <p:sldId id="270" r:id="rId12"/>
    <p:sldId id="274" r:id="rId13"/>
    <p:sldId id="285" r:id="rId14"/>
    <p:sldId id="260" r:id="rId15"/>
    <p:sldId id="271" r:id="rId16"/>
    <p:sldId id="261" r:id="rId17"/>
    <p:sldId id="272" r:id="rId18"/>
    <p:sldId id="267" r:id="rId19"/>
    <p:sldId id="263" r:id="rId20"/>
    <p:sldId id="286" r:id="rId21"/>
    <p:sldId id="265" r:id="rId22"/>
    <p:sldId id="288" r:id="rId23"/>
    <p:sldId id="262" r:id="rId24"/>
    <p:sldId id="273" r:id="rId25"/>
    <p:sldId id="281" r:id="rId26"/>
    <p:sldId id="295" r:id="rId27"/>
    <p:sldId id="266" r:id="rId28"/>
    <p:sldId id="289" r:id="rId29"/>
    <p:sldId id="275" r:id="rId30"/>
    <p:sldId id="291" r:id="rId31"/>
    <p:sldId id="276" r:id="rId32"/>
    <p:sldId id="292" r:id="rId33"/>
    <p:sldId id="277" r:id="rId34"/>
    <p:sldId id="293" r:id="rId35"/>
    <p:sldId id="278" r:id="rId36"/>
    <p:sldId id="294" r:id="rId37"/>
    <p:sldId id="282" r:id="rId38"/>
    <p:sldId id="296" r:id="rId39"/>
    <p:sldId id="283" r:id="rId40"/>
    <p:sldId id="297" r:id="rId41"/>
    <p:sldId id="284" r:id="rId42"/>
    <p:sldId id="268" r:id="rId43"/>
    <p:sldId id="299" r:id="rId4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98"/>
    <p:restoredTop sz="94688"/>
  </p:normalViewPr>
  <p:slideViewPr>
    <p:cSldViewPr snapToGrid="0" snapToObjects="1">
      <p:cViewPr varScale="1">
        <p:scale>
          <a:sx n="212" d="100"/>
          <a:sy n="212" d="100"/>
        </p:scale>
        <p:origin x="1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1549E-58D2-654B-AC09-1091EC4BCB2B}" type="datetimeFigureOut">
              <a:rPr kumimoji="1" lang="ja-JP" altLang="en-US" smtClean="0"/>
              <a:t>2021/2/28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49BC2-94C2-3649-BFF5-C70CDA3674B8}" type="slidenum">
              <a:rPr kumimoji="1" lang="ja-JP" altLang="en-US" smtClean="0"/>
              <a:t>‹#›</a:t>
            </a:fld>
            <a:endParaRPr kumimoji="1" lang="ja-JP" altLang="en-US"/>
          </a:p>
        </p:txBody>
      </p:sp>
    </p:spTree>
    <p:extLst>
      <p:ext uri="{BB962C8B-B14F-4D97-AF65-F5344CB8AC3E}">
        <p14:creationId xmlns:p14="http://schemas.microsoft.com/office/powerpoint/2010/main" val="35502097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149BC2-94C2-3649-BFF5-C70CDA3674B8}" type="slidenum">
              <a:rPr kumimoji="1" lang="ja-JP" altLang="en-US" smtClean="0"/>
              <a:t>14</a:t>
            </a:fld>
            <a:endParaRPr kumimoji="1" lang="ja-JP" altLang="en-US"/>
          </a:p>
        </p:txBody>
      </p:sp>
    </p:spTree>
    <p:extLst>
      <p:ext uri="{BB962C8B-B14F-4D97-AF65-F5344CB8AC3E}">
        <p14:creationId xmlns:p14="http://schemas.microsoft.com/office/powerpoint/2010/main" val="2498507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CBB997-6021-2743-B21D-11363B5476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E9143A-DC64-0549-BE6E-0202D62B4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AE0EBB-26B1-BD4F-92B1-5FF37BFCB9EB}"/>
              </a:ext>
            </a:extLst>
          </p:cNvPr>
          <p:cNvSpPr>
            <a:spLocks noGrp="1"/>
          </p:cNvSpPr>
          <p:nvPr>
            <p:ph type="dt" sz="half" idx="10"/>
          </p:nvPr>
        </p:nvSpPr>
        <p:spPr/>
        <p:txBody>
          <a:bodyPr/>
          <a:lstStyle/>
          <a:p>
            <a:fld id="{8897CFA2-02C6-6145-8794-43BF5BC4165F}" type="datetime1">
              <a:rPr kumimoji="1" lang="ja-JP" altLang="en-US" smtClean="0"/>
              <a:t>2021/2/28</a:t>
            </a:fld>
            <a:endParaRPr kumimoji="1" lang="ja-JP" altLang="en-US"/>
          </a:p>
        </p:txBody>
      </p:sp>
      <p:sp>
        <p:nvSpPr>
          <p:cNvPr id="5" name="フッター プレースホルダー 4">
            <a:extLst>
              <a:ext uri="{FF2B5EF4-FFF2-40B4-BE49-F238E27FC236}">
                <a16:creationId xmlns:a16="http://schemas.microsoft.com/office/drawing/2014/main" id="{E40FE9D6-EE4C-894C-B689-B432CE38FB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ADABE0-DA37-FF47-817A-9D6E619CA7A1}"/>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793298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609D4-C965-BC4F-9CFE-49BCF29620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D50E9E-BF3A-BA40-AD1A-9054931C45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B8F21F-646D-C94B-858F-687E913E6DB5}"/>
              </a:ext>
            </a:extLst>
          </p:cNvPr>
          <p:cNvSpPr>
            <a:spLocks noGrp="1"/>
          </p:cNvSpPr>
          <p:nvPr>
            <p:ph type="dt" sz="half" idx="10"/>
          </p:nvPr>
        </p:nvSpPr>
        <p:spPr/>
        <p:txBody>
          <a:bodyPr/>
          <a:lstStyle/>
          <a:p>
            <a:fld id="{BCF661EE-F8E8-0A47-9EFE-56BC0E2AF9F4}" type="datetime1">
              <a:rPr kumimoji="1" lang="ja-JP" altLang="en-US" smtClean="0"/>
              <a:t>2021/2/28</a:t>
            </a:fld>
            <a:endParaRPr kumimoji="1" lang="ja-JP" altLang="en-US"/>
          </a:p>
        </p:txBody>
      </p:sp>
      <p:sp>
        <p:nvSpPr>
          <p:cNvPr id="5" name="フッター プレースホルダー 4">
            <a:extLst>
              <a:ext uri="{FF2B5EF4-FFF2-40B4-BE49-F238E27FC236}">
                <a16:creationId xmlns:a16="http://schemas.microsoft.com/office/drawing/2014/main" id="{3E574A88-8454-C04B-A08B-C48D94EE55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3E6C4A-56CE-004A-B21C-244EBF980071}"/>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224962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B4F885F-0743-9D49-9B22-BEC5E07D894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BC9EF2-B98F-FD46-BB5B-5AFE582FC3B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36E159-1D0B-244D-8B44-89C83C594D88}"/>
              </a:ext>
            </a:extLst>
          </p:cNvPr>
          <p:cNvSpPr>
            <a:spLocks noGrp="1"/>
          </p:cNvSpPr>
          <p:nvPr>
            <p:ph type="dt" sz="half" idx="10"/>
          </p:nvPr>
        </p:nvSpPr>
        <p:spPr/>
        <p:txBody>
          <a:bodyPr/>
          <a:lstStyle/>
          <a:p>
            <a:fld id="{58BB53D2-80CC-DC49-8B68-3109A82BD76A}" type="datetime1">
              <a:rPr kumimoji="1" lang="ja-JP" altLang="en-US" smtClean="0"/>
              <a:t>2021/2/28</a:t>
            </a:fld>
            <a:endParaRPr kumimoji="1" lang="ja-JP" altLang="en-US"/>
          </a:p>
        </p:txBody>
      </p:sp>
      <p:sp>
        <p:nvSpPr>
          <p:cNvPr id="5" name="フッター プレースホルダー 4">
            <a:extLst>
              <a:ext uri="{FF2B5EF4-FFF2-40B4-BE49-F238E27FC236}">
                <a16:creationId xmlns:a16="http://schemas.microsoft.com/office/drawing/2014/main" id="{61C62669-AD31-9E42-8E60-C0360CA5F7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1B8D08-0022-944F-B14C-522460361E48}"/>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400943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3D093-D3A4-B841-B6B7-8E54B91475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D06961-2F5D-DB40-B7C4-32298EF1C03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005B2B-AC3F-AE4B-93F9-C300C479B91C}"/>
              </a:ext>
            </a:extLst>
          </p:cNvPr>
          <p:cNvSpPr>
            <a:spLocks noGrp="1"/>
          </p:cNvSpPr>
          <p:nvPr>
            <p:ph type="dt" sz="half" idx="10"/>
          </p:nvPr>
        </p:nvSpPr>
        <p:spPr/>
        <p:txBody>
          <a:bodyPr/>
          <a:lstStyle/>
          <a:p>
            <a:fld id="{52DD8056-0B62-9B4E-8D8B-8801EC69645F}" type="datetime1">
              <a:rPr kumimoji="1" lang="ja-JP" altLang="en-US" smtClean="0"/>
              <a:t>2021/2/28</a:t>
            </a:fld>
            <a:endParaRPr kumimoji="1" lang="ja-JP" altLang="en-US"/>
          </a:p>
        </p:txBody>
      </p:sp>
      <p:sp>
        <p:nvSpPr>
          <p:cNvPr id="5" name="フッター プレースホルダー 4">
            <a:extLst>
              <a:ext uri="{FF2B5EF4-FFF2-40B4-BE49-F238E27FC236}">
                <a16:creationId xmlns:a16="http://schemas.microsoft.com/office/drawing/2014/main" id="{63033923-37D9-B64A-8153-4D78AC257E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C538FF-4FAA-5E45-AF73-2BF71FD2462F}"/>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354419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6B83A-EDE7-0B4F-8725-9F36930E415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A1C41A-B73B-134D-BC01-304B36497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1B58A48-E678-504C-81F7-0233E5AE500B}"/>
              </a:ext>
            </a:extLst>
          </p:cNvPr>
          <p:cNvSpPr>
            <a:spLocks noGrp="1"/>
          </p:cNvSpPr>
          <p:nvPr>
            <p:ph type="dt" sz="half" idx="10"/>
          </p:nvPr>
        </p:nvSpPr>
        <p:spPr/>
        <p:txBody>
          <a:bodyPr/>
          <a:lstStyle/>
          <a:p>
            <a:fld id="{9675A9E1-98C1-6B4D-9B07-5360519BFB5C}" type="datetime1">
              <a:rPr kumimoji="1" lang="ja-JP" altLang="en-US" smtClean="0"/>
              <a:t>2021/2/28</a:t>
            </a:fld>
            <a:endParaRPr kumimoji="1" lang="ja-JP" altLang="en-US"/>
          </a:p>
        </p:txBody>
      </p:sp>
      <p:sp>
        <p:nvSpPr>
          <p:cNvPr id="5" name="フッター プレースホルダー 4">
            <a:extLst>
              <a:ext uri="{FF2B5EF4-FFF2-40B4-BE49-F238E27FC236}">
                <a16:creationId xmlns:a16="http://schemas.microsoft.com/office/drawing/2014/main" id="{052BECAE-2604-CA45-BF05-AAA8251E22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55B729-62B5-214D-9D6F-E7CFD5143C71}"/>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78140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552300-2749-AA4B-A622-BBE1C2839D1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A2C874-D89F-4F45-886E-471F4977566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6569-B517-AD48-8D72-F9CA81D3EBB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04FB6F4-4275-7B41-BB77-87D16F412D3D}"/>
              </a:ext>
            </a:extLst>
          </p:cNvPr>
          <p:cNvSpPr>
            <a:spLocks noGrp="1"/>
          </p:cNvSpPr>
          <p:nvPr>
            <p:ph type="dt" sz="half" idx="10"/>
          </p:nvPr>
        </p:nvSpPr>
        <p:spPr/>
        <p:txBody>
          <a:bodyPr/>
          <a:lstStyle/>
          <a:p>
            <a:fld id="{CBED933D-D4DA-F249-9035-2FE4B19D65F9}" type="datetime1">
              <a:rPr kumimoji="1" lang="ja-JP" altLang="en-US" smtClean="0"/>
              <a:t>2021/2/28</a:t>
            </a:fld>
            <a:endParaRPr kumimoji="1" lang="ja-JP" altLang="en-US"/>
          </a:p>
        </p:txBody>
      </p:sp>
      <p:sp>
        <p:nvSpPr>
          <p:cNvPr id="6" name="フッター プレースホルダー 5">
            <a:extLst>
              <a:ext uri="{FF2B5EF4-FFF2-40B4-BE49-F238E27FC236}">
                <a16:creationId xmlns:a16="http://schemas.microsoft.com/office/drawing/2014/main" id="{2AC38033-1E4B-6348-A7AF-6EBB5BFFDB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59333F-79CC-684F-BB97-BE7705693729}"/>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283911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87A90-2E00-F045-9D09-CBB3CCD998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39411B-7ED1-3F43-97DC-B22F7AB651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287F68-960F-2345-BD8F-BD2BA05C36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961AFC6-BEEA-0E40-B257-3F85347DB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DD54E7E-45FE-154F-AF60-E0C5B67D4F8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77FEC3F-4E04-F14B-A103-A616DC8CAEA2}"/>
              </a:ext>
            </a:extLst>
          </p:cNvPr>
          <p:cNvSpPr>
            <a:spLocks noGrp="1"/>
          </p:cNvSpPr>
          <p:nvPr>
            <p:ph type="dt" sz="half" idx="10"/>
          </p:nvPr>
        </p:nvSpPr>
        <p:spPr/>
        <p:txBody>
          <a:bodyPr/>
          <a:lstStyle/>
          <a:p>
            <a:fld id="{C27C0067-6106-B043-A764-65185389AF83}" type="datetime1">
              <a:rPr kumimoji="1" lang="ja-JP" altLang="en-US" smtClean="0"/>
              <a:t>2021/2/28</a:t>
            </a:fld>
            <a:endParaRPr kumimoji="1" lang="ja-JP" altLang="en-US"/>
          </a:p>
        </p:txBody>
      </p:sp>
      <p:sp>
        <p:nvSpPr>
          <p:cNvPr id="8" name="フッター プレースホルダー 7">
            <a:extLst>
              <a:ext uri="{FF2B5EF4-FFF2-40B4-BE49-F238E27FC236}">
                <a16:creationId xmlns:a16="http://schemas.microsoft.com/office/drawing/2014/main" id="{07024AA2-A08F-5A40-9284-AD81017DAC8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8727FF5-949C-9E4D-A5C8-2CD67191E46A}"/>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16715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6DE20-EC1B-C24A-AC71-EA6DB6AB8A8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A993C36-783B-424A-8C3F-368B1C9DB678}"/>
              </a:ext>
            </a:extLst>
          </p:cNvPr>
          <p:cNvSpPr>
            <a:spLocks noGrp="1"/>
          </p:cNvSpPr>
          <p:nvPr>
            <p:ph type="dt" sz="half" idx="10"/>
          </p:nvPr>
        </p:nvSpPr>
        <p:spPr/>
        <p:txBody>
          <a:bodyPr/>
          <a:lstStyle/>
          <a:p>
            <a:fld id="{AB3895F9-5EEF-9D4E-972E-066963DFD58B}" type="datetime1">
              <a:rPr kumimoji="1" lang="ja-JP" altLang="en-US" smtClean="0"/>
              <a:t>2021/2/28</a:t>
            </a:fld>
            <a:endParaRPr kumimoji="1" lang="ja-JP" altLang="en-US"/>
          </a:p>
        </p:txBody>
      </p:sp>
      <p:sp>
        <p:nvSpPr>
          <p:cNvPr id="4" name="フッター プレースホルダー 3">
            <a:extLst>
              <a:ext uri="{FF2B5EF4-FFF2-40B4-BE49-F238E27FC236}">
                <a16:creationId xmlns:a16="http://schemas.microsoft.com/office/drawing/2014/main" id="{C3262B5A-B135-8644-BF3D-46F0DBC7BF4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6F4D6E-6A93-884E-96BC-78C09560618E}"/>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354375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7F67A3-D3A2-7E4B-A9B9-B19892A40FF5}"/>
              </a:ext>
            </a:extLst>
          </p:cNvPr>
          <p:cNvSpPr>
            <a:spLocks noGrp="1"/>
          </p:cNvSpPr>
          <p:nvPr>
            <p:ph type="dt" sz="half" idx="10"/>
          </p:nvPr>
        </p:nvSpPr>
        <p:spPr/>
        <p:txBody>
          <a:bodyPr/>
          <a:lstStyle/>
          <a:p>
            <a:fld id="{26C55CA5-9F35-6C42-8B3E-80A7B8B00433}" type="datetime1">
              <a:rPr kumimoji="1" lang="ja-JP" altLang="en-US" smtClean="0"/>
              <a:t>2021/2/28</a:t>
            </a:fld>
            <a:endParaRPr kumimoji="1" lang="ja-JP" altLang="en-US"/>
          </a:p>
        </p:txBody>
      </p:sp>
      <p:sp>
        <p:nvSpPr>
          <p:cNvPr id="3" name="フッター プレースホルダー 2">
            <a:extLst>
              <a:ext uri="{FF2B5EF4-FFF2-40B4-BE49-F238E27FC236}">
                <a16:creationId xmlns:a16="http://schemas.microsoft.com/office/drawing/2014/main" id="{74B0D2DA-671E-644B-A9BF-42C123467B6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A9E6EE-1515-F741-8065-3D4B39DFBCA6}"/>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175057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36DFE-58C6-6249-8923-891FAF3E160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FC1441-DB53-404A-8211-06F2FEA79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8841B8-3B14-C048-B999-F2B81E50A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202A0E-FAB4-2C42-B5F2-4A16312F9CDA}"/>
              </a:ext>
            </a:extLst>
          </p:cNvPr>
          <p:cNvSpPr>
            <a:spLocks noGrp="1"/>
          </p:cNvSpPr>
          <p:nvPr>
            <p:ph type="dt" sz="half" idx="10"/>
          </p:nvPr>
        </p:nvSpPr>
        <p:spPr/>
        <p:txBody>
          <a:bodyPr/>
          <a:lstStyle/>
          <a:p>
            <a:fld id="{C98D63B9-166E-324F-BC09-F11A65D1C2F8}" type="datetime1">
              <a:rPr kumimoji="1" lang="ja-JP" altLang="en-US" smtClean="0"/>
              <a:t>2021/2/28</a:t>
            </a:fld>
            <a:endParaRPr kumimoji="1" lang="ja-JP" altLang="en-US"/>
          </a:p>
        </p:txBody>
      </p:sp>
      <p:sp>
        <p:nvSpPr>
          <p:cNvPr id="6" name="フッター プレースホルダー 5">
            <a:extLst>
              <a:ext uri="{FF2B5EF4-FFF2-40B4-BE49-F238E27FC236}">
                <a16:creationId xmlns:a16="http://schemas.microsoft.com/office/drawing/2014/main" id="{1EB264D9-F809-E442-A615-EC7C18CE5A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70C8FE-AE13-8444-BC65-40F443DC4CEE}"/>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189378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6740E-D716-FD4B-92B3-8A5960BA65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CECC595-EC8B-D240-A648-141081EC3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E89D5E1-3084-F845-8D46-C01C7E8AD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428471-F4C7-4D48-9985-949C805EDE33}"/>
              </a:ext>
            </a:extLst>
          </p:cNvPr>
          <p:cNvSpPr>
            <a:spLocks noGrp="1"/>
          </p:cNvSpPr>
          <p:nvPr>
            <p:ph type="dt" sz="half" idx="10"/>
          </p:nvPr>
        </p:nvSpPr>
        <p:spPr/>
        <p:txBody>
          <a:bodyPr/>
          <a:lstStyle/>
          <a:p>
            <a:fld id="{52B2B436-3A25-B14F-9D65-C3A99E46DA3F}" type="datetime1">
              <a:rPr kumimoji="1" lang="ja-JP" altLang="en-US" smtClean="0"/>
              <a:t>2021/2/28</a:t>
            </a:fld>
            <a:endParaRPr kumimoji="1" lang="ja-JP" altLang="en-US"/>
          </a:p>
        </p:txBody>
      </p:sp>
      <p:sp>
        <p:nvSpPr>
          <p:cNvPr id="6" name="フッター プレースホルダー 5">
            <a:extLst>
              <a:ext uri="{FF2B5EF4-FFF2-40B4-BE49-F238E27FC236}">
                <a16:creationId xmlns:a16="http://schemas.microsoft.com/office/drawing/2014/main" id="{18813FE8-3479-1049-97D5-75A3488896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3344F7-CBD6-6342-B233-EC54DB9B2258}"/>
              </a:ext>
            </a:extLst>
          </p:cNvPr>
          <p:cNvSpPr>
            <a:spLocks noGrp="1"/>
          </p:cNvSpPr>
          <p:nvPr>
            <p:ph type="sldNum" sz="quarter" idx="12"/>
          </p:nvPr>
        </p:nvSpPr>
        <p:spPr/>
        <p:txBody>
          <a:body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226490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C51E17C-00EB-0C43-AE42-8A77298BB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40FCE2-7499-F242-8C69-C309D7822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601043-BE16-7B4A-91B7-990D289AC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B3E23-CAA0-2D4E-B75E-2F225214BE4E}" type="datetime1">
              <a:rPr kumimoji="1" lang="ja-JP" altLang="en-US" smtClean="0"/>
              <a:t>2021/2/28</a:t>
            </a:fld>
            <a:endParaRPr kumimoji="1" lang="ja-JP" altLang="en-US"/>
          </a:p>
        </p:txBody>
      </p:sp>
      <p:sp>
        <p:nvSpPr>
          <p:cNvPr id="5" name="フッター プレースホルダー 4">
            <a:extLst>
              <a:ext uri="{FF2B5EF4-FFF2-40B4-BE49-F238E27FC236}">
                <a16:creationId xmlns:a16="http://schemas.microsoft.com/office/drawing/2014/main" id="{B70683F0-E501-244E-93D5-9E947EBE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F08FC3-9781-504D-B2FA-2197F8D269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47A97-6727-4546-A0A7-1C7DCB200ED4}" type="slidenum">
              <a:rPr kumimoji="1" lang="ja-JP" altLang="en-US" smtClean="0"/>
              <a:t>‹#›</a:t>
            </a:fld>
            <a:endParaRPr kumimoji="1" lang="ja-JP" altLang="en-US"/>
          </a:p>
        </p:txBody>
      </p:sp>
    </p:spTree>
    <p:extLst>
      <p:ext uri="{BB962C8B-B14F-4D97-AF65-F5344CB8AC3E}">
        <p14:creationId xmlns:p14="http://schemas.microsoft.com/office/powerpoint/2010/main" val="980754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loudflare.com/ja-jp/learning/ddos/what-is-an-ack-floo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internet.watch.impress.co.jp/docs/interview/597628.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eset-info.canon-its.jp/malware_info/term/detail/00001.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atmarkit.co.jp/ait/articles/0608/26/news015.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hyperlink" Target="https://www.atmarkit.co.jp/ait/articles/0608/26/news015.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ipa.go.jp/files/000059579.pd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cloudflare.com/ja-jp/learning/ddos/http-flood-ddos-attack/"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teguard.jp-secure.com/blog/what-is-slowloris-attack"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miya.co.jp/column/denial_of_service_attack_20200511.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cloudflare.com/ja-jp/learning/ddos/dns-flood-ddos-attack/"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hyperlink" Target="https://www.cloudflare.com/ja-jp/learning/ddos/dns-flood-ddos-attack/"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loudflare.com/ja-jp/learning/ddos/ping-of-death-ddos-attack/" TargetMode="External"/><Relationship Id="rId2" Type="http://schemas.openxmlformats.org/officeDocument/2006/relationships/hyperlink" Target="https://www.amiya.co.jp/column/denial_of_service_attack_20200511.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miya.co.jp/column/denial_of_service_attack_2020051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ndmem.blogspot.com/2014/02/dosattack.html#chapter-13"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rtpro.yamaha.co.jp/RT/FAQ/IP-Filter/land-attack-filter.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www.shadan-kun.com/blog/measure/1426/#07" TargetMode="External"/><Relationship Id="rId3" Type="http://schemas.openxmlformats.org/officeDocument/2006/relationships/hyperlink" Target="https://www.weblio.jp/wkpja/content/SYN+cookies_SYN+cookies%E3%81%AE%E6%A6%82%E8%A6%81" TargetMode="External"/><Relationship Id="rId7" Type="http://schemas.openxmlformats.org/officeDocument/2006/relationships/hyperlink" Target="https://detail.chiebukuro.yahoo.co.jp/qa/question_detail/q12115076242" TargetMode="External"/><Relationship Id="rId12" Type="http://schemas.openxmlformats.org/officeDocument/2006/relationships/hyperlink" Target="https://www.atmarkit.co.jp/ait/articles/0608/26/news015.html" TargetMode="External"/><Relationship Id="rId2" Type="http://schemas.openxmlformats.org/officeDocument/2006/relationships/hyperlink" Target="https://www.cloudflare.com/ja-jp/learning/ddos/syn-flood-ddos-attack/" TargetMode="External"/><Relationship Id="rId1" Type="http://schemas.openxmlformats.org/officeDocument/2006/relationships/slideLayout" Target="../slideLayouts/slideLayout2.xml"/><Relationship Id="rId6" Type="http://schemas.openxmlformats.org/officeDocument/2006/relationships/hyperlink" Target="https://eset-info.canon-its.jp/malware_info/term/detail/00001.html" TargetMode="External"/><Relationship Id="rId11" Type="http://schemas.openxmlformats.org/officeDocument/2006/relationships/hyperlink" Target="https://www.ntt.com/business/services/network/internet-connect/ocn-business/bocn/knowledge/archive_18.html" TargetMode="External"/><Relationship Id="rId5" Type="http://schemas.openxmlformats.org/officeDocument/2006/relationships/hyperlink" Target="https://ja.wikipedia.org/wiki/Ping" TargetMode="External"/><Relationship Id="rId10" Type="http://schemas.openxmlformats.org/officeDocument/2006/relationships/hyperlink" Target="https://www.cloudflare.com/ja-jp/learning/ddos/what-is-a-ddos-attack/" TargetMode="External"/><Relationship Id="rId4" Type="http://schemas.openxmlformats.org/officeDocument/2006/relationships/hyperlink" Target="https://www.cloudflare.com/ja-jp/learning/ddos/udp-flood-ddos-attack/" TargetMode="External"/><Relationship Id="rId9" Type="http://schemas.openxmlformats.org/officeDocument/2006/relationships/hyperlink" Target="https://andmem.blogspot.com/2014/02/dosattack.html"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siteguard.jp-secure.com/blog/what-is-slowloris-attack" TargetMode="External"/><Relationship Id="rId13" Type="http://schemas.openxmlformats.org/officeDocument/2006/relationships/hyperlink" Target="https://www.kagoya.jp/howto/network/cdn/" TargetMode="External"/><Relationship Id="rId3" Type="http://schemas.openxmlformats.org/officeDocument/2006/relationships/hyperlink" Target="https://www.cloudflare.com/ja-jp/learning/cdn/what-is-a-cdn/" TargetMode="External"/><Relationship Id="rId7" Type="http://schemas.openxmlformats.org/officeDocument/2006/relationships/hyperlink" Target="https://www.cloudflare.com/ja-jp/learning/ddos/http-flood-ddos-attack/" TargetMode="External"/><Relationship Id="rId12" Type="http://schemas.openxmlformats.org/officeDocument/2006/relationships/hyperlink" Target="https://www.cloudflare.com/ja-jp/learning/ddos/dns-flood-ddos-attack/" TargetMode="External"/><Relationship Id="rId2" Type="http://schemas.openxmlformats.org/officeDocument/2006/relationships/hyperlink" Target="https://www.cloudflare.com/ja-jp/learning/ddos/what-is-an-ack-flood/" TargetMode="External"/><Relationship Id="rId1" Type="http://schemas.openxmlformats.org/officeDocument/2006/relationships/slideLayout" Target="../slideLayouts/slideLayout2.xml"/><Relationship Id="rId6" Type="http://schemas.openxmlformats.org/officeDocument/2006/relationships/hyperlink" Target="https://www.ipa.go.jp/files/000059579.pdf" TargetMode="External"/><Relationship Id="rId11" Type="http://schemas.openxmlformats.org/officeDocument/2006/relationships/hyperlink" Target="https://www.cloudflare.com/ja-jp/learning/ddos/ping-of-death-ddos-attack/" TargetMode="External"/><Relationship Id="rId5" Type="http://schemas.openxmlformats.org/officeDocument/2006/relationships/hyperlink" Target="https://internet.watch.impress.co.jp/docs/interview/597628.html" TargetMode="External"/><Relationship Id="rId10" Type="http://schemas.openxmlformats.org/officeDocument/2006/relationships/hyperlink" Target="http://www.rtpro.yamaha.co.jp/RT/FAQ/IP-Filter/land-attack-filter.html" TargetMode="External"/><Relationship Id="rId4" Type="http://schemas.openxmlformats.org/officeDocument/2006/relationships/hyperlink" Target="https://knowledge.sakura.ad.jp/19191/" TargetMode="External"/><Relationship Id="rId9" Type="http://schemas.openxmlformats.org/officeDocument/2006/relationships/hyperlink" Target="https://www.amiya.co.jp/column/denial_of_service_attack_20200511.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tt.com/business/services/network/internet-connect/ocn-business/bocn/knowledge/archive_18.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nowledge.sakura.ad.jp/19191/" TargetMode="External"/><Relationship Id="rId2" Type="http://schemas.openxmlformats.org/officeDocument/2006/relationships/hyperlink" Target="https://www.cloudflare.com/ja-jp/learning/cdn/what-is-a-cdn/"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kagoya.jp/howto/network/cd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loudflare.com/ja-jp/learning/ddos/syn-flood-ddos-attack/"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字幕 2">
            <a:extLst>
              <a:ext uri="{FF2B5EF4-FFF2-40B4-BE49-F238E27FC236}">
                <a16:creationId xmlns:a16="http://schemas.microsoft.com/office/drawing/2014/main" id="{8ECA96A7-3FB8-C443-A883-8B8F176556B1}"/>
              </a:ext>
            </a:extLst>
          </p:cNvPr>
          <p:cNvSpPr>
            <a:spLocks noGrp="1"/>
          </p:cNvSpPr>
          <p:nvPr>
            <p:ph type="subTitle" idx="1"/>
          </p:nvPr>
        </p:nvSpPr>
        <p:spPr>
          <a:xfrm>
            <a:off x="4439633" y="4518923"/>
            <a:ext cx="3312734" cy="1141851"/>
          </a:xfrm>
          <a:noFill/>
        </p:spPr>
        <p:txBody>
          <a:bodyPr>
            <a:normAutofit/>
          </a:bodyPr>
          <a:lstStyle/>
          <a:p>
            <a:r>
              <a:rPr kumimoji="1" lang="en-US" altLang="ja-JP" sz="2000">
                <a:solidFill>
                  <a:srgbClr val="080808"/>
                </a:solidFill>
              </a:rPr>
              <a:t>reimei</a:t>
            </a:r>
            <a:endParaRPr kumimoji="1" lang="ja-JP" altLang="en-US" sz="2000">
              <a:solidFill>
                <a:srgbClr val="080808"/>
              </a:solidFill>
            </a:endParaRPr>
          </a:p>
        </p:txBody>
      </p:sp>
      <p:sp>
        <p:nvSpPr>
          <p:cNvPr id="2" name="タイトル 1">
            <a:extLst>
              <a:ext uri="{FF2B5EF4-FFF2-40B4-BE49-F238E27FC236}">
                <a16:creationId xmlns:a16="http://schemas.microsoft.com/office/drawing/2014/main" id="{79EBB7B2-ECF4-7C40-AAE8-05DBACB4CEC6}"/>
              </a:ext>
            </a:extLst>
          </p:cNvPr>
          <p:cNvSpPr>
            <a:spLocks noGrp="1"/>
          </p:cNvSpPr>
          <p:nvPr>
            <p:ph type="ctrTitle"/>
          </p:nvPr>
        </p:nvSpPr>
        <p:spPr>
          <a:xfrm>
            <a:off x="3204642" y="2353641"/>
            <a:ext cx="5782716" cy="2150719"/>
          </a:xfrm>
          <a:noFill/>
        </p:spPr>
        <p:txBody>
          <a:bodyPr anchor="ctr">
            <a:normAutofit/>
          </a:bodyPr>
          <a:lstStyle/>
          <a:p>
            <a:r>
              <a:rPr kumimoji="1" lang="en-US" altLang="ja-JP" sz="3600" b="1">
                <a:solidFill>
                  <a:srgbClr val="080808"/>
                </a:solidFill>
              </a:rPr>
              <a:t>DoS</a:t>
            </a:r>
            <a:r>
              <a:rPr kumimoji="1" lang="ja-JP" altLang="en-US" sz="3600" b="1">
                <a:solidFill>
                  <a:srgbClr val="080808"/>
                </a:solidFill>
              </a:rPr>
              <a:t>攻撃</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242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B7F430B-C1F2-5B4A-9634-96D982322E7C}"/>
              </a:ext>
            </a:extLst>
          </p:cNvPr>
          <p:cNvSpPr>
            <a:spLocks noGrp="1"/>
          </p:cNvSpPr>
          <p:nvPr>
            <p:ph type="title"/>
          </p:nvPr>
        </p:nvSpPr>
        <p:spPr>
          <a:xfrm>
            <a:off x="643467" y="1698171"/>
            <a:ext cx="3962061" cy="4516360"/>
          </a:xfrm>
        </p:spPr>
        <p:txBody>
          <a:bodyPr anchor="t">
            <a:normAutofit/>
          </a:bodyPr>
          <a:lstStyle/>
          <a:p>
            <a:r>
              <a:rPr lang="en-US" altLang="ja-JP" sz="3600" b="1" dirty="0"/>
              <a:t>SYN Flood </a:t>
            </a:r>
            <a:r>
              <a:rPr lang="ja-JP" altLang="en-US" sz="3600" b="1"/>
              <a:t>攻撃</a:t>
            </a:r>
            <a:r>
              <a:rPr lang="en-US" altLang="ja-JP" sz="3600" b="1" dirty="0"/>
              <a:t> </a:t>
            </a:r>
            <a:br>
              <a:rPr lang="en-US" altLang="ja-JP" sz="3600" b="1" dirty="0"/>
            </a:b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55684B62-2F83-1243-B666-2AEDA48906A9}"/>
              </a:ext>
            </a:extLst>
          </p:cNvPr>
          <p:cNvSpPr>
            <a:spLocks noGrp="1"/>
          </p:cNvSpPr>
          <p:nvPr>
            <p:ph idx="1"/>
          </p:nvPr>
        </p:nvSpPr>
        <p:spPr>
          <a:xfrm>
            <a:off x="5070020" y="1698170"/>
            <a:ext cx="6478513" cy="4516361"/>
          </a:xfrm>
        </p:spPr>
        <p:txBody>
          <a:bodyPr>
            <a:normAutofit/>
          </a:bodyPr>
          <a:lstStyle/>
          <a:p>
            <a:r>
              <a:rPr kumimoji="1" lang="en-US" altLang="ja-JP" sz="2000" dirty="0"/>
              <a:t>SYN Cookie</a:t>
            </a:r>
            <a:r>
              <a:rPr kumimoji="1" lang="ja-JP" altLang="en-US" sz="2000"/>
              <a:t>や</a:t>
            </a:r>
            <a:r>
              <a:rPr kumimoji="1" lang="en-US" altLang="ja-JP" sz="2000" dirty="0"/>
              <a:t>SYN Flood</a:t>
            </a:r>
            <a:r>
              <a:rPr kumimoji="1" lang="ja-JP" altLang="en-US" sz="2000"/>
              <a:t>プロテクション機能を持つ</a:t>
            </a:r>
            <a:r>
              <a:rPr kumimoji="1" lang="en-US" altLang="ja-JP" sz="2000" dirty="0"/>
              <a:t>OS</a:t>
            </a:r>
            <a:r>
              <a:rPr kumimoji="1" lang="ja-JP" altLang="en-US" sz="2000"/>
              <a:t>やファイアウォールを使用</a:t>
            </a:r>
            <a:endParaRPr kumimoji="1" lang="en-US" altLang="ja-JP" sz="2000" dirty="0"/>
          </a:p>
          <a:p>
            <a:r>
              <a:rPr lang="ja-JP" altLang="en-US" sz="2000"/>
              <a:t>コネクション確立時のウェイトタイムを短縮</a:t>
            </a:r>
            <a:endParaRPr lang="en-US" altLang="ja-JP" sz="2000" dirty="0"/>
          </a:p>
          <a:p>
            <a:r>
              <a:rPr kumimoji="1" lang="ja-JP" altLang="en-US" sz="2000"/>
              <a:t>ルータやスイッチによる</a:t>
            </a:r>
            <a:r>
              <a:rPr kumimoji="1" lang="en-US" altLang="ja-JP" sz="2000" dirty="0"/>
              <a:t>SYN</a:t>
            </a:r>
            <a:r>
              <a:rPr kumimoji="1" lang="ja-JP" altLang="en-US" sz="2000"/>
              <a:t>パケットの帯域制限</a:t>
            </a:r>
            <a:endParaRPr kumimoji="1"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79498F64-EF89-A04D-9394-0D9EFCF2A5D8}"/>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C1D157FA-9612-1F4F-981B-95894240F745}"/>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10</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5188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43131D6-6BB4-C74F-8F69-82C343508A3B}"/>
              </a:ext>
            </a:extLst>
          </p:cNvPr>
          <p:cNvSpPr>
            <a:spLocks noGrp="1"/>
          </p:cNvSpPr>
          <p:nvPr>
            <p:ph type="title"/>
          </p:nvPr>
        </p:nvSpPr>
        <p:spPr>
          <a:xfrm>
            <a:off x="643467" y="1698171"/>
            <a:ext cx="3962061" cy="4516360"/>
          </a:xfrm>
        </p:spPr>
        <p:txBody>
          <a:bodyPr anchor="t">
            <a:normAutofit/>
          </a:bodyPr>
          <a:lstStyle/>
          <a:p>
            <a:r>
              <a:rPr kumimoji="1" lang="en-US" altLang="ja-JP" sz="3600" b="1" dirty="0"/>
              <a:t>SYN Cookie</a:t>
            </a:r>
            <a:endParaRPr kumimoji="1" lang="ja-JP" altLang="en-US" sz="3600" b="1"/>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1F74AA54-5F30-9442-9732-2628E44DACFF}"/>
              </a:ext>
            </a:extLst>
          </p:cNvPr>
          <p:cNvSpPr>
            <a:spLocks noGrp="1"/>
          </p:cNvSpPr>
          <p:nvPr>
            <p:ph idx="1"/>
          </p:nvPr>
        </p:nvSpPr>
        <p:spPr>
          <a:xfrm>
            <a:off x="5070020" y="1698170"/>
            <a:ext cx="6478513" cy="4516361"/>
          </a:xfrm>
        </p:spPr>
        <p:txBody>
          <a:bodyPr>
            <a:normAutofit lnSpcReduction="10000"/>
          </a:bodyPr>
          <a:lstStyle/>
          <a:p>
            <a:r>
              <a:rPr lang="en-US" altLang="ja-JP" sz="2000" dirty="0"/>
              <a:t>SYN/ACK</a:t>
            </a:r>
            <a:r>
              <a:rPr lang="ja-JP" altLang="en-US" sz="2000"/>
              <a:t>パケットのシーケンス番号に埋め込まれるデータ</a:t>
            </a:r>
            <a:endParaRPr lang="en-US" altLang="ja-JP" sz="2000" dirty="0"/>
          </a:p>
          <a:p>
            <a:r>
              <a:rPr kumimoji="1" lang="ja-JP" altLang="en-US" sz="2000"/>
              <a:t>通常は</a:t>
            </a:r>
            <a:r>
              <a:rPr kumimoji="1" lang="en-US" altLang="ja-JP" sz="2000" dirty="0"/>
              <a:t>TCP</a:t>
            </a:r>
            <a:r>
              <a:rPr kumimoji="1" lang="ja-JP" altLang="en-US" sz="2000"/>
              <a:t>ヘッダをハッシュ化した値</a:t>
            </a:r>
            <a:endParaRPr kumimoji="1" lang="en-US" altLang="ja-JP" sz="2000" dirty="0"/>
          </a:p>
          <a:p>
            <a:pPr marL="0" indent="0">
              <a:buNone/>
            </a:pPr>
            <a:endParaRPr kumimoji="1" lang="en-US" altLang="ja-JP" sz="2000" dirty="0"/>
          </a:p>
          <a:p>
            <a:pPr marL="457200" indent="-457200">
              <a:buAutoNum type="arabicPeriod"/>
            </a:pPr>
            <a:r>
              <a:rPr lang="en-US" altLang="ja-JP" sz="2000" dirty="0"/>
              <a:t>SYN</a:t>
            </a:r>
            <a:r>
              <a:rPr lang="ja-JP" altLang="en-US" sz="2000"/>
              <a:t>パケットを受け取った段階では</a:t>
            </a:r>
            <a:r>
              <a:rPr lang="en-US" altLang="ja-JP" sz="2000" dirty="0"/>
              <a:t>TCP</a:t>
            </a:r>
            <a:r>
              <a:rPr lang="ja-JP" altLang="en-US" sz="2000"/>
              <a:t>ソケットは閉じたまま</a:t>
            </a:r>
            <a:endParaRPr lang="en-US" altLang="ja-JP" sz="2000" dirty="0"/>
          </a:p>
          <a:p>
            <a:pPr marL="457200" indent="-457200">
              <a:buAutoNum type="arabicPeriod"/>
            </a:pPr>
            <a:r>
              <a:rPr lang="en-US" altLang="ja-JP" sz="2000" dirty="0"/>
              <a:t>SYN Cookie</a:t>
            </a:r>
            <a:r>
              <a:rPr lang="ja-JP" altLang="en-US" sz="2000"/>
              <a:t>をセットした</a:t>
            </a:r>
            <a:r>
              <a:rPr lang="en-US" altLang="ja-JP" sz="2000" dirty="0"/>
              <a:t>SYN/ACK</a:t>
            </a:r>
            <a:r>
              <a:rPr lang="ja-JP" altLang="en-US" sz="2000"/>
              <a:t>パケットをクライアントに返信</a:t>
            </a:r>
            <a:endParaRPr lang="en-US" altLang="ja-JP" sz="2000" dirty="0"/>
          </a:p>
          <a:p>
            <a:pPr marL="457200" indent="-457200">
              <a:buAutoNum type="arabicPeriod"/>
            </a:pPr>
            <a:r>
              <a:rPr kumimoji="1" lang="en-US" altLang="ja-JP" sz="2000" dirty="0"/>
              <a:t>ACK</a:t>
            </a:r>
            <a:r>
              <a:rPr kumimoji="1" lang="ja-JP" altLang="en-US" sz="2000"/>
              <a:t>パケットを確認して正当な通信ならソケットをオープンにして</a:t>
            </a:r>
            <a:r>
              <a:rPr kumimoji="1" lang="en-US" altLang="ja-JP" sz="2000" dirty="0"/>
              <a:t>TCP</a:t>
            </a:r>
            <a:r>
              <a:rPr kumimoji="1" lang="ja-JP" altLang="en-US" sz="2000"/>
              <a:t>コネクションを確立</a:t>
            </a:r>
            <a:endParaRPr kumimoji="1" lang="en-US" altLang="ja-JP" sz="2000" dirty="0"/>
          </a:p>
          <a:p>
            <a:pPr marL="457200" indent="-457200">
              <a:buAutoNum type="arabicPeriod"/>
            </a:pPr>
            <a:endParaRPr lang="en-US" altLang="ja-JP" sz="2000" dirty="0"/>
          </a:p>
          <a:p>
            <a:pPr marL="0" indent="0">
              <a:buNone/>
            </a:pPr>
            <a:r>
              <a:rPr kumimoji="1" lang="ja-JP" altLang="en-US" sz="2000"/>
              <a:t>→</a:t>
            </a:r>
            <a:r>
              <a:rPr kumimoji="1" lang="en-US" altLang="ja-JP" sz="2000" dirty="0"/>
              <a:t> </a:t>
            </a:r>
            <a:r>
              <a:rPr kumimoji="1" lang="ja-JP" altLang="en-US" sz="2000"/>
              <a:t>攻撃者は送信元のアドレスは適当なので正しいシーケンス番号を持つ</a:t>
            </a:r>
            <a:r>
              <a:rPr kumimoji="1" lang="en-US" altLang="ja-JP" sz="2000" dirty="0"/>
              <a:t>ACK</a:t>
            </a:r>
            <a:r>
              <a:rPr kumimoji="1" lang="ja-JP" altLang="en-US" sz="2000"/>
              <a:t>をホストに渡すことができないので正当な通信か判断</a:t>
            </a:r>
            <a:r>
              <a:rPr lang="ja-JP" altLang="en-US" sz="2000"/>
              <a:t>可能</a:t>
            </a:r>
            <a:endParaRPr kumimoji="1" lang="en-US" altLang="ja-JP" sz="2000" dirty="0"/>
          </a:p>
          <a:p>
            <a:pPr marL="0" indent="0">
              <a:buNone/>
            </a:pPr>
            <a:endParaRPr kumimoji="1" lang="en-US" altLang="ja-JP" sz="2000" dirty="0"/>
          </a:p>
        </p:txBody>
      </p:sp>
      <p:sp>
        <p:nvSpPr>
          <p:cNvPr id="4" name="フッター プレースホルダー 3">
            <a:extLst>
              <a:ext uri="{FF2B5EF4-FFF2-40B4-BE49-F238E27FC236}">
                <a16:creationId xmlns:a16="http://schemas.microsoft.com/office/drawing/2014/main" id="{14C5CEA0-0E58-454A-8029-DF71A14EF5FE}"/>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D07EED2A-A197-1644-BDFB-8B6D04BFF006}"/>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11</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297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645FBD05-AA55-9747-AE85-099F56C9B098}"/>
              </a:ext>
            </a:extLst>
          </p:cNvPr>
          <p:cNvSpPr>
            <a:spLocks noGrp="1"/>
          </p:cNvSpPr>
          <p:nvPr>
            <p:ph type="title"/>
          </p:nvPr>
        </p:nvSpPr>
        <p:spPr>
          <a:xfrm>
            <a:off x="643467" y="1698171"/>
            <a:ext cx="3962061" cy="4516360"/>
          </a:xfrm>
        </p:spPr>
        <p:txBody>
          <a:bodyPr anchor="t">
            <a:normAutofit/>
          </a:bodyPr>
          <a:lstStyle/>
          <a:p>
            <a:r>
              <a:rPr kumimoji="1" lang="en-US" altLang="ja-JP" sz="3600" b="1"/>
              <a:t>ACK Flood </a:t>
            </a:r>
            <a:r>
              <a:rPr kumimoji="1" lang="ja-JP" altLang="en-US" sz="3600" b="1"/>
              <a:t>攻撃</a:t>
            </a: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5E74F3AF-0EB9-484E-B180-2662C060A363}"/>
              </a:ext>
            </a:extLst>
          </p:cNvPr>
          <p:cNvSpPr>
            <a:spLocks noGrp="1"/>
          </p:cNvSpPr>
          <p:nvPr>
            <p:ph idx="1"/>
          </p:nvPr>
        </p:nvSpPr>
        <p:spPr>
          <a:xfrm>
            <a:off x="5070020" y="1698170"/>
            <a:ext cx="6478513" cy="4516361"/>
          </a:xfrm>
        </p:spPr>
        <p:txBody>
          <a:bodyPr>
            <a:normAutofit/>
          </a:bodyPr>
          <a:lstStyle/>
          <a:p>
            <a:r>
              <a:rPr kumimoji="1" lang="en-US" altLang="ja-JP" sz="2000" dirty="0"/>
              <a:t>ACK</a:t>
            </a:r>
            <a:r>
              <a:rPr kumimoji="1" lang="ja-JP" altLang="en-US" sz="2000"/>
              <a:t>を大量に送信することで接続のためのリソースを使用させる攻撃</a:t>
            </a:r>
            <a:endParaRPr kumimoji="1" lang="en-US" altLang="ja-JP" sz="2000" dirty="0"/>
          </a:p>
          <a:p>
            <a:r>
              <a:rPr kumimoji="1" lang="en-US" altLang="ja-JP" sz="2000" dirty="0"/>
              <a:t>ACK</a:t>
            </a:r>
            <a:r>
              <a:rPr kumimoji="1" lang="ja-JP" altLang="en-US" sz="2000"/>
              <a:t>を連続して送信すると通信ログが</a:t>
            </a:r>
            <a:r>
              <a:rPr kumimoji="1" lang="en-US" altLang="ja-JP" sz="2000" dirty="0"/>
              <a:t>ACK</a:t>
            </a:r>
            <a:r>
              <a:rPr kumimoji="1" lang="ja-JP" altLang="en-US" sz="2000"/>
              <a:t>パケットでいっぱいになるので、別の攻撃のカモフラージュとして</a:t>
            </a:r>
            <a:r>
              <a:rPr lang="ja-JP" altLang="en-US" sz="2000"/>
              <a:t>使用されることも</a:t>
            </a:r>
            <a:endParaRPr kumimoji="1" lang="en-US" altLang="ja-JP" sz="2000" dirty="0"/>
          </a:p>
          <a:p>
            <a:r>
              <a:rPr lang="ja-JP" altLang="en-US" sz="2000"/>
              <a:t>ターゲットはパケット破棄を大量に行わなければならず、リソースが枯渇</a:t>
            </a:r>
            <a:endParaRPr lang="en-US" altLang="ja-JP" sz="2000" dirty="0"/>
          </a:p>
          <a:p>
            <a:r>
              <a:rPr lang="ja-JP" altLang="en-US" sz="2000"/>
              <a:t>分類１に該当</a:t>
            </a:r>
            <a:endParaRPr lang="en-US" altLang="ja-JP" sz="2000" dirty="0"/>
          </a:p>
          <a:p>
            <a:endParaRPr kumimoji="1" lang="en-US" altLang="ja-JP" sz="2000" dirty="0"/>
          </a:p>
          <a:p>
            <a:pPr marL="0" indent="0">
              <a:buNone/>
            </a:pPr>
            <a:r>
              <a:rPr lang="en" altLang="ja-JP" sz="1600" dirty="0">
                <a:hlinkClick r:id="rId2"/>
              </a:rPr>
              <a:t>https://www.cloudflare.com/ja-jp/learning/ddos/what-is-an-ack-flood/</a:t>
            </a:r>
            <a:endParaRPr lang="en" altLang="ja-JP" sz="1600" dirty="0"/>
          </a:p>
          <a:p>
            <a:pPr marL="0" indent="0">
              <a:buNone/>
            </a:pPr>
            <a:endParaRPr kumimoji="1" lang="ja-JP" altLang="en-US" sz="2000"/>
          </a:p>
        </p:txBody>
      </p:sp>
      <p:sp>
        <p:nvSpPr>
          <p:cNvPr id="4" name="フッター プレースホルダー 3">
            <a:extLst>
              <a:ext uri="{FF2B5EF4-FFF2-40B4-BE49-F238E27FC236}">
                <a16:creationId xmlns:a16="http://schemas.microsoft.com/office/drawing/2014/main" id="{5C068277-BCF8-4B40-9B97-211E34D373B5}"/>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2B06C3B2-C85B-7346-BE07-814F7A513BAF}"/>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12</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図 12" descr="テキスト&#10;&#10;自動的に生成された説明">
            <a:extLst>
              <a:ext uri="{FF2B5EF4-FFF2-40B4-BE49-F238E27FC236}">
                <a16:creationId xmlns:a16="http://schemas.microsoft.com/office/drawing/2014/main" id="{4C3324CC-C155-6A46-8022-761B4987D9E9}"/>
              </a:ext>
            </a:extLst>
          </p:cNvPr>
          <p:cNvPicPr>
            <a:picLocks noChangeAspect="1"/>
          </p:cNvPicPr>
          <p:nvPr/>
        </p:nvPicPr>
        <p:blipFill>
          <a:blip r:embed="rId3"/>
          <a:stretch>
            <a:fillRect/>
          </a:stretch>
        </p:blipFill>
        <p:spPr>
          <a:xfrm>
            <a:off x="135431" y="3850912"/>
            <a:ext cx="4500299" cy="1509985"/>
          </a:xfrm>
          <a:prstGeom prst="rect">
            <a:avLst/>
          </a:prstGeom>
        </p:spPr>
      </p:pic>
    </p:spTree>
    <p:extLst>
      <p:ext uri="{BB962C8B-B14F-4D97-AF65-F5344CB8AC3E}">
        <p14:creationId xmlns:p14="http://schemas.microsoft.com/office/powerpoint/2010/main" val="196575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0314817-A4F0-2B47-988C-AC272377AE32}"/>
              </a:ext>
            </a:extLst>
          </p:cNvPr>
          <p:cNvSpPr>
            <a:spLocks noGrp="1"/>
          </p:cNvSpPr>
          <p:nvPr>
            <p:ph type="title"/>
          </p:nvPr>
        </p:nvSpPr>
        <p:spPr>
          <a:xfrm>
            <a:off x="643467" y="1698171"/>
            <a:ext cx="3962061" cy="4516360"/>
          </a:xfrm>
        </p:spPr>
        <p:txBody>
          <a:bodyPr anchor="t">
            <a:normAutofit/>
          </a:bodyPr>
          <a:lstStyle/>
          <a:p>
            <a:r>
              <a:rPr kumimoji="1" lang="en-US" altLang="ja-JP" sz="3600" b="1" dirty="0"/>
              <a:t>ACK Flood </a:t>
            </a:r>
            <a:r>
              <a:rPr kumimoji="1" lang="ja-JP" altLang="en-US" sz="3600" b="1"/>
              <a:t>攻撃</a:t>
            </a:r>
            <a:r>
              <a:rPr kumimoji="1" lang="en-US" altLang="ja-JP" sz="3600" b="1" dirty="0"/>
              <a:t> </a:t>
            </a:r>
            <a:br>
              <a:rPr kumimoji="1" lang="en-US" altLang="ja-JP" sz="3600" b="1" dirty="0"/>
            </a:br>
            <a:r>
              <a:rPr kumimoji="1" lang="ja-JP" altLang="en-US" sz="3600" b="1"/>
              <a:t>対策</a:t>
            </a: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1E907076-344B-8E49-B612-D3868AF25D69}"/>
              </a:ext>
            </a:extLst>
          </p:cNvPr>
          <p:cNvSpPr>
            <a:spLocks noGrp="1"/>
          </p:cNvSpPr>
          <p:nvPr>
            <p:ph idx="1"/>
          </p:nvPr>
        </p:nvSpPr>
        <p:spPr>
          <a:xfrm>
            <a:off x="5070020" y="1698170"/>
            <a:ext cx="6478513" cy="4516361"/>
          </a:xfrm>
        </p:spPr>
        <p:txBody>
          <a:bodyPr>
            <a:normAutofit/>
          </a:bodyPr>
          <a:lstStyle/>
          <a:p>
            <a:r>
              <a:rPr kumimoji="1" lang="en-US" altLang="ja-JP" sz="2000" dirty="0"/>
              <a:t>CDN(Content Delivery Network) </a:t>
            </a:r>
            <a:r>
              <a:rPr kumimoji="1" lang="ja-JP" altLang="en-US" sz="2000"/>
              <a:t>を使用して不要な</a:t>
            </a:r>
            <a:r>
              <a:rPr kumimoji="1" lang="en-US" altLang="ja-JP" sz="2000" dirty="0"/>
              <a:t>ACK</a:t>
            </a:r>
            <a:r>
              <a:rPr kumimoji="1" lang="ja-JP" altLang="en-US" sz="2000"/>
              <a:t>パケットを選別</a:t>
            </a:r>
            <a:endParaRPr kumimoji="1"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87A88851-2F83-174A-AE40-24BCA52DAD4B}"/>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C55EC512-B44A-7443-BE06-4D51087B820B}"/>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13</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464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A61A72E0-F80C-5D46-9FBC-652CCCB7405F}"/>
              </a:ext>
            </a:extLst>
          </p:cNvPr>
          <p:cNvSpPr>
            <a:spLocks noGrp="1"/>
          </p:cNvSpPr>
          <p:nvPr>
            <p:ph type="title"/>
          </p:nvPr>
        </p:nvSpPr>
        <p:spPr>
          <a:xfrm>
            <a:off x="643467" y="321734"/>
            <a:ext cx="10905066" cy="1135737"/>
          </a:xfrm>
        </p:spPr>
        <p:txBody>
          <a:bodyPr>
            <a:normAutofit/>
          </a:bodyPr>
          <a:lstStyle/>
          <a:p>
            <a:r>
              <a:rPr lang="en-US" altLang="ja-JP" sz="3600" b="1"/>
              <a:t>UDP Flood </a:t>
            </a:r>
            <a:r>
              <a:rPr lang="ja-JP" altLang="en-US" sz="3600" b="1"/>
              <a:t>攻撃</a:t>
            </a:r>
            <a:endParaRPr kumimoji="1" lang="ja-JP" altLang="en-US" sz="3600" b="1"/>
          </a:p>
        </p:txBody>
      </p:sp>
      <p:sp>
        <p:nvSpPr>
          <p:cNvPr id="3" name="コンテンツ プレースホルダー 2">
            <a:extLst>
              <a:ext uri="{FF2B5EF4-FFF2-40B4-BE49-F238E27FC236}">
                <a16:creationId xmlns:a16="http://schemas.microsoft.com/office/drawing/2014/main" id="{4DB8D733-08F1-3147-BDEF-0882F6AAD4D0}"/>
              </a:ext>
            </a:extLst>
          </p:cNvPr>
          <p:cNvSpPr>
            <a:spLocks noGrp="1"/>
          </p:cNvSpPr>
          <p:nvPr>
            <p:ph idx="1"/>
          </p:nvPr>
        </p:nvSpPr>
        <p:spPr>
          <a:xfrm>
            <a:off x="643469" y="1782981"/>
            <a:ext cx="4008384" cy="4393982"/>
          </a:xfrm>
        </p:spPr>
        <p:txBody>
          <a:bodyPr>
            <a:normAutofit/>
          </a:bodyPr>
          <a:lstStyle/>
          <a:p>
            <a:r>
              <a:rPr kumimoji="1" lang="ja-JP" altLang="en-US" sz="2000"/>
              <a:t>ターゲットの</a:t>
            </a:r>
            <a:r>
              <a:rPr kumimoji="1" lang="en-US" altLang="ja-JP" sz="2000" dirty="0"/>
              <a:t>UDP</a:t>
            </a:r>
            <a:r>
              <a:rPr kumimoji="1" lang="ja-JP" altLang="en-US" sz="2000"/>
              <a:t>ポートにサイズの大きなパケットを大量に送り続ける攻撃</a:t>
            </a:r>
            <a:endParaRPr kumimoji="1" lang="en-US" altLang="ja-JP" sz="2000" dirty="0"/>
          </a:p>
          <a:p>
            <a:r>
              <a:rPr lang="ja-JP" altLang="en-US" sz="2000"/>
              <a:t>分類</a:t>
            </a:r>
            <a:r>
              <a:rPr lang="en-US" altLang="ja-JP" sz="2000" dirty="0"/>
              <a:t> 1 or 2 (</a:t>
            </a:r>
            <a:r>
              <a:rPr lang="ja-JP" altLang="en-US" sz="2000"/>
              <a:t>規模による</a:t>
            </a:r>
            <a:r>
              <a:rPr lang="en-US" altLang="ja-JP" sz="2000" dirty="0"/>
              <a:t>) </a:t>
            </a:r>
            <a:r>
              <a:rPr lang="ja-JP" altLang="en-US" sz="2000"/>
              <a:t>に該当</a:t>
            </a:r>
            <a:endParaRPr lang="en-US" altLang="ja-JP" sz="2000" dirty="0"/>
          </a:p>
          <a:p>
            <a:r>
              <a:rPr kumimoji="1" lang="ja-JP" altLang="en-US" sz="2000"/>
              <a:t>非常に小さいパケットを送る攻撃もあり、これはファイアーウォールなどのネットワーク機器に負荷をかけることが目的</a:t>
            </a:r>
            <a:endParaRPr kumimoji="1" lang="en-US" altLang="ja-JP" sz="2000" dirty="0"/>
          </a:p>
          <a:p>
            <a:r>
              <a:rPr lang="en-US" altLang="ja-JP" sz="2000" dirty="0"/>
              <a:t>UDP</a:t>
            </a:r>
            <a:r>
              <a:rPr lang="ja-JP" altLang="en-US" sz="2000"/>
              <a:t>はコネクションレスなので発信元アドレスの偽装は容易であり、攻撃者の特定は困難</a:t>
            </a:r>
            <a:endParaRPr kumimoji="1" lang="en-US" altLang="ja-JP" sz="2000" dirty="0"/>
          </a:p>
          <a:p>
            <a:endParaRPr kumimoji="1" lang="ja-JP" altLang="en-US" sz="200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図 8" descr="ダイアグラム&#10;&#10;自動的に生成された説明">
            <a:extLst>
              <a:ext uri="{FF2B5EF4-FFF2-40B4-BE49-F238E27FC236}">
                <a16:creationId xmlns:a16="http://schemas.microsoft.com/office/drawing/2014/main" id="{8C6206C8-6254-2741-9E43-0AC5F5E7B6A2}"/>
              </a:ext>
            </a:extLst>
          </p:cNvPr>
          <p:cNvPicPr>
            <a:picLocks noChangeAspect="1"/>
          </p:cNvPicPr>
          <p:nvPr/>
        </p:nvPicPr>
        <p:blipFill>
          <a:blip r:embed="rId3"/>
          <a:stretch>
            <a:fillRect/>
          </a:stretch>
        </p:blipFill>
        <p:spPr>
          <a:xfrm>
            <a:off x="5434328" y="1782981"/>
            <a:ext cx="5975196" cy="4361892"/>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フッター プレースホルダー 4">
            <a:extLst>
              <a:ext uri="{FF2B5EF4-FFF2-40B4-BE49-F238E27FC236}">
                <a16:creationId xmlns:a16="http://schemas.microsoft.com/office/drawing/2014/main" id="{1143C0AA-B327-2A4D-9733-85FA62E37B8E}"/>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C4FF7CE2-3245-2240-933F-6D131A4B1028}"/>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14</a:t>
            </a:fld>
            <a:endParaRPr kumimoji="1" lang="ja-JP" altLang="en-US"/>
          </a:p>
        </p:txBody>
      </p:sp>
      <p:pic>
        <p:nvPicPr>
          <p:cNvPr id="15" name="図 14" descr="テキスト&#10;&#10;自動的に生成された説明">
            <a:extLst>
              <a:ext uri="{FF2B5EF4-FFF2-40B4-BE49-F238E27FC236}">
                <a16:creationId xmlns:a16="http://schemas.microsoft.com/office/drawing/2014/main" id="{25CFBB05-26FE-D94F-8854-DA5D0CBF8C80}"/>
              </a:ext>
            </a:extLst>
          </p:cNvPr>
          <p:cNvPicPr>
            <a:picLocks noChangeAspect="1"/>
          </p:cNvPicPr>
          <p:nvPr/>
        </p:nvPicPr>
        <p:blipFill>
          <a:blip r:embed="rId4"/>
          <a:stretch>
            <a:fillRect/>
          </a:stretch>
        </p:blipFill>
        <p:spPr>
          <a:xfrm>
            <a:off x="6555183" y="115107"/>
            <a:ext cx="4500299" cy="1509985"/>
          </a:xfrm>
          <a:prstGeom prst="rect">
            <a:avLst/>
          </a:prstGeom>
        </p:spPr>
      </p:pic>
    </p:spTree>
    <p:extLst>
      <p:ext uri="{BB962C8B-B14F-4D97-AF65-F5344CB8AC3E}">
        <p14:creationId xmlns:p14="http://schemas.microsoft.com/office/powerpoint/2010/main" val="3386796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F445A50-0C89-554A-82EE-687D023D34DD}"/>
              </a:ext>
            </a:extLst>
          </p:cNvPr>
          <p:cNvSpPr>
            <a:spLocks noGrp="1"/>
          </p:cNvSpPr>
          <p:nvPr>
            <p:ph type="title"/>
          </p:nvPr>
        </p:nvSpPr>
        <p:spPr>
          <a:xfrm>
            <a:off x="643467" y="1698171"/>
            <a:ext cx="3962061" cy="4516360"/>
          </a:xfrm>
        </p:spPr>
        <p:txBody>
          <a:bodyPr anchor="t">
            <a:normAutofit/>
          </a:bodyPr>
          <a:lstStyle/>
          <a:p>
            <a:r>
              <a:rPr lang="en-US" altLang="ja-JP" sz="3600" b="1"/>
              <a:t>UDP Flood </a:t>
            </a:r>
            <a:r>
              <a:rPr lang="ja-JP" altLang="en-US" sz="3600" b="1"/>
              <a:t>攻撃 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C91B8992-4FE7-4F44-BDFF-F284E3077C5F}"/>
              </a:ext>
            </a:extLst>
          </p:cNvPr>
          <p:cNvSpPr>
            <a:spLocks noGrp="1"/>
          </p:cNvSpPr>
          <p:nvPr>
            <p:ph idx="1"/>
          </p:nvPr>
        </p:nvSpPr>
        <p:spPr>
          <a:xfrm>
            <a:off x="5070020" y="1698170"/>
            <a:ext cx="6478513" cy="4516361"/>
          </a:xfrm>
        </p:spPr>
        <p:txBody>
          <a:bodyPr>
            <a:normAutofit/>
          </a:bodyPr>
          <a:lstStyle/>
          <a:p>
            <a:r>
              <a:rPr kumimoji="1" lang="ja-JP" altLang="en-US" sz="2000"/>
              <a:t>不要な</a:t>
            </a:r>
            <a:r>
              <a:rPr kumimoji="1" lang="en-US" altLang="ja-JP" sz="2000" dirty="0"/>
              <a:t>UDP</a:t>
            </a:r>
            <a:r>
              <a:rPr kumimoji="1" lang="ja-JP" altLang="en-US" sz="2000"/>
              <a:t>サービスを停止</a:t>
            </a:r>
            <a:endParaRPr kumimoji="1" lang="en-US" altLang="ja-JP" sz="2000" dirty="0"/>
          </a:p>
          <a:p>
            <a:r>
              <a:rPr lang="ja-JP" altLang="en-US" sz="2000"/>
              <a:t>不要な</a:t>
            </a:r>
            <a:r>
              <a:rPr lang="en-US" altLang="ja-JP" sz="2000" dirty="0"/>
              <a:t>UDP</a:t>
            </a:r>
            <a:r>
              <a:rPr lang="ja-JP" altLang="en-US" sz="2000"/>
              <a:t>サービスへのアクセスをファイアーウォールでフィルタリング</a:t>
            </a:r>
            <a:endParaRPr lang="en-US" altLang="ja-JP" sz="2000" dirty="0"/>
          </a:p>
          <a:p>
            <a:r>
              <a:rPr kumimoji="1" lang="ja-JP" altLang="en-US" sz="2000"/>
              <a:t>ルータやスイッチによる</a:t>
            </a:r>
            <a:r>
              <a:rPr kumimoji="1" lang="en-US" altLang="ja-JP" sz="2000" dirty="0"/>
              <a:t>UDP</a:t>
            </a:r>
            <a:r>
              <a:rPr kumimoji="1" lang="ja-JP" altLang="en-US" sz="2000"/>
              <a:t>パケットの帯域制限</a:t>
            </a:r>
            <a:endParaRPr kumimoji="1"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51FBC0C6-B939-A24A-AC0D-A028FBC2F170}"/>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6B12B0C8-9A78-674C-A9CB-590C31F0F9FF}"/>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15</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0063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D42EFADA-E615-B146-8178-EC6682EBCA1C}"/>
              </a:ext>
            </a:extLst>
          </p:cNvPr>
          <p:cNvSpPr>
            <a:spLocks noGrp="1"/>
          </p:cNvSpPr>
          <p:nvPr>
            <p:ph type="title"/>
          </p:nvPr>
        </p:nvSpPr>
        <p:spPr>
          <a:xfrm>
            <a:off x="643467" y="1698171"/>
            <a:ext cx="3962061" cy="4516360"/>
          </a:xfrm>
        </p:spPr>
        <p:txBody>
          <a:bodyPr anchor="t">
            <a:normAutofit/>
          </a:bodyPr>
          <a:lstStyle/>
          <a:p>
            <a:r>
              <a:rPr lang="en-US" altLang="ja-JP" sz="3600" b="1"/>
              <a:t>ICMP Flood </a:t>
            </a:r>
            <a:r>
              <a:rPr lang="ja-JP" altLang="en-US" sz="3600" b="1"/>
              <a:t>攻撃</a:t>
            </a:r>
            <a:r>
              <a:rPr lang="en-US" altLang="ja-JP" sz="3600" b="1"/>
              <a:t>(Ping Flood </a:t>
            </a:r>
            <a:r>
              <a:rPr lang="ja-JP" altLang="en-US" sz="3600" b="1"/>
              <a:t>攻撃</a:t>
            </a:r>
            <a:r>
              <a:rPr lang="en-US" altLang="ja-JP" sz="3600" b="1"/>
              <a:t>)</a:t>
            </a:r>
            <a:endParaRPr kumimoji="1" lang="ja-JP" altLang="en-US" sz="3600" b="1"/>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676B8063-7C63-E948-98EB-A23F87845C6E}"/>
              </a:ext>
            </a:extLst>
          </p:cNvPr>
          <p:cNvSpPr>
            <a:spLocks noGrp="1"/>
          </p:cNvSpPr>
          <p:nvPr>
            <p:ph idx="1"/>
          </p:nvPr>
        </p:nvSpPr>
        <p:spPr>
          <a:xfrm>
            <a:off x="5070020" y="1698170"/>
            <a:ext cx="6478513" cy="4516361"/>
          </a:xfrm>
        </p:spPr>
        <p:txBody>
          <a:bodyPr>
            <a:normAutofit/>
          </a:bodyPr>
          <a:lstStyle/>
          <a:p>
            <a:r>
              <a:rPr lang="ja-JP" altLang="en-US" sz="2000"/>
              <a:t>ターゲットにサイズの大きな</a:t>
            </a:r>
            <a:r>
              <a:rPr lang="en-US" altLang="ja-JP" sz="2000"/>
              <a:t>ICMP echo request (ping)</a:t>
            </a:r>
            <a:r>
              <a:rPr lang="ja-JP" altLang="en-US" sz="2000"/>
              <a:t>を大量に送り続ける攻撃</a:t>
            </a:r>
            <a:endParaRPr lang="en-US" altLang="ja-JP" sz="2000"/>
          </a:p>
          <a:p>
            <a:r>
              <a:rPr lang="ja-JP" altLang="en-US" sz="2000"/>
              <a:t>分類</a:t>
            </a:r>
            <a:r>
              <a:rPr lang="en-US" altLang="ja-JP" sz="2000"/>
              <a:t> 1 or 2(</a:t>
            </a:r>
            <a:r>
              <a:rPr lang="ja-JP" altLang="en-US" sz="2000"/>
              <a:t>規模による</a:t>
            </a:r>
            <a:r>
              <a:rPr lang="en-US" altLang="ja-JP" sz="2000"/>
              <a:t>) </a:t>
            </a:r>
            <a:r>
              <a:rPr lang="ja-JP" altLang="en-US" sz="2000"/>
              <a:t>に該当</a:t>
            </a:r>
            <a:endParaRPr lang="en-US" altLang="ja-JP" sz="2000"/>
          </a:p>
          <a:p>
            <a:r>
              <a:rPr lang="en-US" altLang="ja-JP" sz="2000"/>
              <a:t>ICMP</a:t>
            </a:r>
            <a:r>
              <a:rPr lang="ja-JP" altLang="en-US" sz="2000"/>
              <a:t>は</a:t>
            </a:r>
            <a:r>
              <a:rPr lang="en-US" altLang="ja-JP" sz="2000"/>
              <a:t>UDP</a:t>
            </a:r>
            <a:r>
              <a:rPr lang="ja-JP" altLang="en-US" sz="2000"/>
              <a:t>同様コネクションレスなので発信元アドレスの偽装は容易であり、攻撃者の特定は困難</a:t>
            </a:r>
            <a:endParaRPr lang="en-US" altLang="ja-JP" sz="2000"/>
          </a:p>
          <a:p>
            <a:endParaRPr lang="en-US" altLang="ja-JP" sz="2000"/>
          </a:p>
          <a:p>
            <a:endParaRPr kumimoji="1" lang="ja-JP" altLang="en-US" sz="2000"/>
          </a:p>
        </p:txBody>
      </p:sp>
      <p:sp>
        <p:nvSpPr>
          <p:cNvPr id="5" name="フッター プレースホルダー 4">
            <a:extLst>
              <a:ext uri="{FF2B5EF4-FFF2-40B4-BE49-F238E27FC236}">
                <a16:creationId xmlns:a16="http://schemas.microsoft.com/office/drawing/2014/main" id="{9170F84A-F307-DB41-911B-084271383FFF}"/>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84CB1674-F464-F240-9976-3B285D137F46}"/>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16</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図 12" descr="テキスト&#10;&#10;自動的に生成された説明">
            <a:extLst>
              <a:ext uri="{FF2B5EF4-FFF2-40B4-BE49-F238E27FC236}">
                <a16:creationId xmlns:a16="http://schemas.microsoft.com/office/drawing/2014/main" id="{8BDFB738-557E-2F42-B030-66FB47ED6E67}"/>
              </a:ext>
            </a:extLst>
          </p:cNvPr>
          <p:cNvPicPr>
            <a:picLocks noChangeAspect="1"/>
          </p:cNvPicPr>
          <p:nvPr/>
        </p:nvPicPr>
        <p:blipFill>
          <a:blip r:embed="rId2"/>
          <a:stretch>
            <a:fillRect/>
          </a:stretch>
        </p:blipFill>
        <p:spPr>
          <a:xfrm>
            <a:off x="4571095" y="3643617"/>
            <a:ext cx="7082051" cy="2376240"/>
          </a:xfrm>
          <a:prstGeom prst="rect">
            <a:avLst/>
          </a:prstGeom>
        </p:spPr>
      </p:pic>
    </p:spTree>
    <p:extLst>
      <p:ext uri="{BB962C8B-B14F-4D97-AF65-F5344CB8AC3E}">
        <p14:creationId xmlns:p14="http://schemas.microsoft.com/office/powerpoint/2010/main" val="321430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63D412CC-EFE1-734D-B641-D1D13982FF08}"/>
              </a:ext>
            </a:extLst>
          </p:cNvPr>
          <p:cNvSpPr>
            <a:spLocks noGrp="1"/>
          </p:cNvSpPr>
          <p:nvPr>
            <p:ph type="title"/>
          </p:nvPr>
        </p:nvSpPr>
        <p:spPr>
          <a:xfrm>
            <a:off x="643467" y="1698171"/>
            <a:ext cx="3962061" cy="4516360"/>
          </a:xfrm>
        </p:spPr>
        <p:txBody>
          <a:bodyPr anchor="t">
            <a:normAutofit/>
          </a:bodyPr>
          <a:lstStyle/>
          <a:p>
            <a:r>
              <a:rPr lang="en-US" altLang="ja-JP" sz="3600" b="1"/>
              <a:t>ICMP Flood </a:t>
            </a:r>
            <a:r>
              <a:rPr lang="ja-JP" altLang="en-US" sz="3600" b="1"/>
              <a:t>攻撃</a:t>
            </a:r>
            <a:r>
              <a:rPr lang="en-US" altLang="ja-JP" sz="3600" b="1"/>
              <a:t>(Ping Flood </a:t>
            </a:r>
            <a:r>
              <a:rPr lang="ja-JP" altLang="en-US" sz="3600" b="1"/>
              <a:t>攻撃</a:t>
            </a:r>
            <a:r>
              <a:rPr lang="en-US" altLang="ja-JP" sz="3600" b="1"/>
              <a:t>) </a:t>
            </a: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D5A2C793-5FBF-D749-A5D7-D4042126A208}"/>
              </a:ext>
            </a:extLst>
          </p:cNvPr>
          <p:cNvSpPr>
            <a:spLocks noGrp="1"/>
          </p:cNvSpPr>
          <p:nvPr>
            <p:ph idx="1"/>
          </p:nvPr>
        </p:nvSpPr>
        <p:spPr>
          <a:xfrm>
            <a:off x="5070020" y="1698170"/>
            <a:ext cx="6478513" cy="4516361"/>
          </a:xfrm>
        </p:spPr>
        <p:txBody>
          <a:bodyPr>
            <a:normAutofit/>
          </a:bodyPr>
          <a:lstStyle/>
          <a:p>
            <a:r>
              <a:rPr kumimoji="1" lang="ja-JP" altLang="en-US" sz="2000"/>
              <a:t>ルータやファイアーウォールで</a:t>
            </a:r>
            <a:r>
              <a:rPr kumimoji="1" lang="en-US" altLang="ja-JP" sz="2000" dirty="0"/>
              <a:t>ICMP</a:t>
            </a:r>
            <a:r>
              <a:rPr kumimoji="1" lang="ja-JP" altLang="en-US" sz="2000"/>
              <a:t>パケットを遮断</a:t>
            </a:r>
            <a:endParaRPr kumimoji="1" lang="en-US" altLang="ja-JP" sz="2000" dirty="0"/>
          </a:p>
          <a:p>
            <a:r>
              <a:rPr lang="ja-JP" altLang="en-US" sz="2000"/>
              <a:t>ルータやスイッチによる</a:t>
            </a:r>
            <a:r>
              <a:rPr lang="en-US" altLang="ja-JP" sz="2000" dirty="0"/>
              <a:t>ICMP</a:t>
            </a:r>
            <a:r>
              <a:rPr lang="ja-JP" altLang="en-US" sz="2000"/>
              <a:t>パケットの帯域制限</a:t>
            </a:r>
            <a:endParaRPr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AE2BD156-DD5C-4045-86EB-4577AA05E05E}"/>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E6BE18AF-4E6C-CE42-8EE3-957794BD33D6}"/>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17</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614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FDB9F5F-3B14-4548-A006-95997E1D0663}"/>
              </a:ext>
            </a:extLst>
          </p:cNvPr>
          <p:cNvSpPr>
            <a:spLocks noGrp="1"/>
          </p:cNvSpPr>
          <p:nvPr>
            <p:ph type="title"/>
          </p:nvPr>
        </p:nvSpPr>
        <p:spPr>
          <a:xfrm>
            <a:off x="643467" y="1698171"/>
            <a:ext cx="3962061" cy="4516360"/>
          </a:xfrm>
        </p:spPr>
        <p:txBody>
          <a:bodyPr anchor="t">
            <a:normAutofit/>
          </a:bodyPr>
          <a:lstStyle/>
          <a:p>
            <a:r>
              <a:rPr lang="en-US" altLang="ja-JP" sz="3600" b="1" dirty="0" err="1"/>
              <a:t>EDoS</a:t>
            </a:r>
            <a:r>
              <a:rPr lang="ja-JP" altLang="en-US" sz="3600" b="1"/>
              <a:t>攻撃</a:t>
            </a:r>
            <a:endParaRPr kumimoji="1" lang="ja-JP" altLang="en-US" sz="3600" b="1"/>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847C1A3D-5FE6-F349-B865-926ABB94C5E2}"/>
              </a:ext>
            </a:extLst>
          </p:cNvPr>
          <p:cNvSpPr>
            <a:spLocks noGrp="1"/>
          </p:cNvSpPr>
          <p:nvPr>
            <p:ph idx="1"/>
          </p:nvPr>
        </p:nvSpPr>
        <p:spPr>
          <a:xfrm>
            <a:off x="5070020" y="1698170"/>
            <a:ext cx="6478513" cy="4516361"/>
          </a:xfrm>
        </p:spPr>
        <p:txBody>
          <a:bodyPr>
            <a:normAutofit/>
          </a:bodyPr>
          <a:lstStyle/>
          <a:p>
            <a:r>
              <a:rPr kumimoji="1" lang="en-US" altLang="ja-JP" sz="2000" dirty="0"/>
              <a:t>Economic Denial of Service attack</a:t>
            </a:r>
            <a:endParaRPr lang="en-US" altLang="ja-JP" sz="2000" dirty="0"/>
          </a:p>
          <a:p>
            <a:r>
              <a:rPr kumimoji="1" lang="ja-JP" altLang="en-US" sz="2000"/>
              <a:t>ストレージ容量やトラフィック量に応じて課金されるクラウドの特性を悪用し、クラウド利用企業の経済的な損失を狙ってリソースを大量消費させる攻撃</a:t>
            </a:r>
            <a:endParaRPr kumimoji="1" lang="en-US" altLang="ja-JP" sz="2000" dirty="0"/>
          </a:p>
          <a:p>
            <a:r>
              <a:rPr lang="ja-JP" altLang="en-US" sz="2000"/>
              <a:t>有効な対策がない</a:t>
            </a:r>
            <a:endParaRPr lang="en-US" altLang="ja-JP" sz="2000" dirty="0"/>
          </a:p>
        </p:txBody>
      </p:sp>
      <p:sp>
        <p:nvSpPr>
          <p:cNvPr id="5" name="フッター プレースホルダー 4">
            <a:extLst>
              <a:ext uri="{FF2B5EF4-FFF2-40B4-BE49-F238E27FC236}">
                <a16:creationId xmlns:a16="http://schemas.microsoft.com/office/drawing/2014/main" id="{314A286E-D2D2-784D-924B-832F104EA079}"/>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C241483A-3051-8A40-9441-A7F1A1DE4F7E}"/>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18</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7003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66CBF61F-DF3A-C943-AD09-2D049E36083D}"/>
              </a:ext>
            </a:extLst>
          </p:cNvPr>
          <p:cNvSpPr>
            <a:spLocks noGrp="1"/>
          </p:cNvSpPr>
          <p:nvPr>
            <p:ph type="title"/>
          </p:nvPr>
        </p:nvSpPr>
        <p:spPr>
          <a:xfrm>
            <a:off x="643467" y="1698171"/>
            <a:ext cx="3962061" cy="4516360"/>
          </a:xfrm>
        </p:spPr>
        <p:txBody>
          <a:bodyPr anchor="t">
            <a:normAutofit/>
          </a:bodyPr>
          <a:lstStyle/>
          <a:p>
            <a:r>
              <a:rPr lang="en-US" altLang="ja-JP" sz="3600" b="1" dirty="0"/>
              <a:t>Connection Flood </a:t>
            </a:r>
            <a:r>
              <a:rPr lang="ja-JP" altLang="en-US" sz="3600" b="1"/>
              <a:t>攻撃</a:t>
            </a:r>
            <a:endParaRPr kumimoji="1" lang="ja-JP" altLang="en-US" sz="3600" b="1"/>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C0D70C3B-D94A-6E44-97CF-E424E4A3A573}"/>
              </a:ext>
            </a:extLst>
          </p:cNvPr>
          <p:cNvSpPr>
            <a:spLocks noGrp="1"/>
          </p:cNvSpPr>
          <p:nvPr>
            <p:ph idx="1"/>
          </p:nvPr>
        </p:nvSpPr>
        <p:spPr>
          <a:xfrm>
            <a:off x="5070020" y="1698170"/>
            <a:ext cx="6478513" cy="4516361"/>
          </a:xfrm>
        </p:spPr>
        <p:txBody>
          <a:bodyPr>
            <a:normAutofit/>
          </a:bodyPr>
          <a:lstStyle/>
          <a:p>
            <a:r>
              <a:rPr kumimoji="1" lang="ja-JP" altLang="en-US" sz="2000"/>
              <a:t>ターゲットの</a:t>
            </a:r>
            <a:r>
              <a:rPr kumimoji="1" lang="en-US" altLang="ja-JP" sz="2000" dirty="0"/>
              <a:t>TCP</a:t>
            </a:r>
            <a:r>
              <a:rPr kumimoji="1" lang="ja-JP" altLang="en-US" sz="2000"/>
              <a:t>ポートにコネクションを確立し続けることで大量のプロセスを起動してソケットを確立する攻撃</a:t>
            </a:r>
            <a:endParaRPr kumimoji="1" lang="en-US" altLang="ja-JP" sz="2000" dirty="0"/>
          </a:p>
          <a:p>
            <a:r>
              <a:rPr lang="ja-JP" altLang="en-US" sz="2000"/>
              <a:t>コネクション数に制限がない場合はシステムリソースを使い尽くすまでコネクションを確立</a:t>
            </a:r>
            <a:endParaRPr lang="en-US" altLang="ja-JP" sz="2000" dirty="0"/>
          </a:p>
          <a:p>
            <a:r>
              <a:rPr kumimoji="1" lang="ja-JP" altLang="en-US" sz="2000"/>
              <a:t>コネクションを確立するため発信元アドレスを偽装することはほぼ不可能だが、ターゲットに対して確実に影響を与える</a:t>
            </a:r>
            <a:endParaRPr kumimoji="1" lang="en-US" altLang="ja-JP" sz="2000" dirty="0"/>
          </a:p>
          <a:p>
            <a:r>
              <a:rPr kumimoji="1" lang="ja-JP" altLang="en-US" sz="2000"/>
              <a:t>分類１に該当</a:t>
            </a:r>
          </a:p>
        </p:txBody>
      </p:sp>
      <p:sp>
        <p:nvSpPr>
          <p:cNvPr id="5" name="フッター プレースホルダー 4">
            <a:extLst>
              <a:ext uri="{FF2B5EF4-FFF2-40B4-BE49-F238E27FC236}">
                <a16:creationId xmlns:a16="http://schemas.microsoft.com/office/drawing/2014/main" id="{D290944C-7E09-1242-AC57-97F64CA311A7}"/>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20A07ADD-2C1E-AF47-AA5B-4B8B4F04E06B}"/>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19</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図 12" descr="テキスト&#10;&#10;自動的に生成された説明">
            <a:extLst>
              <a:ext uri="{FF2B5EF4-FFF2-40B4-BE49-F238E27FC236}">
                <a16:creationId xmlns:a16="http://schemas.microsoft.com/office/drawing/2014/main" id="{8DD1ED08-AD66-F545-B23D-D0D172EBEF85}"/>
              </a:ext>
            </a:extLst>
          </p:cNvPr>
          <p:cNvPicPr>
            <a:picLocks noChangeAspect="1"/>
          </p:cNvPicPr>
          <p:nvPr/>
        </p:nvPicPr>
        <p:blipFill>
          <a:blip r:embed="rId2"/>
          <a:stretch>
            <a:fillRect/>
          </a:stretch>
        </p:blipFill>
        <p:spPr>
          <a:xfrm>
            <a:off x="241192" y="3508012"/>
            <a:ext cx="4500299" cy="1509985"/>
          </a:xfrm>
          <a:prstGeom prst="rect">
            <a:avLst/>
          </a:prstGeom>
        </p:spPr>
      </p:pic>
    </p:spTree>
    <p:extLst>
      <p:ext uri="{BB962C8B-B14F-4D97-AF65-F5344CB8AC3E}">
        <p14:creationId xmlns:p14="http://schemas.microsoft.com/office/powerpoint/2010/main" val="65455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EE74928-6DC6-FD42-961C-0C8676E291B1}"/>
              </a:ext>
            </a:extLst>
          </p:cNvPr>
          <p:cNvSpPr>
            <a:spLocks noGrp="1"/>
          </p:cNvSpPr>
          <p:nvPr>
            <p:ph type="title"/>
          </p:nvPr>
        </p:nvSpPr>
        <p:spPr>
          <a:xfrm>
            <a:off x="643467" y="1698171"/>
            <a:ext cx="3962061" cy="4516360"/>
          </a:xfrm>
        </p:spPr>
        <p:txBody>
          <a:bodyPr anchor="t">
            <a:normAutofit/>
          </a:bodyPr>
          <a:lstStyle/>
          <a:p>
            <a:r>
              <a:rPr lang="en-US" altLang="ja-JP" sz="3600" b="1"/>
              <a:t>DoS</a:t>
            </a:r>
            <a:br>
              <a:rPr lang="en-US" altLang="ja-JP" sz="3600" b="1"/>
            </a:br>
            <a:r>
              <a:rPr lang="en-US" altLang="ja-JP" sz="3600" b="1"/>
              <a:t>(Denial of Service)</a:t>
            </a:r>
            <a:br>
              <a:rPr lang="en-US" altLang="ja-JP" sz="3600" b="1"/>
            </a:br>
            <a:r>
              <a:rPr lang="ja-JP" altLang="en-US" sz="3600" b="1"/>
              <a:t>攻撃とは？</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F92CEA0E-DB19-3240-BE9B-88C3BBE9E157}"/>
              </a:ext>
            </a:extLst>
          </p:cNvPr>
          <p:cNvSpPr>
            <a:spLocks noGrp="1"/>
          </p:cNvSpPr>
          <p:nvPr>
            <p:ph idx="1"/>
          </p:nvPr>
        </p:nvSpPr>
        <p:spPr>
          <a:xfrm>
            <a:off x="5070020" y="1698170"/>
            <a:ext cx="6564517" cy="4516361"/>
          </a:xfrm>
        </p:spPr>
        <p:txBody>
          <a:bodyPr>
            <a:normAutofit/>
          </a:bodyPr>
          <a:lstStyle/>
          <a:p>
            <a:r>
              <a:rPr lang="ja-JP" altLang="en-US" sz="2000"/>
              <a:t>情報セキュリティにおける可用性を侵害する攻撃手法</a:t>
            </a:r>
            <a:endParaRPr lang="en-US" altLang="ja-JP" sz="2000" dirty="0"/>
          </a:p>
          <a:p>
            <a:r>
              <a:rPr lang="ja-JP" altLang="en-US" sz="2000"/>
              <a:t>サービス不能攻撃</a:t>
            </a:r>
            <a:endParaRPr lang="en-US" altLang="ja-JP" sz="2000" dirty="0"/>
          </a:p>
          <a:p>
            <a:r>
              <a:rPr kumimoji="1" lang="ja-JP" altLang="en-US" sz="2000"/>
              <a:t>妨害が目的で情報の窃盗や破壊が目的ではない</a:t>
            </a:r>
          </a:p>
        </p:txBody>
      </p:sp>
      <p:sp>
        <p:nvSpPr>
          <p:cNvPr id="4" name="フッター プレースホルダー 3">
            <a:extLst>
              <a:ext uri="{FF2B5EF4-FFF2-40B4-BE49-F238E27FC236}">
                <a16:creationId xmlns:a16="http://schemas.microsoft.com/office/drawing/2014/main" id="{C1A53A42-C6EF-064B-99FA-83C155E37661}"/>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EC488315-9642-DB46-AF4B-2FA33E631181}"/>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684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4527DA9-D454-4343-B44B-8FCE29B46E4C}"/>
              </a:ext>
            </a:extLst>
          </p:cNvPr>
          <p:cNvSpPr>
            <a:spLocks noGrp="1"/>
          </p:cNvSpPr>
          <p:nvPr>
            <p:ph type="title"/>
          </p:nvPr>
        </p:nvSpPr>
        <p:spPr>
          <a:xfrm>
            <a:off x="643467" y="1698171"/>
            <a:ext cx="3962061" cy="4516360"/>
          </a:xfrm>
        </p:spPr>
        <p:txBody>
          <a:bodyPr anchor="t">
            <a:normAutofit/>
          </a:bodyPr>
          <a:lstStyle/>
          <a:p>
            <a:r>
              <a:rPr lang="en-US" altLang="ja-JP" sz="3600" b="1"/>
              <a:t>Connection Flood </a:t>
            </a:r>
            <a:r>
              <a:rPr lang="ja-JP" altLang="en-US" sz="3600" b="1"/>
              <a:t>攻撃</a:t>
            </a:r>
            <a:r>
              <a:rPr lang="en-US" altLang="ja-JP" sz="3600" b="1"/>
              <a:t> </a:t>
            </a: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63666021-6D4D-7646-9707-90C97B94590B}"/>
              </a:ext>
            </a:extLst>
          </p:cNvPr>
          <p:cNvSpPr>
            <a:spLocks noGrp="1"/>
          </p:cNvSpPr>
          <p:nvPr>
            <p:ph idx="1"/>
          </p:nvPr>
        </p:nvSpPr>
        <p:spPr>
          <a:xfrm>
            <a:off x="5070020" y="1698170"/>
            <a:ext cx="6478513" cy="4516361"/>
          </a:xfrm>
        </p:spPr>
        <p:txBody>
          <a:bodyPr>
            <a:normAutofit/>
          </a:bodyPr>
          <a:lstStyle/>
          <a:p>
            <a:r>
              <a:rPr kumimoji="1" lang="ja-JP" altLang="en-US" sz="2000"/>
              <a:t>ホストのソケットオープン数や</a:t>
            </a:r>
            <a:r>
              <a:rPr kumimoji="1" lang="en-US" altLang="ja-JP" sz="2000" dirty="0"/>
              <a:t>TCP</a:t>
            </a:r>
            <a:r>
              <a:rPr kumimoji="1" lang="ja-JP" altLang="en-US" sz="2000"/>
              <a:t>キューの割り当て数を</a:t>
            </a:r>
            <a:r>
              <a:rPr lang="ja-JP" altLang="en-US" sz="2000"/>
              <a:t>増加</a:t>
            </a:r>
            <a:endParaRPr kumimoji="1" lang="en-US" altLang="ja-JP" sz="2000" dirty="0"/>
          </a:p>
          <a:p>
            <a:r>
              <a:rPr lang="ja-JP" altLang="en-US" sz="2000"/>
              <a:t>ホストの設定によって同じ</a:t>
            </a:r>
            <a:r>
              <a:rPr lang="en-US" altLang="ja-JP" sz="2000" dirty="0"/>
              <a:t>IP</a:t>
            </a:r>
            <a:r>
              <a:rPr lang="ja-JP" altLang="en-US" sz="2000"/>
              <a:t>アドレスからの同時接続数を制限</a:t>
            </a:r>
            <a:endParaRPr lang="en-US" altLang="ja-JP" sz="2000" dirty="0"/>
          </a:p>
          <a:p>
            <a:r>
              <a:rPr lang="ja-JP" altLang="en-US" sz="2000"/>
              <a:t>ホストを冗長構成にするとともにロードバランサを用いた負荷分散</a:t>
            </a:r>
            <a:endParaRPr lang="en-US" altLang="ja-JP" sz="2000" dirty="0"/>
          </a:p>
          <a:p>
            <a:r>
              <a:rPr lang="ja-JP" altLang="en-US" sz="2000"/>
              <a:t>ルータやファイアウォールで攻撃元アドレスからのパケットを遮断</a:t>
            </a:r>
            <a:endParaRPr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315D234B-C5CD-CD4D-80FA-15FC9921A064}"/>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6396452B-8769-6248-9D95-6B01BA1F70EE}"/>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20</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6812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023CDB7F-BF2E-3F4F-AF8A-F3422EBC876D}"/>
              </a:ext>
            </a:extLst>
          </p:cNvPr>
          <p:cNvSpPr>
            <a:spLocks noGrp="1"/>
          </p:cNvSpPr>
          <p:nvPr>
            <p:ph type="title"/>
          </p:nvPr>
        </p:nvSpPr>
        <p:spPr>
          <a:xfrm>
            <a:off x="643467" y="321734"/>
            <a:ext cx="10905066" cy="1135737"/>
          </a:xfrm>
        </p:spPr>
        <p:txBody>
          <a:bodyPr>
            <a:normAutofit/>
          </a:bodyPr>
          <a:lstStyle/>
          <a:p>
            <a:r>
              <a:rPr lang="ja-JP" altLang="en-US" sz="3600" b="1"/>
              <a:t>反射・増幅型</a:t>
            </a:r>
            <a:r>
              <a:rPr lang="en-US" altLang="ja-JP" sz="3600" b="1" dirty="0"/>
              <a:t>DDoS</a:t>
            </a:r>
            <a:r>
              <a:rPr lang="ja-JP" altLang="en-US" sz="3600" b="1"/>
              <a:t>攻撃</a:t>
            </a:r>
            <a:endParaRPr kumimoji="1" lang="ja-JP" altLang="en-US" sz="3600" b="1"/>
          </a:p>
        </p:txBody>
      </p:sp>
      <p:sp>
        <p:nvSpPr>
          <p:cNvPr id="3" name="コンテンツ プレースホルダー 2">
            <a:extLst>
              <a:ext uri="{FF2B5EF4-FFF2-40B4-BE49-F238E27FC236}">
                <a16:creationId xmlns:a16="http://schemas.microsoft.com/office/drawing/2014/main" id="{3DB248FA-1B88-9A46-B2A5-8E2BDB8BEAFB}"/>
              </a:ext>
            </a:extLst>
          </p:cNvPr>
          <p:cNvSpPr>
            <a:spLocks noGrp="1"/>
          </p:cNvSpPr>
          <p:nvPr>
            <p:ph idx="1"/>
          </p:nvPr>
        </p:nvSpPr>
        <p:spPr>
          <a:xfrm>
            <a:off x="643469" y="1782981"/>
            <a:ext cx="4008384" cy="4393982"/>
          </a:xfrm>
        </p:spPr>
        <p:txBody>
          <a:bodyPr>
            <a:normAutofit fontScale="92500" lnSpcReduction="10000"/>
          </a:bodyPr>
          <a:lstStyle/>
          <a:p>
            <a:r>
              <a:rPr kumimoji="1" lang="ja-JP" altLang="en-US" sz="1700"/>
              <a:t>応答パケットを大量に発生させて</a:t>
            </a:r>
            <a:r>
              <a:rPr kumimoji="1" lang="en-US" altLang="ja-JP" sz="1700" dirty="0"/>
              <a:t>DoS</a:t>
            </a:r>
            <a:r>
              <a:rPr kumimoji="1" lang="ja-JP" altLang="en-US" sz="1700"/>
              <a:t>攻撃を行う反射型の</a:t>
            </a:r>
            <a:r>
              <a:rPr kumimoji="1" lang="en-US" altLang="ja-JP" sz="1700" dirty="0"/>
              <a:t>DDoS</a:t>
            </a:r>
            <a:r>
              <a:rPr kumimoji="1" lang="ja-JP" altLang="en-US" sz="1700"/>
              <a:t>攻撃</a:t>
            </a:r>
            <a:endParaRPr kumimoji="1" lang="en-US" altLang="ja-JP" sz="1700" dirty="0"/>
          </a:p>
          <a:p>
            <a:r>
              <a:rPr lang="ja-JP" altLang="en-US" sz="1800"/>
              <a:t>分類２</a:t>
            </a:r>
            <a:r>
              <a:rPr lang="en-US" altLang="ja-JP" sz="1800" dirty="0"/>
              <a:t> </a:t>
            </a:r>
            <a:r>
              <a:rPr lang="ja-JP" altLang="en-US" sz="1800"/>
              <a:t>に該当</a:t>
            </a:r>
            <a:endParaRPr kumimoji="1" lang="en-US" altLang="ja-JP" sz="1700" dirty="0"/>
          </a:p>
          <a:p>
            <a:pPr marL="457200" indent="-457200">
              <a:buAutoNum type="arabicPeriod"/>
            </a:pPr>
            <a:r>
              <a:rPr kumimoji="1" lang="ja-JP" altLang="en-US" sz="1700"/>
              <a:t>攻撃者は</a:t>
            </a:r>
            <a:r>
              <a:rPr kumimoji="1" lang="en-US" altLang="ja-JP" sz="1700" dirty="0"/>
              <a:t>C&amp;C</a:t>
            </a:r>
            <a:r>
              <a:rPr kumimoji="1" lang="ja-JP" altLang="en-US" sz="1700"/>
              <a:t>サーバを通じてゾンビ</a:t>
            </a:r>
            <a:r>
              <a:rPr kumimoji="1" lang="en-US" altLang="ja-JP" sz="1700" dirty="0"/>
              <a:t>PC(bot</a:t>
            </a:r>
            <a:r>
              <a:rPr kumimoji="1" lang="ja-JP" altLang="en-US" sz="1700"/>
              <a:t>に感染した</a:t>
            </a:r>
            <a:r>
              <a:rPr kumimoji="1" lang="en-US" altLang="ja-JP" sz="1700" dirty="0"/>
              <a:t>PC)</a:t>
            </a:r>
            <a:r>
              <a:rPr kumimoji="1" lang="ja-JP" altLang="en-US" sz="1700"/>
              <a:t>に攻撃命令</a:t>
            </a:r>
            <a:endParaRPr kumimoji="1" lang="en-US" altLang="ja-JP" sz="1700" dirty="0"/>
          </a:p>
          <a:p>
            <a:pPr marL="457200" indent="-457200">
              <a:buAutoNum type="arabicPeriod"/>
            </a:pPr>
            <a:r>
              <a:rPr lang="ja-JP" altLang="en-US" sz="1700"/>
              <a:t>ゾンビ</a:t>
            </a:r>
            <a:r>
              <a:rPr lang="en-US" altLang="ja-JP" sz="1700" dirty="0"/>
              <a:t>PC</a:t>
            </a:r>
            <a:r>
              <a:rPr lang="ja-JP" altLang="en-US" sz="1700"/>
              <a:t>はターゲットの</a:t>
            </a:r>
            <a:r>
              <a:rPr lang="en-US" altLang="ja-JP" sz="1700" dirty="0"/>
              <a:t>IP</a:t>
            </a:r>
            <a:r>
              <a:rPr lang="ja-JP" altLang="en-US" sz="1700"/>
              <a:t>アドレスを発信元アドレスにセットして、攻撃に利用するリフレクタ</a:t>
            </a:r>
            <a:r>
              <a:rPr lang="en-US" altLang="ja-JP" sz="1700" dirty="0"/>
              <a:t>(NTP</a:t>
            </a:r>
            <a:r>
              <a:rPr lang="ja-JP" altLang="en-US" sz="1700"/>
              <a:t>サーバーやオープンリゾルバ等</a:t>
            </a:r>
            <a:r>
              <a:rPr lang="en-US" altLang="ja-JP" sz="1700" dirty="0"/>
              <a:t>)</a:t>
            </a:r>
            <a:r>
              <a:rPr lang="ja-JP" altLang="en-US" sz="1700"/>
              <a:t>にリクエストを送信</a:t>
            </a:r>
            <a:endParaRPr lang="en-US" altLang="ja-JP" sz="1700" dirty="0"/>
          </a:p>
          <a:p>
            <a:pPr marL="457200" indent="-457200">
              <a:buAutoNum type="arabicPeriod"/>
            </a:pPr>
            <a:r>
              <a:rPr lang="ja-JP" altLang="en-US" sz="1700"/>
              <a:t>リフレクタは偽装された発信元アドレスに増幅した応答パケットを大量に送信</a:t>
            </a:r>
            <a:endParaRPr lang="en-US" altLang="ja-JP" sz="1700" dirty="0"/>
          </a:p>
          <a:p>
            <a:pPr marL="457200" indent="-457200">
              <a:buAutoNum type="arabicPeriod"/>
            </a:pPr>
            <a:r>
              <a:rPr lang="ja-JP" altLang="en-US" sz="1700"/>
              <a:t>ターゲットのインターネット接続回線が輻輳状態に陥り、正常なリクエストを受信不可</a:t>
            </a:r>
            <a:endParaRPr lang="en-US" altLang="ja-JP" sz="1700" dirty="0"/>
          </a:p>
          <a:p>
            <a:pPr marL="0" indent="0">
              <a:buNone/>
            </a:pPr>
            <a:r>
              <a:rPr lang="en-US" altLang="ja-JP" sz="1300" dirty="0">
                <a:hlinkClick r:id="rId2"/>
              </a:rPr>
              <a:t>https://internet.watch.impress.co.jp/docs/interview/597628.html</a:t>
            </a:r>
            <a:endParaRPr lang="en-US" altLang="ja-JP" sz="1300"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図 6" descr="ダイアグラム&#10;&#10;自動的に生成された説明">
            <a:extLst>
              <a:ext uri="{FF2B5EF4-FFF2-40B4-BE49-F238E27FC236}">
                <a16:creationId xmlns:a16="http://schemas.microsoft.com/office/drawing/2014/main" id="{EDC3B1A2-11C5-114D-93D3-333C84E22139}"/>
              </a:ext>
            </a:extLst>
          </p:cNvPr>
          <p:cNvPicPr>
            <a:picLocks noChangeAspect="1"/>
          </p:cNvPicPr>
          <p:nvPr/>
        </p:nvPicPr>
        <p:blipFill>
          <a:blip r:embed="rId3"/>
          <a:stretch>
            <a:fillRect/>
          </a:stretch>
        </p:blipFill>
        <p:spPr>
          <a:xfrm>
            <a:off x="5317377" y="1782981"/>
            <a:ext cx="6209098" cy="4361892"/>
          </a:xfrm>
          <a:prstGeom prst="rect">
            <a:avLst/>
          </a:prstGeom>
        </p:spPr>
      </p:pic>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フッター プレースホルダー 4">
            <a:extLst>
              <a:ext uri="{FF2B5EF4-FFF2-40B4-BE49-F238E27FC236}">
                <a16:creationId xmlns:a16="http://schemas.microsoft.com/office/drawing/2014/main" id="{40CC0800-F12E-BE46-B586-B7E7ACC0158A}"/>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C6D5F47C-FB31-AA44-A598-19FC874CEF05}"/>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21</a:t>
            </a:fld>
            <a:endParaRPr kumimoji="1" lang="ja-JP" altLang="en-US"/>
          </a:p>
        </p:txBody>
      </p:sp>
      <p:pic>
        <p:nvPicPr>
          <p:cNvPr id="14" name="図 13" descr="テキスト&#10;&#10;自動的に生成された説明">
            <a:extLst>
              <a:ext uri="{FF2B5EF4-FFF2-40B4-BE49-F238E27FC236}">
                <a16:creationId xmlns:a16="http://schemas.microsoft.com/office/drawing/2014/main" id="{2212ABB7-6D9B-C647-900C-7F9FC613B76E}"/>
              </a:ext>
            </a:extLst>
          </p:cNvPr>
          <p:cNvPicPr>
            <a:picLocks noChangeAspect="1"/>
          </p:cNvPicPr>
          <p:nvPr/>
        </p:nvPicPr>
        <p:blipFill>
          <a:blip r:embed="rId4"/>
          <a:stretch>
            <a:fillRect/>
          </a:stretch>
        </p:blipFill>
        <p:spPr>
          <a:xfrm>
            <a:off x="6555183" y="115107"/>
            <a:ext cx="4500299" cy="1509985"/>
          </a:xfrm>
          <a:prstGeom prst="rect">
            <a:avLst/>
          </a:prstGeom>
        </p:spPr>
      </p:pic>
    </p:spTree>
    <p:extLst>
      <p:ext uri="{BB962C8B-B14F-4D97-AF65-F5344CB8AC3E}">
        <p14:creationId xmlns:p14="http://schemas.microsoft.com/office/powerpoint/2010/main" val="3429984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66DEB8F-BA1A-3E49-A225-F07CC8B77317}"/>
              </a:ext>
            </a:extLst>
          </p:cNvPr>
          <p:cNvSpPr>
            <a:spLocks noGrp="1"/>
          </p:cNvSpPr>
          <p:nvPr>
            <p:ph type="title"/>
          </p:nvPr>
        </p:nvSpPr>
        <p:spPr>
          <a:xfrm>
            <a:off x="643467" y="1698171"/>
            <a:ext cx="3962061" cy="4516360"/>
          </a:xfrm>
        </p:spPr>
        <p:txBody>
          <a:bodyPr anchor="t">
            <a:normAutofit/>
          </a:bodyPr>
          <a:lstStyle/>
          <a:p>
            <a:r>
              <a:rPr lang="ja-JP" altLang="en-US" sz="3600" b="1"/>
              <a:t>反射・増幅型</a:t>
            </a:r>
            <a:r>
              <a:rPr lang="en-US" altLang="ja-JP" sz="3600" b="1"/>
              <a:t>DDoS</a:t>
            </a:r>
            <a:r>
              <a:rPr lang="ja-JP" altLang="en-US" sz="3600" b="1"/>
              <a:t>攻撃</a:t>
            </a:r>
            <a:r>
              <a:rPr lang="en-US" altLang="ja-JP" sz="3600" b="1"/>
              <a:t> </a:t>
            </a: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4C256D97-C333-9146-A74B-855035C17657}"/>
              </a:ext>
            </a:extLst>
          </p:cNvPr>
          <p:cNvSpPr>
            <a:spLocks noGrp="1"/>
          </p:cNvSpPr>
          <p:nvPr>
            <p:ph idx="1"/>
          </p:nvPr>
        </p:nvSpPr>
        <p:spPr>
          <a:xfrm>
            <a:off x="5070020" y="1698170"/>
            <a:ext cx="6478513" cy="4516361"/>
          </a:xfrm>
        </p:spPr>
        <p:txBody>
          <a:bodyPr>
            <a:normAutofit/>
          </a:bodyPr>
          <a:lstStyle/>
          <a:p>
            <a:r>
              <a:rPr kumimoji="1" lang="ja-JP" altLang="en-US" sz="2000"/>
              <a:t>攻撃対象となる可能性のあるサーバーを外部に公開する必要がない場合は適切なアクセス制限を施してインターネットからのアクセスを遮断</a:t>
            </a:r>
            <a:endParaRPr kumimoji="1" lang="en-US" altLang="ja-JP" sz="2000" dirty="0"/>
          </a:p>
          <a:p>
            <a:r>
              <a:rPr lang="ja-JP" altLang="en-US" sz="2000"/>
              <a:t>攻撃に悪用されやすいコマンドなどを無効</a:t>
            </a:r>
            <a:br>
              <a:rPr lang="en-US" altLang="ja-JP" sz="2000" dirty="0"/>
            </a:br>
            <a:r>
              <a:rPr lang="en-US" altLang="ja-JP" sz="2000" dirty="0"/>
              <a:t>(NTP</a:t>
            </a:r>
            <a:r>
              <a:rPr lang="ja-JP" altLang="en-US" sz="2000"/>
              <a:t>サーバが過去にやりとりした最大</a:t>
            </a:r>
            <a:r>
              <a:rPr lang="en-US" altLang="ja-JP" sz="2000" dirty="0"/>
              <a:t>600</a:t>
            </a:r>
            <a:r>
              <a:rPr lang="ja-JP" altLang="en-US" sz="2000"/>
              <a:t>件のアドレスを回答する「</a:t>
            </a:r>
            <a:r>
              <a:rPr lang="en-US" altLang="ja-JP" sz="2000" dirty="0" err="1"/>
              <a:t>monlist</a:t>
            </a:r>
            <a:r>
              <a:rPr lang="ja-JP" altLang="en-US" sz="2000"/>
              <a:t>」コマンドなど</a:t>
            </a:r>
            <a:r>
              <a:rPr lang="en-US" altLang="ja-JP" sz="2000" dirty="0"/>
              <a:t>)</a:t>
            </a:r>
          </a:p>
          <a:p>
            <a:r>
              <a:rPr kumimoji="1" lang="ja-JP" altLang="en-US" sz="2000"/>
              <a:t>十分な回線帯域を確保するとともにネットワーク機器、サーバーの負荷分散などを含めたサイト全体の再構成やパフォーマンスチューニング</a:t>
            </a:r>
            <a:endParaRPr kumimoji="1"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3DAEEBEC-95F7-3543-AE1D-934D17B32A90}"/>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A6BC1552-8767-864F-A0AA-09F4E043F1A4}"/>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22</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676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48BBD17-7B2C-6943-B733-F1009CE91566}"/>
              </a:ext>
            </a:extLst>
          </p:cNvPr>
          <p:cNvSpPr>
            <a:spLocks noGrp="1"/>
          </p:cNvSpPr>
          <p:nvPr>
            <p:ph type="title"/>
          </p:nvPr>
        </p:nvSpPr>
        <p:spPr>
          <a:xfrm>
            <a:off x="643467" y="321734"/>
            <a:ext cx="10905066" cy="1135737"/>
          </a:xfrm>
        </p:spPr>
        <p:txBody>
          <a:bodyPr>
            <a:normAutofit/>
          </a:bodyPr>
          <a:lstStyle/>
          <a:p>
            <a:r>
              <a:rPr lang="en-US" altLang="ja-JP" sz="3600" b="1" dirty="0" err="1"/>
              <a:t>smurf</a:t>
            </a:r>
            <a:r>
              <a:rPr lang="ja-JP" altLang="en-US" sz="3600" b="1"/>
              <a:t>攻撃</a:t>
            </a:r>
            <a:endParaRPr kumimoji="1" lang="ja-JP" altLang="en-US" sz="3600" b="1"/>
          </a:p>
        </p:txBody>
      </p:sp>
      <p:sp>
        <p:nvSpPr>
          <p:cNvPr id="3" name="コンテンツ プレースホルダー 2">
            <a:extLst>
              <a:ext uri="{FF2B5EF4-FFF2-40B4-BE49-F238E27FC236}">
                <a16:creationId xmlns:a16="http://schemas.microsoft.com/office/drawing/2014/main" id="{FCC02336-E67A-A74C-A370-419D65CCA278}"/>
              </a:ext>
            </a:extLst>
          </p:cNvPr>
          <p:cNvSpPr>
            <a:spLocks noGrp="1"/>
          </p:cNvSpPr>
          <p:nvPr>
            <p:ph idx="1"/>
          </p:nvPr>
        </p:nvSpPr>
        <p:spPr>
          <a:xfrm>
            <a:off x="643469" y="1782981"/>
            <a:ext cx="4008384" cy="4393982"/>
          </a:xfrm>
        </p:spPr>
        <p:txBody>
          <a:bodyPr>
            <a:normAutofit/>
          </a:bodyPr>
          <a:lstStyle/>
          <a:p>
            <a:r>
              <a:rPr lang="ja-JP" altLang="en-US" sz="1700"/>
              <a:t>反射・増幅型</a:t>
            </a:r>
            <a:r>
              <a:rPr lang="en-US" altLang="ja-JP" sz="1700" dirty="0"/>
              <a:t>DDoS</a:t>
            </a:r>
            <a:r>
              <a:rPr lang="ja-JP" altLang="en-US" sz="1700"/>
              <a:t>攻撃の一種</a:t>
            </a:r>
            <a:endParaRPr kumimoji="1" lang="en-US" altLang="ja-JP" sz="1700" dirty="0"/>
          </a:p>
          <a:p>
            <a:r>
              <a:rPr kumimoji="1" lang="ja-JP" altLang="en-US" sz="1700"/>
              <a:t>発信元を偽装した</a:t>
            </a:r>
            <a:r>
              <a:rPr kumimoji="1" lang="en-US" altLang="ja-JP" sz="1700" dirty="0"/>
              <a:t>ICMP echo request</a:t>
            </a:r>
            <a:r>
              <a:rPr kumimoji="1" lang="ja-JP" altLang="en-US" sz="1700"/>
              <a:t>によってホストが接続されたネットワーク帯域を溢れさせる攻撃</a:t>
            </a:r>
            <a:endParaRPr kumimoji="1" lang="en-US" altLang="ja-JP" sz="1700" dirty="0"/>
          </a:p>
          <a:p>
            <a:r>
              <a:rPr lang="ja-JP" altLang="en-US" sz="1700"/>
              <a:t>分類２に該当</a:t>
            </a:r>
            <a:endParaRPr kumimoji="1" lang="en-US" altLang="ja-JP" sz="1700" dirty="0"/>
          </a:p>
          <a:p>
            <a:endParaRPr kumimoji="1" lang="en-US" altLang="ja-JP" sz="1700" dirty="0"/>
          </a:p>
          <a:p>
            <a:pPr marL="514350" indent="-514350">
              <a:buAutoNum type="arabicPeriod"/>
            </a:pPr>
            <a:r>
              <a:rPr lang="en-US" altLang="ja-JP" sz="1700" dirty="0"/>
              <a:t>IP</a:t>
            </a:r>
            <a:r>
              <a:rPr lang="ja-JP" altLang="en-US" sz="1700"/>
              <a:t>アドレスの送信元を標的のアドレスに偽装</a:t>
            </a:r>
            <a:endParaRPr lang="en-US" altLang="ja-JP" sz="1700" dirty="0"/>
          </a:p>
          <a:p>
            <a:pPr marL="514350" indent="-514350">
              <a:buAutoNum type="arabicPeriod"/>
            </a:pPr>
            <a:r>
              <a:rPr kumimoji="1" lang="en-US" altLang="ja-JP" sz="1700" dirty="0"/>
              <a:t>ICMP echo request</a:t>
            </a:r>
            <a:r>
              <a:rPr kumimoji="1" lang="ja-JP" altLang="en-US" sz="1700"/>
              <a:t>を送信</a:t>
            </a:r>
            <a:endParaRPr kumimoji="1" lang="en-US" altLang="ja-JP" sz="1700" dirty="0"/>
          </a:p>
          <a:p>
            <a:pPr marL="514350" indent="-514350">
              <a:buAutoNum type="arabicPeriod"/>
            </a:pPr>
            <a:r>
              <a:rPr lang="en-US" altLang="ja-JP" sz="1700" dirty="0"/>
              <a:t>echo request</a:t>
            </a:r>
            <a:r>
              <a:rPr lang="ja-JP" altLang="en-US" sz="1700"/>
              <a:t>パケットに反応して各端末が応答パケットを送信</a:t>
            </a:r>
            <a:endParaRPr lang="en-US" altLang="ja-JP" sz="1700" dirty="0"/>
          </a:p>
          <a:p>
            <a:pPr marL="0" indent="0">
              <a:buNone/>
            </a:pPr>
            <a:r>
              <a:rPr lang="en-US" altLang="ja-JP" sz="1700" dirty="0">
                <a:hlinkClick r:id="rId2"/>
              </a:rPr>
              <a:t>https://eset-info.canon-its.jp/malware_info/term/detail/00001.html</a:t>
            </a:r>
            <a:endParaRPr lang="en-US" altLang="ja-JP" sz="1700" dirty="0"/>
          </a:p>
          <a:p>
            <a:pPr marL="0" indent="0">
              <a:buNone/>
            </a:pPr>
            <a:endParaRPr kumimoji="1" lang="en-US" altLang="ja-JP" sz="17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図 6" descr="ダイアグラム&#10;&#10;自動的に生成された説明">
            <a:extLst>
              <a:ext uri="{FF2B5EF4-FFF2-40B4-BE49-F238E27FC236}">
                <a16:creationId xmlns:a16="http://schemas.microsoft.com/office/drawing/2014/main" id="{AF924232-E0A8-6245-A5B9-2DD586E11109}"/>
              </a:ext>
            </a:extLst>
          </p:cNvPr>
          <p:cNvPicPr>
            <a:picLocks noChangeAspect="1"/>
          </p:cNvPicPr>
          <p:nvPr/>
        </p:nvPicPr>
        <p:blipFill>
          <a:blip r:embed="rId3"/>
          <a:stretch>
            <a:fillRect/>
          </a:stretch>
        </p:blipFill>
        <p:spPr>
          <a:xfrm>
            <a:off x="5295320" y="2228661"/>
            <a:ext cx="6253212" cy="347053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フッター プレースホルダー 4">
            <a:extLst>
              <a:ext uri="{FF2B5EF4-FFF2-40B4-BE49-F238E27FC236}">
                <a16:creationId xmlns:a16="http://schemas.microsoft.com/office/drawing/2014/main" id="{9C2A5F85-2401-CE4E-BB54-7CD475B28E24}"/>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552BA514-C829-D744-9860-37197B5637F9}"/>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23</a:t>
            </a:fld>
            <a:endParaRPr kumimoji="1" lang="ja-JP" altLang="en-US"/>
          </a:p>
        </p:txBody>
      </p:sp>
      <p:pic>
        <p:nvPicPr>
          <p:cNvPr id="17" name="図 16" descr="テキスト&#10;&#10;自動的に生成された説明">
            <a:extLst>
              <a:ext uri="{FF2B5EF4-FFF2-40B4-BE49-F238E27FC236}">
                <a16:creationId xmlns:a16="http://schemas.microsoft.com/office/drawing/2014/main" id="{5AE86E21-F9FE-5B4F-8BEF-00435D42D3EE}"/>
              </a:ext>
            </a:extLst>
          </p:cNvPr>
          <p:cNvPicPr>
            <a:picLocks noChangeAspect="1"/>
          </p:cNvPicPr>
          <p:nvPr/>
        </p:nvPicPr>
        <p:blipFill>
          <a:blip r:embed="rId4"/>
          <a:stretch>
            <a:fillRect/>
          </a:stretch>
        </p:blipFill>
        <p:spPr>
          <a:xfrm>
            <a:off x="6555183" y="115107"/>
            <a:ext cx="4500299" cy="1509985"/>
          </a:xfrm>
          <a:prstGeom prst="rect">
            <a:avLst/>
          </a:prstGeom>
        </p:spPr>
      </p:pic>
    </p:spTree>
    <p:extLst>
      <p:ext uri="{BB962C8B-B14F-4D97-AF65-F5344CB8AC3E}">
        <p14:creationId xmlns:p14="http://schemas.microsoft.com/office/powerpoint/2010/main" val="4097377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7153A555-E2A5-8748-B485-5CBADC07D2F4}"/>
              </a:ext>
            </a:extLst>
          </p:cNvPr>
          <p:cNvSpPr>
            <a:spLocks noGrp="1"/>
          </p:cNvSpPr>
          <p:nvPr>
            <p:ph type="title"/>
          </p:nvPr>
        </p:nvSpPr>
        <p:spPr>
          <a:xfrm>
            <a:off x="643467" y="1698171"/>
            <a:ext cx="3962061" cy="4516360"/>
          </a:xfrm>
        </p:spPr>
        <p:txBody>
          <a:bodyPr anchor="t">
            <a:normAutofit/>
          </a:bodyPr>
          <a:lstStyle/>
          <a:p>
            <a:r>
              <a:rPr lang="en-US" altLang="ja-JP" sz="3600" b="1"/>
              <a:t>smurf</a:t>
            </a:r>
            <a:r>
              <a:rPr lang="ja-JP" altLang="en-US" sz="3600" b="1"/>
              <a:t>攻撃</a:t>
            </a:r>
            <a:r>
              <a:rPr lang="en-US" altLang="ja-JP" sz="3600" b="1"/>
              <a:t> </a:t>
            </a: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B95196EA-26C5-4143-9952-F4E4E5190C5F}"/>
              </a:ext>
            </a:extLst>
          </p:cNvPr>
          <p:cNvSpPr>
            <a:spLocks noGrp="1"/>
          </p:cNvSpPr>
          <p:nvPr>
            <p:ph idx="1"/>
          </p:nvPr>
        </p:nvSpPr>
        <p:spPr>
          <a:xfrm>
            <a:off x="5070020" y="1698170"/>
            <a:ext cx="6478513" cy="4516361"/>
          </a:xfrm>
        </p:spPr>
        <p:txBody>
          <a:bodyPr>
            <a:normAutofit/>
          </a:bodyPr>
          <a:lstStyle/>
          <a:p>
            <a:r>
              <a:rPr kumimoji="1" lang="ja-JP" altLang="en-US" sz="2000"/>
              <a:t>ルータやファイアーウォールで</a:t>
            </a:r>
            <a:r>
              <a:rPr kumimoji="1" lang="en-US" altLang="ja-JP" sz="2000" dirty="0"/>
              <a:t>ICMP</a:t>
            </a:r>
            <a:r>
              <a:rPr kumimoji="1" lang="ja-JP" altLang="en-US" sz="2000"/>
              <a:t>パケットを遮断</a:t>
            </a:r>
            <a:endParaRPr kumimoji="1" lang="en-US" altLang="ja-JP" sz="2000" dirty="0"/>
          </a:p>
          <a:p>
            <a:r>
              <a:rPr lang="ja-JP" altLang="en-US" sz="2000"/>
              <a:t>ルータやスイッチによる</a:t>
            </a:r>
            <a:r>
              <a:rPr lang="en-US" altLang="ja-JP" sz="2000" dirty="0"/>
              <a:t>ICMP</a:t>
            </a:r>
            <a:r>
              <a:rPr lang="ja-JP" altLang="en-US" sz="2000"/>
              <a:t>パケットの帯域制限</a:t>
            </a:r>
            <a:endParaRPr lang="en-US" altLang="ja-JP" sz="2000" dirty="0"/>
          </a:p>
          <a:p>
            <a:r>
              <a:rPr kumimoji="1" lang="ja-JP" altLang="en-US" sz="2000"/>
              <a:t>ブロードキャストアドレス宛のパケットを遮断</a:t>
            </a:r>
            <a:endParaRPr kumimoji="1"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A8E45F72-C7D3-764D-B2DF-47B1F2051802}"/>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F672A815-5DD8-BF48-A8DE-D1CF21CF6C4F}"/>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24</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84880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EFDFC215-1BED-EE4D-9999-4EECC571D818}"/>
              </a:ext>
            </a:extLst>
          </p:cNvPr>
          <p:cNvSpPr>
            <a:spLocks noGrp="1"/>
          </p:cNvSpPr>
          <p:nvPr>
            <p:ph type="title"/>
          </p:nvPr>
        </p:nvSpPr>
        <p:spPr>
          <a:xfrm>
            <a:off x="643467" y="321734"/>
            <a:ext cx="4970877" cy="1135737"/>
          </a:xfrm>
        </p:spPr>
        <p:txBody>
          <a:bodyPr>
            <a:normAutofit/>
          </a:bodyPr>
          <a:lstStyle/>
          <a:p>
            <a:r>
              <a:rPr kumimoji="1" lang="en-US" altLang="ja-JP" sz="3600" b="1" dirty="0"/>
              <a:t>DNS Amp</a:t>
            </a:r>
            <a:r>
              <a:rPr lang="en-US" altLang="ja-JP" sz="3600" b="1" dirty="0"/>
              <a:t> </a:t>
            </a:r>
            <a:r>
              <a:rPr lang="ja-JP" altLang="en-US" sz="3600" b="1"/>
              <a:t>攻撃</a:t>
            </a:r>
            <a:endParaRPr kumimoji="1" lang="ja-JP" altLang="en-US" sz="3600" b="1"/>
          </a:p>
        </p:txBody>
      </p:sp>
      <p:sp>
        <p:nvSpPr>
          <p:cNvPr id="3" name="コンテンツ プレースホルダー 2">
            <a:extLst>
              <a:ext uri="{FF2B5EF4-FFF2-40B4-BE49-F238E27FC236}">
                <a16:creationId xmlns:a16="http://schemas.microsoft.com/office/drawing/2014/main" id="{FF83BAD7-F1CB-5141-AF17-303DAF5F494B}"/>
              </a:ext>
            </a:extLst>
          </p:cNvPr>
          <p:cNvSpPr>
            <a:spLocks noGrp="1"/>
          </p:cNvSpPr>
          <p:nvPr>
            <p:ph idx="1"/>
          </p:nvPr>
        </p:nvSpPr>
        <p:spPr>
          <a:xfrm>
            <a:off x="643468" y="1782981"/>
            <a:ext cx="4970877" cy="4393982"/>
          </a:xfrm>
        </p:spPr>
        <p:txBody>
          <a:bodyPr>
            <a:normAutofit lnSpcReduction="10000"/>
          </a:bodyPr>
          <a:lstStyle/>
          <a:p>
            <a:r>
              <a:rPr kumimoji="1" lang="ja-JP" altLang="en-US" sz="1700"/>
              <a:t>反射・増幅型</a:t>
            </a:r>
            <a:r>
              <a:rPr kumimoji="1" lang="en-US" altLang="ja-JP" sz="1700" dirty="0"/>
              <a:t>DDoS</a:t>
            </a:r>
            <a:r>
              <a:rPr kumimoji="1" lang="ja-JP" altLang="en-US" sz="1700"/>
              <a:t>攻撃の一種</a:t>
            </a:r>
            <a:endParaRPr kumimoji="1" lang="en-US" altLang="ja-JP" sz="1700" dirty="0"/>
          </a:p>
          <a:p>
            <a:r>
              <a:rPr lang="ja-JP" altLang="en-US" sz="1800"/>
              <a:t>分類</a:t>
            </a:r>
            <a:r>
              <a:rPr lang="en-US" altLang="ja-JP" sz="1800" dirty="0"/>
              <a:t> 2 </a:t>
            </a:r>
            <a:r>
              <a:rPr lang="ja-JP" altLang="en-US" sz="1800"/>
              <a:t>に該当</a:t>
            </a:r>
            <a:endParaRPr kumimoji="1" lang="en-US" altLang="ja-JP" sz="1700" dirty="0"/>
          </a:p>
          <a:p>
            <a:r>
              <a:rPr lang="en-US" altLang="ja-JP" sz="1700" dirty="0"/>
              <a:t>DNS</a:t>
            </a:r>
            <a:r>
              <a:rPr lang="ja-JP" altLang="en-US" sz="1700"/>
              <a:t>サーバーを攻撃パケットの踏み台として悪用する手法</a:t>
            </a:r>
            <a:endParaRPr lang="en-US" altLang="ja-JP" sz="1700" dirty="0"/>
          </a:p>
          <a:p>
            <a:r>
              <a:rPr kumimoji="1" lang="ja-JP" altLang="en-US" sz="1700"/>
              <a:t>踏み台となった</a:t>
            </a:r>
            <a:r>
              <a:rPr kumimoji="1" lang="en-US" altLang="ja-JP" sz="1700" dirty="0"/>
              <a:t>DNS</a:t>
            </a:r>
            <a:r>
              <a:rPr kumimoji="1" lang="ja-JP" altLang="en-US" sz="1700"/>
              <a:t>サーバー自体の負荷が高まり、サービス不能状態になる場合も</a:t>
            </a:r>
            <a:endParaRPr kumimoji="1" lang="en-US" altLang="ja-JP" sz="1700" dirty="0"/>
          </a:p>
          <a:p>
            <a:pPr marL="457200" indent="-457200">
              <a:buAutoNum type="arabicPeriod"/>
            </a:pPr>
            <a:r>
              <a:rPr lang="ja-JP" altLang="en-US" sz="1700"/>
              <a:t>攻撃者は発信元アドレスを最終的なターゲットとなるホストの</a:t>
            </a:r>
            <a:r>
              <a:rPr lang="en-US" altLang="ja-JP" sz="1700" dirty="0"/>
              <a:t>IP</a:t>
            </a:r>
            <a:r>
              <a:rPr lang="ja-JP" altLang="en-US" sz="1700"/>
              <a:t>アドレスに詐称した上で攻撃に加担させる</a:t>
            </a:r>
            <a:r>
              <a:rPr lang="en-US" altLang="ja-JP" sz="1700" dirty="0"/>
              <a:t>DNS</a:t>
            </a:r>
            <a:r>
              <a:rPr lang="ja-JP" altLang="en-US" sz="1700"/>
              <a:t>サーバー宛にクエリを送信</a:t>
            </a:r>
            <a:br>
              <a:rPr lang="en-US" altLang="ja-JP" sz="1700" dirty="0"/>
            </a:br>
            <a:r>
              <a:rPr lang="en-US" altLang="ja-JP" sz="1700" dirty="0"/>
              <a:t>(</a:t>
            </a:r>
            <a:r>
              <a:rPr lang="ja-JP" altLang="en-US" sz="1700"/>
              <a:t>応答メッセージのサイズが大きくなるようにする</a:t>
            </a:r>
            <a:r>
              <a:rPr lang="en-US" altLang="ja-JP" sz="1700" dirty="0"/>
              <a:t>)</a:t>
            </a:r>
          </a:p>
          <a:p>
            <a:pPr marL="457200" indent="-457200">
              <a:buAutoNum type="arabicPeriod"/>
            </a:pPr>
            <a:r>
              <a:rPr lang="ja-JP" altLang="en-US" sz="1700"/>
              <a:t>クエリを受け取った</a:t>
            </a:r>
            <a:r>
              <a:rPr lang="en-US" altLang="ja-JP" sz="1700" dirty="0"/>
              <a:t>DNS</a:t>
            </a:r>
            <a:r>
              <a:rPr lang="ja-JP" altLang="en-US" sz="1700"/>
              <a:t>サーバーは偽装されたアドレスに応答を返信</a:t>
            </a:r>
            <a:endParaRPr lang="en-US" altLang="ja-JP" sz="1700" dirty="0"/>
          </a:p>
          <a:p>
            <a:pPr marL="0" indent="0">
              <a:buNone/>
            </a:pPr>
            <a:r>
              <a:rPr lang="en-US" altLang="ja-JP" sz="1700" dirty="0">
                <a:hlinkClick r:id="rId2"/>
              </a:rPr>
              <a:t>https://www.atmarkit.co.jp/ait/articles/0608/26/news015.html</a:t>
            </a:r>
            <a:endParaRPr lang="en-US" altLang="ja-JP" sz="1700" dirty="0"/>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ダイアグラム&#10;&#10;自動的に生成された説明">
            <a:extLst>
              <a:ext uri="{FF2B5EF4-FFF2-40B4-BE49-F238E27FC236}">
                <a16:creationId xmlns:a16="http://schemas.microsoft.com/office/drawing/2014/main" id="{E5C6DC65-4D85-E14B-B732-3333A106338B}"/>
              </a:ext>
            </a:extLst>
          </p:cNvPr>
          <p:cNvPicPr>
            <a:picLocks noChangeAspect="1"/>
          </p:cNvPicPr>
          <p:nvPr/>
        </p:nvPicPr>
        <p:blipFill>
          <a:blip r:embed="rId3"/>
          <a:stretch>
            <a:fillRect/>
          </a:stretch>
        </p:blipFill>
        <p:spPr>
          <a:xfrm>
            <a:off x="6257812" y="1886953"/>
            <a:ext cx="5290720" cy="3941585"/>
          </a:xfrm>
          <a:prstGeom prst="rect">
            <a:avLst/>
          </a:prstGeom>
        </p:spPr>
      </p:pic>
      <p:grpSp>
        <p:nvGrpSpPr>
          <p:cNvPr id="33" name="Group 3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4" name="Isosceles Triangle 3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フッター プレースホルダー 3">
            <a:extLst>
              <a:ext uri="{FF2B5EF4-FFF2-40B4-BE49-F238E27FC236}">
                <a16:creationId xmlns:a16="http://schemas.microsoft.com/office/drawing/2014/main" id="{4ED85098-2864-5F47-9CA0-1A0C0167E78C}"/>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DBB09E17-23E4-5C48-BA63-BCE482C2537E}"/>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25</a:t>
            </a:fld>
            <a:endParaRPr kumimoji="1" lang="ja-JP" altLang="en-US"/>
          </a:p>
        </p:txBody>
      </p:sp>
      <p:pic>
        <p:nvPicPr>
          <p:cNvPr id="13" name="図 12" descr="テキスト&#10;&#10;自動的に生成された説明">
            <a:extLst>
              <a:ext uri="{FF2B5EF4-FFF2-40B4-BE49-F238E27FC236}">
                <a16:creationId xmlns:a16="http://schemas.microsoft.com/office/drawing/2014/main" id="{C17E82E3-2852-214D-B164-2E4334185A30}"/>
              </a:ext>
            </a:extLst>
          </p:cNvPr>
          <p:cNvPicPr>
            <a:picLocks noChangeAspect="1"/>
          </p:cNvPicPr>
          <p:nvPr/>
        </p:nvPicPr>
        <p:blipFill>
          <a:blip r:embed="rId4"/>
          <a:stretch>
            <a:fillRect/>
          </a:stretch>
        </p:blipFill>
        <p:spPr>
          <a:xfrm>
            <a:off x="6555183" y="115107"/>
            <a:ext cx="4500299" cy="1509985"/>
          </a:xfrm>
          <a:prstGeom prst="rect">
            <a:avLst/>
          </a:prstGeom>
        </p:spPr>
      </p:pic>
    </p:spTree>
    <p:extLst>
      <p:ext uri="{BB962C8B-B14F-4D97-AF65-F5344CB8AC3E}">
        <p14:creationId xmlns:p14="http://schemas.microsoft.com/office/powerpoint/2010/main" val="3089808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3BC8D32-1870-1047-B8EA-1841937F60CF}"/>
              </a:ext>
            </a:extLst>
          </p:cNvPr>
          <p:cNvSpPr>
            <a:spLocks noGrp="1"/>
          </p:cNvSpPr>
          <p:nvPr>
            <p:ph type="title"/>
          </p:nvPr>
        </p:nvSpPr>
        <p:spPr>
          <a:xfrm>
            <a:off x="643467" y="1698171"/>
            <a:ext cx="3962061" cy="4516360"/>
          </a:xfrm>
        </p:spPr>
        <p:txBody>
          <a:bodyPr anchor="t">
            <a:normAutofit/>
          </a:bodyPr>
          <a:lstStyle/>
          <a:p>
            <a:r>
              <a:rPr lang="en-US" altLang="ja-JP" sz="3600" b="1" dirty="0"/>
              <a:t>DNS Amp </a:t>
            </a:r>
            <a:r>
              <a:rPr lang="ja-JP" altLang="en-US" sz="3600" b="1"/>
              <a:t>攻撃</a:t>
            </a:r>
            <a:br>
              <a:rPr lang="en-US" altLang="ja-JP" sz="3600" b="1" dirty="0"/>
            </a:b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5D7E5226-EF36-ED4A-92D6-0CF51F4BDA1E}"/>
              </a:ext>
            </a:extLst>
          </p:cNvPr>
          <p:cNvSpPr>
            <a:spLocks noGrp="1"/>
          </p:cNvSpPr>
          <p:nvPr>
            <p:ph idx="1"/>
          </p:nvPr>
        </p:nvSpPr>
        <p:spPr>
          <a:xfrm>
            <a:off x="5070020" y="1698170"/>
            <a:ext cx="6478513" cy="4516361"/>
          </a:xfrm>
        </p:spPr>
        <p:txBody>
          <a:bodyPr>
            <a:normAutofit lnSpcReduction="10000"/>
          </a:bodyPr>
          <a:lstStyle/>
          <a:p>
            <a:r>
              <a:rPr lang="ja-JP" altLang="en-US" sz="2000"/>
              <a:t>コンテンツサーバーとキャッシュサーバーを完全に分離</a:t>
            </a:r>
            <a:endParaRPr lang="en-US" altLang="ja-JP" sz="2000" dirty="0"/>
          </a:p>
          <a:p>
            <a:r>
              <a:rPr lang="ja-JP" altLang="en-US" sz="2000"/>
              <a:t>キャッシュサーバーの機能をインターネット側からの利用を禁止</a:t>
            </a:r>
            <a:endParaRPr lang="en-US" altLang="ja-JP" sz="2000" dirty="0"/>
          </a:p>
          <a:p>
            <a:r>
              <a:rPr lang="ja-JP" altLang="en-US" sz="2000"/>
              <a:t>自分が送信していない</a:t>
            </a:r>
            <a:r>
              <a:rPr lang="en-US" altLang="ja-JP" sz="2000" dirty="0"/>
              <a:t>DNS</a:t>
            </a:r>
            <a:r>
              <a:rPr lang="ja-JP" altLang="en-US" sz="2000"/>
              <a:t>パケットに対する</a:t>
            </a:r>
            <a:r>
              <a:rPr lang="en-US" altLang="ja-JP" sz="2000" dirty="0"/>
              <a:t>DNS</a:t>
            </a:r>
            <a:r>
              <a:rPr lang="ja-JP" altLang="en-US" sz="2000"/>
              <a:t>応答は無視・ブロック</a:t>
            </a:r>
            <a:endParaRPr lang="en-US" altLang="ja-JP" sz="2000" dirty="0"/>
          </a:p>
          <a:p>
            <a:r>
              <a:rPr lang="en-US" altLang="ja-JP" sz="2000" dirty="0"/>
              <a:t>Firewall/IPS</a:t>
            </a:r>
            <a:r>
              <a:rPr lang="ja-JP" altLang="en-US" sz="2000"/>
              <a:t>の導入</a:t>
            </a:r>
            <a:endParaRPr lang="en-US" altLang="ja-JP" sz="2000" dirty="0"/>
          </a:p>
          <a:p>
            <a:endParaRPr lang="en-US" altLang="ja-JP" sz="2000" dirty="0"/>
          </a:p>
          <a:p>
            <a:pPr marL="0" indent="0">
              <a:buNone/>
            </a:pPr>
            <a:r>
              <a:rPr lang="en-US" altLang="ja-JP" sz="1600" dirty="0"/>
              <a:t>※ </a:t>
            </a:r>
            <a:r>
              <a:rPr lang="ja-JP" altLang="en-US" sz="1600"/>
              <a:t>コンテンツサーバー</a:t>
            </a:r>
            <a:br>
              <a:rPr lang="en-US" altLang="ja-JP" sz="1600" dirty="0"/>
            </a:br>
            <a:r>
              <a:rPr lang="en-US" altLang="ja-JP" sz="1600" dirty="0"/>
              <a:t>     DNS</a:t>
            </a:r>
            <a:r>
              <a:rPr lang="ja-JP" altLang="en-US" sz="1600"/>
              <a:t>ゾーン情報を外部に対して提供</a:t>
            </a:r>
            <a:endParaRPr lang="en-US" altLang="ja-JP" sz="1600" dirty="0"/>
          </a:p>
          <a:p>
            <a:pPr marL="0" indent="0">
              <a:buNone/>
            </a:pPr>
            <a:r>
              <a:rPr lang="ja-JP" altLang="en-US" sz="1600"/>
              <a:t>　</a:t>
            </a:r>
            <a:r>
              <a:rPr lang="en-US" altLang="ja-JP" sz="1600" dirty="0"/>
              <a:t>  </a:t>
            </a:r>
            <a:r>
              <a:rPr lang="ja-JP" altLang="en-US" sz="1600"/>
              <a:t>キャッシュサーバー</a:t>
            </a:r>
            <a:br>
              <a:rPr lang="en-US" altLang="ja-JP" sz="1600" dirty="0"/>
            </a:br>
            <a:r>
              <a:rPr lang="ja-JP" altLang="en-US" sz="1600"/>
              <a:t>　</a:t>
            </a:r>
            <a:r>
              <a:rPr lang="en-US" altLang="ja-JP" sz="1600" dirty="0"/>
              <a:t>  </a:t>
            </a:r>
            <a:r>
              <a:rPr lang="ja-JP" altLang="en-US" sz="1600"/>
              <a:t>クライアントからの名前解決要求を処理</a:t>
            </a:r>
            <a:endParaRPr lang="en-US" altLang="ja-JP" sz="1600" dirty="0"/>
          </a:p>
          <a:p>
            <a:endParaRPr kumimoji="1" lang="en-US" altLang="ja-JP" sz="2000" dirty="0"/>
          </a:p>
          <a:p>
            <a:pPr marL="0" indent="0">
              <a:buNone/>
            </a:pPr>
            <a:r>
              <a:rPr lang="en" altLang="ja-JP" sz="1400" dirty="0">
                <a:hlinkClick r:id="rId2"/>
              </a:rPr>
              <a:t>https://www.atmarkit.co.jp/ait/articles/0608/26/news015.html</a:t>
            </a:r>
            <a:endParaRPr lang="en" altLang="ja-JP" sz="1400" dirty="0"/>
          </a:p>
        </p:txBody>
      </p:sp>
      <p:sp>
        <p:nvSpPr>
          <p:cNvPr id="4" name="フッター プレースホルダー 3">
            <a:extLst>
              <a:ext uri="{FF2B5EF4-FFF2-40B4-BE49-F238E27FC236}">
                <a16:creationId xmlns:a16="http://schemas.microsoft.com/office/drawing/2014/main" id="{949F4047-FE95-764F-969D-F83438349854}"/>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6344B6B8-B1E1-F044-92BD-B869483F7A54}"/>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26</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42611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D00A8FF-5A8C-0F4F-9BD5-48AD09304D7F}"/>
              </a:ext>
            </a:extLst>
          </p:cNvPr>
          <p:cNvSpPr>
            <a:spLocks noGrp="1"/>
          </p:cNvSpPr>
          <p:nvPr>
            <p:ph type="title"/>
          </p:nvPr>
        </p:nvSpPr>
        <p:spPr>
          <a:xfrm>
            <a:off x="643467" y="321734"/>
            <a:ext cx="10905066" cy="1135737"/>
          </a:xfrm>
        </p:spPr>
        <p:txBody>
          <a:bodyPr>
            <a:normAutofit/>
          </a:bodyPr>
          <a:lstStyle/>
          <a:p>
            <a:r>
              <a:rPr lang="en-US" altLang="ja-JP" sz="3600" b="1" dirty="0"/>
              <a:t>IoT</a:t>
            </a:r>
            <a:r>
              <a:rPr lang="ja-JP" altLang="en-US" sz="3600" b="1"/>
              <a:t>機器を悪用した</a:t>
            </a:r>
            <a:r>
              <a:rPr lang="en-US" altLang="ja-JP" sz="3600" b="1" dirty="0"/>
              <a:t>DDoS</a:t>
            </a:r>
            <a:r>
              <a:rPr lang="ja-JP" altLang="en-US" sz="3600" b="1"/>
              <a:t>攻撃</a:t>
            </a:r>
            <a:endParaRPr kumimoji="1" lang="ja-JP" altLang="en-US" sz="3600" b="1"/>
          </a:p>
        </p:txBody>
      </p:sp>
      <p:sp>
        <p:nvSpPr>
          <p:cNvPr id="3" name="コンテンツ プレースホルダー 2">
            <a:extLst>
              <a:ext uri="{FF2B5EF4-FFF2-40B4-BE49-F238E27FC236}">
                <a16:creationId xmlns:a16="http://schemas.microsoft.com/office/drawing/2014/main" id="{6BAD4B80-11FF-5B43-8DC5-CC085BB19839}"/>
              </a:ext>
            </a:extLst>
          </p:cNvPr>
          <p:cNvSpPr>
            <a:spLocks noGrp="1"/>
          </p:cNvSpPr>
          <p:nvPr>
            <p:ph idx="1"/>
          </p:nvPr>
        </p:nvSpPr>
        <p:spPr>
          <a:xfrm>
            <a:off x="643469" y="1782981"/>
            <a:ext cx="4008384" cy="4393982"/>
          </a:xfrm>
        </p:spPr>
        <p:txBody>
          <a:bodyPr>
            <a:normAutofit/>
          </a:bodyPr>
          <a:lstStyle/>
          <a:p>
            <a:r>
              <a:rPr lang="en-US" altLang="ja-JP" sz="2000" dirty="0"/>
              <a:t>IoT</a:t>
            </a:r>
            <a:r>
              <a:rPr lang="ja-JP" altLang="en-US" sz="2000"/>
              <a:t>機器の脆弱性を悪用して感染を広げ、</a:t>
            </a:r>
            <a:r>
              <a:rPr lang="en-US" altLang="ja-JP" sz="2000" dirty="0"/>
              <a:t>C&amp;C</a:t>
            </a:r>
            <a:r>
              <a:rPr lang="ja-JP" altLang="en-US" sz="2000"/>
              <a:t>サーバーからの指令を受けて攻撃する手法</a:t>
            </a:r>
            <a:endParaRPr lang="en-US" altLang="ja-JP" sz="2000" dirty="0"/>
          </a:p>
          <a:p>
            <a:r>
              <a:rPr lang="ja-JP" altLang="en-US" sz="2000"/>
              <a:t>分類</a:t>
            </a:r>
            <a:r>
              <a:rPr lang="en-US" altLang="ja-JP" sz="2000" dirty="0"/>
              <a:t> 2 </a:t>
            </a:r>
            <a:r>
              <a:rPr lang="ja-JP" altLang="en-US" sz="2000"/>
              <a:t>に該当</a:t>
            </a:r>
            <a:endParaRPr lang="en-US" altLang="ja-JP" sz="2000" dirty="0"/>
          </a:p>
          <a:p>
            <a:r>
              <a:rPr lang="en-US" altLang="ja-JP" sz="2000" dirty="0"/>
              <a:t>2016</a:t>
            </a:r>
            <a:r>
              <a:rPr lang="ja-JP" altLang="en-US" sz="2000"/>
              <a:t>年に確認された「</a:t>
            </a:r>
            <a:r>
              <a:rPr lang="en-US" altLang="ja-JP" sz="2000" dirty="0" err="1"/>
              <a:t>Mirai</a:t>
            </a:r>
            <a:r>
              <a:rPr lang="ja-JP" altLang="en-US" sz="2000"/>
              <a:t>」というマルウェアは、工場出荷時の脆弱なパスワードが設定された</a:t>
            </a:r>
            <a:r>
              <a:rPr lang="en-US" altLang="ja-JP" sz="2000" dirty="0"/>
              <a:t>IP</a:t>
            </a:r>
            <a:r>
              <a:rPr lang="ja-JP" altLang="en-US" sz="2000"/>
              <a:t>カメラなどの</a:t>
            </a:r>
            <a:r>
              <a:rPr lang="en-US" altLang="ja-JP" sz="2000" dirty="0"/>
              <a:t>IoT</a:t>
            </a:r>
            <a:r>
              <a:rPr lang="ja-JP" altLang="en-US" sz="2000"/>
              <a:t>機器にログインを施工して感染を拡大したのち、</a:t>
            </a:r>
            <a:r>
              <a:rPr lang="en-US" altLang="ja-JP" sz="2000" dirty="0"/>
              <a:t>C&amp;C</a:t>
            </a:r>
            <a:r>
              <a:rPr lang="ja-JP" altLang="en-US" sz="2000"/>
              <a:t>サーバーからの指令を受けて攻撃</a:t>
            </a:r>
            <a:endParaRPr lang="en-US" altLang="ja-JP" sz="2000" dirty="0"/>
          </a:p>
          <a:p>
            <a:pPr marL="0" indent="0">
              <a:buNone/>
            </a:pPr>
            <a:r>
              <a:rPr lang="en-US" altLang="ja-JP" sz="1400" dirty="0">
                <a:hlinkClick r:id="rId2"/>
              </a:rPr>
              <a:t>https://www.ipa.go.jp/files/000059579.pdf</a:t>
            </a:r>
            <a:endParaRPr lang="en-US" altLang="ja-JP" sz="1400" dirty="0"/>
          </a:p>
          <a:p>
            <a:endParaRPr kumimoji="1" lang="ja-JP" altLang="en-US" sz="200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図 6" descr="ダイアグラム&#10;&#10;自動的に生成された説明">
            <a:extLst>
              <a:ext uri="{FF2B5EF4-FFF2-40B4-BE49-F238E27FC236}">
                <a16:creationId xmlns:a16="http://schemas.microsoft.com/office/drawing/2014/main" id="{92932040-BB34-5D43-BCF1-D95A4BFC5762}"/>
              </a:ext>
            </a:extLst>
          </p:cNvPr>
          <p:cNvPicPr>
            <a:picLocks noChangeAspect="1"/>
          </p:cNvPicPr>
          <p:nvPr/>
        </p:nvPicPr>
        <p:blipFill>
          <a:blip r:embed="rId3"/>
          <a:stretch>
            <a:fillRect/>
          </a:stretch>
        </p:blipFill>
        <p:spPr>
          <a:xfrm>
            <a:off x="5295320" y="1962899"/>
            <a:ext cx="6253212" cy="4002056"/>
          </a:xfrm>
          <a:prstGeom prst="rect">
            <a:avLst/>
          </a:prstGeom>
        </p:spPr>
      </p:pic>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フッター プレースホルダー 4">
            <a:extLst>
              <a:ext uri="{FF2B5EF4-FFF2-40B4-BE49-F238E27FC236}">
                <a16:creationId xmlns:a16="http://schemas.microsoft.com/office/drawing/2014/main" id="{D56DAB6A-D39B-954F-9997-41465035CB6E}"/>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5BD663CD-DFC4-3048-8C00-FE1D5BA503F1}"/>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27</a:t>
            </a:fld>
            <a:endParaRPr kumimoji="1" lang="ja-JP" altLang="en-US"/>
          </a:p>
        </p:txBody>
      </p:sp>
      <p:pic>
        <p:nvPicPr>
          <p:cNvPr id="14" name="図 13" descr="テキスト&#10;&#10;自動的に生成された説明">
            <a:extLst>
              <a:ext uri="{FF2B5EF4-FFF2-40B4-BE49-F238E27FC236}">
                <a16:creationId xmlns:a16="http://schemas.microsoft.com/office/drawing/2014/main" id="{8946DBDB-C439-6445-B45D-3AC283DABB6B}"/>
              </a:ext>
            </a:extLst>
          </p:cNvPr>
          <p:cNvPicPr>
            <a:picLocks noChangeAspect="1"/>
          </p:cNvPicPr>
          <p:nvPr/>
        </p:nvPicPr>
        <p:blipFill>
          <a:blip r:embed="rId4"/>
          <a:stretch>
            <a:fillRect/>
          </a:stretch>
        </p:blipFill>
        <p:spPr>
          <a:xfrm>
            <a:off x="7232300" y="116853"/>
            <a:ext cx="4500299" cy="1509985"/>
          </a:xfrm>
          <a:prstGeom prst="rect">
            <a:avLst/>
          </a:prstGeom>
        </p:spPr>
      </p:pic>
    </p:spTree>
    <p:extLst>
      <p:ext uri="{BB962C8B-B14F-4D97-AF65-F5344CB8AC3E}">
        <p14:creationId xmlns:p14="http://schemas.microsoft.com/office/powerpoint/2010/main" val="3190905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65E4577-FD04-7A4E-B263-1F09CC273736}"/>
              </a:ext>
            </a:extLst>
          </p:cNvPr>
          <p:cNvSpPr>
            <a:spLocks noGrp="1"/>
          </p:cNvSpPr>
          <p:nvPr>
            <p:ph type="title"/>
          </p:nvPr>
        </p:nvSpPr>
        <p:spPr>
          <a:xfrm>
            <a:off x="643467" y="1698171"/>
            <a:ext cx="4054289" cy="4516360"/>
          </a:xfrm>
        </p:spPr>
        <p:txBody>
          <a:bodyPr anchor="t">
            <a:normAutofit/>
          </a:bodyPr>
          <a:lstStyle/>
          <a:p>
            <a:r>
              <a:rPr lang="en-US" altLang="ja-JP" sz="3600" b="1" dirty="0"/>
              <a:t>IoT</a:t>
            </a:r>
            <a:r>
              <a:rPr lang="ja-JP" altLang="en-US" sz="3600" b="1"/>
              <a:t>機器を悪用した</a:t>
            </a:r>
            <a:r>
              <a:rPr lang="en-US" altLang="ja-JP" sz="3600" b="1" dirty="0"/>
              <a:t>DDoS</a:t>
            </a:r>
            <a:r>
              <a:rPr lang="ja-JP" altLang="en-US" sz="3600" b="1"/>
              <a:t>攻撃</a:t>
            </a:r>
            <a:r>
              <a:rPr lang="en-US" altLang="ja-JP" sz="3600" b="1" dirty="0"/>
              <a:t> </a:t>
            </a: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C12E6694-5DE9-0145-8765-9FE4F54504A7}"/>
              </a:ext>
            </a:extLst>
          </p:cNvPr>
          <p:cNvSpPr>
            <a:spLocks noGrp="1"/>
          </p:cNvSpPr>
          <p:nvPr>
            <p:ph idx="1"/>
          </p:nvPr>
        </p:nvSpPr>
        <p:spPr>
          <a:xfrm>
            <a:off x="5070020" y="1698170"/>
            <a:ext cx="6478513" cy="4516361"/>
          </a:xfrm>
        </p:spPr>
        <p:txBody>
          <a:bodyPr>
            <a:normAutofit/>
          </a:bodyPr>
          <a:lstStyle/>
          <a:p>
            <a:r>
              <a:rPr kumimoji="1" lang="ja-JP" altLang="en-US" sz="2000"/>
              <a:t>製品出荷後に不要となる管理機能は無効化した上で出荷</a:t>
            </a:r>
            <a:endParaRPr kumimoji="1" lang="en-US" altLang="ja-JP" sz="2000" dirty="0"/>
          </a:p>
          <a:p>
            <a:r>
              <a:rPr lang="ja-JP" altLang="en-US" sz="2000"/>
              <a:t>製品出荷後も一部必要となる管理機能は無効化手段を提供し、説明書等に明記して利用者に周知徹底</a:t>
            </a:r>
            <a:endParaRPr lang="en-US" altLang="ja-JP" sz="2000" dirty="0"/>
          </a:p>
          <a:p>
            <a:r>
              <a:rPr kumimoji="1" lang="ja-JP" altLang="en-US" sz="2000"/>
              <a:t>初期パスワードを変更可能としセキュアなパスワードに変更すべきであると説明書等に明記して利用者に周知徹底</a:t>
            </a:r>
            <a:endParaRPr kumimoji="1" lang="en-US" altLang="ja-JP" sz="2000" dirty="0"/>
          </a:p>
          <a:p>
            <a:r>
              <a:rPr lang="ja-JP" altLang="en-US" sz="2000"/>
              <a:t>動作上問題無ければルータ経由でネットワークに接続し、ルータにて不正通知をブロック</a:t>
            </a:r>
            <a:endParaRPr lang="en-US" altLang="ja-JP" sz="2000" dirty="0"/>
          </a:p>
          <a:p>
            <a:r>
              <a:rPr kumimoji="1" lang="ja-JP" altLang="en-US" sz="2000"/>
              <a:t>ネットワーク接続前、初期パスワードをセキュアなものに変更</a:t>
            </a:r>
            <a:endParaRPr kumimoji="1"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A8233C71-6326-9946-A523-AD60A389517D}"/>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71A5DF08-E9A4-B745-961B-DCADCA317031}"/>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28</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195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AB7B2F26-7BE1-974F-8107-F36FEDA9D6B7}"/>
              </a:ext>
            </a:extLst>
          </p:cNvPr>
          <p:cNvSpPr>
            <a:spLocks noGrp="1"/>
          </p:cNvSpPr>
          <p:nvPr>
            <p:ph type="title"/>
          </p:nvPr>
        </p:nvSpPr>
        <p:spPr>
          <a:xfrm>
            <a:off x="643467" y="321734"/>
            <a:ext cx="10905066" cy="1135737"/>
          </a:xfrm>
        </p:spPr>
        <p:txBody>
          <a:bodyPr>
            <a:normAutofit/>
          </a:bodyPr>
          <a:lstStyle/>
          <a:p>
            <a:r>
              <a:rPr kumimoji="1" lang="en-US" altLang="ja-JP" sz="3600" b="1" dirty="0"/>
              <a:t>HTTP GET/POST Flood </a:t>
            </a:r>
            <a:r>
              <a:rPr kumimoji="1" lang="ja-JP" altLang="en-US" sz="3600" b="1"/>
              <a:t>攻撃</a:t>
            </a:r>
          </a:p>
        </p:txBody>
      </p:sp>
      <p:sp>
        <p:nvSpPr>
          <p:cNvPr id="3" name="コンテンツ プレースホルダー 2">
            <a:extLst>
              <a:ext uri="{FF2B5EF4-FFF2-40B4-BE49-F238E27FC236}">
                <a16:creationId xmlns:a16="http://schemas.microsoft.com/office/drawing/2014/main" id="{5AFAD72D-B46B-2B48-8E9B-ED8558C31F25}"/>
              </a:ext>
            </a:extLst>
          </p:cNvPr>
          <p:cNvSpPr>
            <a:spLocks noGrp="1"/>
          </p:cNvSpPr>
          <p:nvPr>
            <p:ph idx="1"/>
          </p:nvPr>
        </p:nvSpPr>
        <p:spPr>
          <a:xfrm>
            <a:off x="643469" y="1782981"/>
            <a:ext cx="4008384" cy="4393982"/>
          </a:xfrm>
        </p:spPr>
        <p:txBody>
          <a:bodyPr>
            <a:normAutofit/>
          </a:bodyPr>
          <a:lstStyle/>
          <a:p>
            <a:r>
              <a:rPr kumimoji="1" lang="ja-JP" altLang="en-US" sz="1100"/>
              <a:t>分類</a:t>
            </a:r>
            <a:r>
              <a:rPr kumimoji="1" lang="en-US" altLang="ja-JP" sz="1100" dirty="0"/>
              <a:t> 1 or</a:t>
            </a:r>
            <a:r>
              <a:rPr kumimoji="1" lang="ja-JP" altLang="en-US" sz="1100"/>
              <a:t>２に該当</a:t>
            </a:r>
            <a:endParaRPr kumimoji="1" lang="en-US" altLang="ja-JP" sz="1100" dirty="0"/>
          </a:p>
          <a:p>
            <a:r>
              <a:rPr kumimoji="1" lang="en-US" altLang="ja-JP" sz="1100" dirty="0"/>
              <a:t>GET</a:t>
            </a:r>
          </a:p>
          <a:p>
            <a:pPr lvl="1"/>
            <a:r>
              <a:rPr lang="ja-JP" altLang="en-US" sz="1100"/>
              <a:t>複数のコンピュータが連携して、ターゲットから画像、ファイル、またはその他の資産に対する複数のリクエストを送信</a:t>
            </a:r>
            <a:endParaRPr lang="en-US" altLang="ja-JP" sz="1100" dirty="0"/>
          </a:p>
          <a:p>
            <a:pPr lvl="1"/>
            <a:r>
              <a:rPr lang="ja-JP" altLang="en-US" sz="1100"/>
              <a:t>ターゲットに着信リクエストと応答が殺到すると正当なトラフィック送信元からの追加リクエストに対してサービス拒否が発生</a:t>
            </a:r>
            <a:endParaRPr kumimoji="1" lang="en-US" altLang="ja-JP" sz="1100" dirty="0"/>
          </a:p>
          <a:p>
            <a:r>
              <a:rPr kumimoji="1" lang="en-US" altLang="ja-JP" sz="1100" dirty="0"/>
              <a:t>POST</a:t>
            </a:r>
          </a:p>
          <a:p>
            <a:pPr lvl="1"/>
            <a:r>
              <a:rPr lang="ja-JP" altLang="en-US" sz="1100"/>
              <a:t>フォーム</a:t>
            </a:r>
            <a:r>
              <a:rPr lang="en-US" altLang="ja-JP" sz="1100" dirty="0"/>
              <a:t>(POST)</a:t>
            </a:r>
            <a:r>
              <a:rPr lang="ja-JP" altLang="en-US" sz="1100"/>
              <a:t>を受け取った際、多くの場合はデータベースに保存</a:t>
            </a:r>
            <a:endParaRPr lang="en-US" altLang="ja-JP" sz="1100" dirty="0"/>
          </a:p>
          <a:p>
            <a:pPr lvl="1"/>
            <a:r>
              <a:rPr lang="ja-JP" altLang="en-US" sz="1100"/>
              <a:t>フォームデータを処理し、必要なデータベースコマンドを実行するプロセスは</a:t>
            </a:r>
            <a:r>
              <a:rPr lang="en-US" altLang="ja-JP" sz="1100" dirty="0"/>
              <a:t>POST</a:t>
            </a:r>
            <a:r>
              <a:rPr lang="ja-JP" altLang="en-US" sz="1100"/>
              <a:t>リクエストを送信するために必要な処理能力と帯域幅の量に対して処理が多い</a:t>
            </a:r>
            <a:endParaRPr lang="en-US" altLang="ja-JP" sz="1100" dirty="0"/>
          </a:p>
          <a:p>
            <a:pPr lvl="1"/>
            <a:r>
              <a:rPr lang="ja-JP" altLang="en-US" sz="1100"/>
              <a:t>これを利用してサービス拒否をするまで多くの</a:t>
            </a:r>
            <a:r>
              <a:rPr lang="en-US" altLang="ja-JP" sz="1100" dirty="0"/>
              <a:t>POST</a:t>
            </a:r>
            <a:r>
              <a:rPr lang="ja-JP" altLang="en-US" sz="1100"/>
              <a:t>リクエストをターゲットに直接送信して、リソースを消費</a:t>
            </a:r>
            <a:endParaRPr kumimoji="1" lang="en-US" altLang="ja-JP" sz="1100" dirty="0"/>
          </a:p>
          <a:p>
            <a:pPr marL="0" indent="0">
              <a:buNone/>
            </a:pPr>
            <a:r>
              <a:rPr lang="en-US" altLang="ja-JP" sz="1100" dirty="0">
                <a:hlinkClick r:id="rId2"/>
              </a:rPr>
              <a:t>https://www.cloudflare.com/ja-jp/learning/ddos/http-flood-ddos-attack/</a:t>
            </a:r>
            <a:endParaRPr lang="en-US" altLang="ja-JP" sz="1100" dirty="0"/>
          </a:p>
          <a:p>
            <a:pPr marL="0" indent="0">
              <a:buNone/>
            </a:pPr>
            <a:endParaRPr kumimoji="1" lang="en-US" altLang="ja-JP" sz="1100" dirty="0"/>
          </a:p>
          <a:p>
            <a:pPr lvl="1"/>
            <a:endParaRPr lang="en-US" altLang="ja-JP" sz="1100" dirty="0"/>
          </a:p>
          <a:p>
            <a:pPr marL="457200" lvl="1" indent="0">
              <a:buNone/>
            </a:pPr>
            <a:endParaRPr lang="en-US" altLang="ja-JP" sz="1100"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図 6" descr="ダイアグラム&#10;&#10;自動的に生成された説明">
            <a:extLst>
              <a:ext uri="{FF2B5EF4-FFF2-40B4-BE49-F238E27FC236}">
                <a16:creationId xmlns:a16="http://schemas.microsoft.com/office/drawing/2014/main" id="{9A508AD9-CBAB-3A43-8C66-F237CE66AA74}"/>
              </a:ext>
            </a:extLst>
          </p:cNvPr>
          <p:cNvPicPr>
            <a:picLocks noChangeAspect="1"/>
          </p:cNvPicPr>
          <p:nvPr/>
        </p:nvPicPr>
        <p:blipFill>
          <a:blip r:embed="rId3"/>
          <a:stretch>
            <a:fillRect/>
          </a:stretch>
        </p:blipFill>
        <p:spPr>
          <a:xfrm>
            <a:off x="5295320" y="2252111"/>
            <a:ext cx="6253212" cy="3423631"/>
          </a:xfrm>
          <a:prstGeom prst="rect">
            <a:avLst/>
          </a:prstGeom>
        </p:spPr>
      </p:pic>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フッター プレースホルダー 3">
            <a:extLst>
              <a:ext uri="{FF2B5EF4-FFF2-40B4-BE49-F238E27FC236}">
                <a16:creationId xmlns:a16="http://schemas.microsoft.com/office/drawing/2014/main" id="{7653496C-DA32-3545-887D-20F2D69C7E1D}"/>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5F00FB27-DBF8-2944-8CC5-9F5A12791BC7}"/>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29</a:t>
            </a:fld>
            <a:endParaRPr kumimoji="1" lang="ja-JP" altLang="en-US"/>
          </a:p>
        </p:txBody>
      </p:sp>
      <p:pic>
        <p:nvPicPr>
          <p:cNvPr id="14" name="図 13" descr="テキスト&#10;&#10;自動的に生成された説明">
            <a:extLst>
              <a:ext uri="{FF2B5EF4-FFF2-40B4-BE49-F238E27FC236}">
                <a16:creationId xmlns:a16="http://schemas.microsoft.com/office/drawing/2014/main" id="{C1D8C51F-52F6-AF48-A8F4-973CA8C5ED4D}"/>
              </a:ext>
            </a:extLst>
          </p:cNvPr>
          <p:cNvPicPr>
            <a:picLocks noChangeAspect="1"/>
          </p:cNvPicPr>
          <p:nvPr/>
        </p:nvPicPr>
        <p:blipFill>
          <a:blip r:embed="rId4"/>
          <a:stretch>
            <a:fillRect/>
          </a:stretch>
        </p:blipFill>
        <p:spPr>
          <a:xfrm>
            <a:off x="7048233" y="212661"/>
            <a:ext cx="4500299" cy="1509985"/>
          </a:xfrm>
          <a:prstGeom prst="rect">
            <a:avLst/>
          </a:prstGeom>
        </p:spPr>
      </p:pic>
    </p:spTree>
    <p:extLst>
      <p:ext uri="{BB962C8B-B14F-4D97-AF65-F5344CB8AC3E}">
        <p14:creationId xmlns:p14="http://schemas.microsoft.com/office/powerpoint/2010/main" val="408792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D9C8D81D-0258-BD4E-AD6C-51EC012A0B95}"/>
              </a:ext>
            </a:extLst>
          </p:cNvPr>
          <p:cNvSpPr>
            <a:spLocks noGrp="1"/>
          </p:cNvSpPr>
          <p:nvPr>
            <p:ph type="title"/>
          </p:nvPr>
        </p:nvSpPr>
        <p:spPr>
          <a:xfrm>
            <a:off x="643467" y="1698171"/>
            <a:ext cx="3962061" cy="4516360"/>
          </a:xfrm>
        </p:spPr>
        <p:txBody>
          <a:bodyPr anchor="t">
            <a:normAutofit/>
          </a:bodyPr>
          <a:lstStyle/>
          <a:p>
            <a:r>
              <a:rPr kumimoji="1" lang="en-US" altLang="ja-JP" sz="3600" b="1" dirty="0"/>
              <a:t>DoS</a:t>
            </a:r>
            <a:br>
              <a:rPr kumimoji="1" lang="en-US" altLang="ja-JP" sz="3600" b="1" dirty="0"/>
            </a:br>
            <a:r>
              <a:rPr kumimoji="1" lang="en-US" altLang="ja-JP" sz="3600" b="1" dirty="0"/>
              <a:t>(Denial of Service)</a:t>
            </a:r>
            <a:br>
              <a:rPr kumimoji="1" lang="en-US" altLang="ja-JP" sz="3600" b="1" dirty="0"/>
            </a:br>
            <a:r>
              <a:rPr kumimoji="1" lang="ja-JP" altLang="en-US" sz="3600" b="1"/>
              <a:t>攻撃とは？</a:t>
            </a: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B70FF2F0-6089-7E42-AA80-6ECA5736026B}"/>
              </a:ext>
            </a:extLst>
          </p:cNvPr>
          <p:cNvSpPr>
            <a:spLocks noGrp="1"/>
          </p:cNvSpPr>
          <p:nvPr>
            <p:ph idx="1"/>
          </p:nvPr>
        </p:nvSpPr>
        <p:spPr>
          <a:xfrm>
            <a:off x="5070020" y="1698170"/>
            <a:ext cx="6478513" cy="4516361"/>
          </a:xfrm>
        </p:spPr>
        <p:txBody>
          <a:bodyPr>
            <a:normAutofit/>
          </a:bodyPr>
          <a:lstStyle/>
          <a:p>
            <a:pPr marL="514350" indent="-514350">
              <a:buAutoNum type="arabicPeriod"/>
            </a:pPr>
            <a:r>
              <a:rPr lang="en-US" altLang="ja-JP" sz="2000" dirty="0"/>
              <a:t>CPU</a:t>
            </a:r>
            <a:r>
              <a:rPr lang="ja-JP" altLang="en-US" sz="2000"/>
              <a:t>やメモリなどのシステムリソースを過負荷状態、又はオーバーフロー状態にする</a:t>
            </a:r>
            <a:endParaRPr lang="en-US" altLang="ja-JP" sz="2000" dirty="0"/>
          </a:p>
          <a:p>
            <a:pPr marL="514350" indent="-514350">
              <a:buAutoNum type="arabicPeriod"/>
            </a:pPr>
            <a:endParaRPr lang="en-US" altLang="ja-JP" sz="2000" dirty="0"/>
          </a:p>
          <a:p>
            <a:pPr marL="514350" indent="-514350">
              <a:buAutoNum type="arabicPeriod"/>
            </a:pPr>
            <a:r>
              <a:rPr lang="ja-JP" altLang="en-US" sz="2000"/>
              <a:t>大量のパケットを送りつけネットワークの帯域を溢れさせる</a:t>
            </a:r>
            <a:endParaRPr lang="en-US" altLang="ja-JP" sz="2000" dirty="0"/>
          </a:p>
          <a:p>
            <a:pPr marL="514350" indent="-514350">
              <a:buAutoNum type="arabicPeriod"/>
            </a:pPr>
            <a:endParaRPr lang="en-US" altLang="ja-JP" sz="2000" dirty="0"/>
          </a:p>
          <a:p>
            <a:pPr marL="514350" indent="-514350">
              <a:buAutoNum type="arabicPeriod"/>
            </a:pPr>
            <a:r>
              <a:rPr lang="ja-JP" altLang="en-US" sz="2000"/>
              <a:t>ホストのセキュリティホールをついて</a:t>
            </a:r>
            <a:r>
              <a:rPr lang="en-US" altLang="ja-JP" sz="2000" dirty="0"/>
              <a:t>OS</a:t>
            </a:r>
            <a:r>
              <a:rPr lang="ja-JP" altLang="en-US" sz="2000"/>
              <a:t>や特定のアプリケーションを異常終了させる</a:t>
            </a:r>
            <a:endParaRPr lang="en-US" altLang="ja-JP" sz="2000" dirty="0"/>
          </a:p>
        </p:txBody>
      </p:sp>
      <p:sp>
        <p:nvSpPr>
          <p:cNvPr id="5" name="フッター プレースホルダー 4">
            <a:extLst>
              <a:ext uri="{FF2B5EF4-FFF2-40B4-BE49-F238E27FC236}">
                <a16:creationId xmlns:a16="http://schemas.microsoft.com/office/drawing/2014/main" id="{DAE87B65-07E8-A645-ACB8-5D64740D5819}"/>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D8440ED4-79AB-A445-993B-335FF6DB98F0}"/>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25616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E96A5FA1-5144-364C-BF12-7741BB941B2F}"/>
              </a:ext>
            </a:extLst>
          </p:cNvPr>
          <p:cNvSpPr>
            <a:spLocks noGrp="1"/>
          </p:cNvSpPr>
          <p:nvPr>
            <p:ph type="title"/>
          </p:nvPr>
        </p:nvSpPr>
        <p:spPr>
          <a:xfrm>
            <a:off x="643467" y="1698171"/>
            <a:ext cx="3962061" cy="4516360"/>
          </a:xfrm>
        </p:spPr>
        <p:txBody>
          <a:bodyPr anchor="t">
            <a:normAutofit/>
          </a:bodyPr>
          <a:lstStyle/>
          <a:p>
            <a:r>
              <a:rPr lang="en-US" altLang="ja-JP" sz="3600" b="1" dirty="0"/>
              <a:t>HTTP GET/POST Flood </a:t>
            </a:r>
            <a:r>
              <a:rPr lang="ja-JP" altLang="en-US" sz="3600" b="1"/>
              <a:t>攻撃 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3A4EB64B-61B1-3547-929F-B125E4C9821B}"/>
              </a:ext>
            </a:extLst>
          </p:cNvPr>
          <p:cNvSpPr>
            <a:spLocks noGrp="1"/>
          </p:cNvSpPr>
          <p:nvPr>
            <p:ph idx="1"/>
          </p:nvPr>
        </p:nvSpPr>
        <p:spPr>
          <a:xfrm>
            <a:off x="5070020" y="1698170"/>
            <a:ext cx="6478513" cy="4516361"/>
          </a:xfrm>
        </p:spPr>
        <p:txBody>
          <a:bodyPr>
            <a:normAutofit/>
          </a:bodyPr>
          <a:lstStyle/>
          <a:p>
            <a:r>
              <a:rPr lang="en-US" altLang="ja-JP" sz="2000" dirty="0"/>
              <a:t>Captcha</a:t>
            </a:r>
            <a:r>
              <a:rPr lang="ja-JP" altLang="en-US" sz="2000"/>
              <a:t>テストのようにリクエストをするコンピューターが</a:t>
            </a:r>
            <a:r>
              <a:rPr lang="en-US" altLang="ja-JP" sz="2000" dirty="0"/>
              <a:t>bot</a:t>
            </a:r>
            <a:r>
              <a:rPr lang="ja-JP" altLang="en-US" sz="2000"/>
              <a:t>かどうかをテスト</a:t>
            </a:r>
            <a:endParaRPr lang="en-US" altLang="ja-JP" sz="2000" dirty="0"/>
          </a:p>
          <a:p>
            <a:r>
              <a:rPr kumimoji="1" lang="en-US" altLang="ja-JP" sz="2000" dirty="0"/>
              <a:t>WAF</a:t>
            </a:r>
            <a:r>
              <a:rPr kumimoji="1" lang="ja-JP" altLang="en-US" sz="2000"/>
              <a:t>の導入</a:t>
            </a:r>
            <a:endParaRPr kumimoji="1" lang="en-US" altLang="ja-JP" sz="2000" dirty="0"/>
          </a:p>
          <a:p>
            <a:r>
              <a:rPr lang="ja-JP" altLang="en-US" sz="2000"/>
              <a:t>悪意あるトラフィックを追跡して選択的にブロックするための</a:t>
            </a:r>
            <a:r>
              <a:rPr lang="en-US" altLang="ja-JP" sz="2000" dirty="0"/>
              <a:t>IP</a:t>
            </a:r>
            <a:r>
              <a:rPr lang="ja-JP" altLang="en-US" sz="2000"/>
              <a:t>評価データベースの管理</a:t>
            </a:r>
            <a:endParaRPr lang="en-US" altLang="ja-JP" sz="2000" dirty="0"/>
          </a:p>
          <a:p>
            <a:r>
              <a:rPr kumimoji="1" lang="ja-JP" altLang="en-US" sz="2000"/>
              <a:t>エンジニアによるオンザフライ分析</a:t>
            </a:r>
            <a:endParaRPr kumimoji="1" lang="en-US" altLang="ja-JP" sz="2000" dirty="0"/>
          </a:p>
          <a:p>
            <a:r>
              <a:rPr lang="ja-JP" altLang="en-US" sz="2000"/>
              <a:t>ホストを冗長構成にするとともにロードバランサを用いた負荷分散</a:t>
            </a:r>
            <a:endParaRPr lang="en-US" altLang="ja-JP" sz="2000" dirty="0"/>
          </a:p>
          <a:p>
            <a:r>
              <a:rPr lang="en-US" altLang="ja-JP" sz="2000" dirty="0"/>
              <a:t>Firewall/IPS</a:t>
            </a:r>
            <a:r>
              <a:rPr lang="ja-JP" altLang="en-US" sz="2000"/>
              <a:t>の導入</a:t>
            </a:r>
          </a:p>
          <a:p>
            <a:endParaRPr lang="en-US" altLang="ja-JP" sz="2000" dirty="0"/>
          </a:p>
          <a:p>
            <a:endParaRPr kumimoji="1" lang="ja-JP" altLang="en-US" sz="2000"/>
          </a:p>
        </p:txBody>
      </p:sp>
      <p:sp>
        <p:nvSpPr>
          <p:cNvPr id="4" name="フッター プレースホルダー 3">
            <a:extLst>
              <a:ext uri="{FF2B5EF4-FFF2-40B4-BE49-F238E27FC236}">
                <a16:creationId xmlns:a16="http://schemas.microsoft.com/office/drawing/2014/main" id="{C22AE7A1-3CB3-5D4C-A4C3-107FA2679C12}"/>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AF795BD0-4B4F-384E-A44C-DD3AB5ECAE3E}"/>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30</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31832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80F628A-140C-C64C-AB3E-9380DB62EA9D}"/>
              </a:ext>
            </a:extLst>
          </p:cNvPr>
          <p:cNvSpPr>
            <a:spLocks noGrp="1"/>
          </p:cNvSpPr>
          <p:nvPr>
            <p:ph type="title"/>
          </p:nvPr>
        </p:nvSpPr>
        <p:spPr>
          <a:xfrm>
            <a:off x="643467" y="1698171"/>
            <a:ext cx="3962061" cy="4516360"/>
          </a:xfrm>
        </p:spPr>
        <p:txBody>
          <a:bodyPr anchor="t">
            <a:normAutofit/>
          </a:bodyPr>
          <a:lstStyle/>
          <a:p>
            <a:r>
              <a:rPr kumimoji="1" lang="en-US" altLang="ja-JP" sz="3600" b="1" dirty="0"/>
              <a:t>Slow HTTP DoS </a:t>
            </a:r>
            <a:br>
              <a:rPr kumimoji="1" lang="en-US" altLang="ja-JP" sz="3600" b="1" dirty="0"/>
            </a:br>
            <a:r>
              <a:rPr kumimoji="1" lang="ja-JP" altLang="en-US" sz="3600" b="1"/>
              <a:t>攻撃</a:t>
            </a:r>
          </a:p>
        </p:txBody>
      </p:sp>
      <p:sp>
        <p:nvSpPr>
          <p:cNvPr id="23"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9240B177-E89E-C441-8888-B3A053C3F6F4}"/>
              </a:ext>
            </a:extLst>
          </p:cNvPr>
          <p:cNvSpPr>
            <a:spLocks noGrp="1"/>
          </p:cNvSpPr>
          <p:nvPr>
            <p:ph idx="1"/>
          </p:nvPr>
        </p:nvSpPr>
        <p:spPr>
          <a:xfrm>
            <a:off x="5070020" y="1698170"/>
            <a:ext cx="6478513" cy="4516361"/>
          </a:xfrm>
        </p:spPr>
        <p:txBody>
          <a:bodyPr>
            <a:normAutofit/>
          </a:bodyPr>
          <a:lstStyle/>
          <a:p>
            <a:r>
              <a:rPr kumimoji="1" lang="ja-JP" altLang="en-US" sz="2000"/>
              <a:t>攻撃者はターゲットに対して</a:t>
            </a:r>
            <a:r>
              <a:rPr kumimoji="1" lang="en-US" altLang="ja-JP" sz="2000" dirty="0"/>
              <a:t>HTTP</a:t>
            </a:r>
            <a:r>
              <a:rPr kumimoji="1" lang="ja-JP" altLang="en-US" sz="2000"/>
              <a:t>のコネクションを切断されないように維持しながらウェブサーバーに断片的なリクエストを連続的に送信</a:t>
            </a:r>
            <a:endParaRPr kumimoji="1" lang="en-US" altLang="ja-JP" sz="2000" dirty="0"/>
          </a:p>
          <a:p>
            <a:r>
              <a:rPr lang="ja-JP" altLang="en-US" sz="2000"/>
              <a:t>これにより要求を完了することができず、コネクションが閉じられない上リソースが消費</a:t>
            </a:r>
            <a:endParaRPr lang="en-US" altLang="ja-JP" sz="2000" dirty="0"/>
          </a:p>
          <a:p>
            <a:r>
              <a:rPr kumimoji="1" lang="ja-JP" altLang="en-US" sz="2000"/>
              <a:t>結果、ウェブサーバーのリソースを攻撃者が消費し続けることで、ウェブサーバーはサービスの提供不可</a:t>
            </a:r>
            <a:endParaRPr kumimoji="1" lang="en-US" altLang="ja-JP" sz="2000" dirty="0"/>
          </a:p>
          <a:p>
            <a:r>
              <a:rPr kumimoji="1" lang="ja-JP" altLang="en-US" sz="2000"/>
              <a:t>分類１</a:t>
            </a:r>
            <a:r>
              <a:rPr kumimoji="1" lang="en-US" altLang="ja-JP" sz="2000" dirty="0"/>
              <a:t>or</a:t>
            </a:r>
            <a:r>
              <a:rPr kumimoji="1" lang="ja-JP" altLang="en-US" sz="2000"/>
              <a:t>２</a:t>
            </a:r>
            <a:endParaRPr kumimoji="1" lang="en-US" altLang="ja-JP" sz="2000" dirty="0"/>
          </a:p>
          <a:p>
            <a:endParaRPr lang="en-US" altLang="ja-JP" sz="2000" dirty="0"/>
          </a:p>
          <a:p>
            <a:pPr marL="0" indent="0">
              <a:buNone/>
            </a:pPr>
            <a:r>
              <a:rPr lang="en" altLang="ja-JP" sz="1400" dirty="0">
                <a:hlinkClick r:id="rId2"/>
              </a:rPr>
              <a:t>https://siteguard.jp-secure.com/blog/what-is-slowloris-attack</a:t>
            </a:r>
            <a:endParaRPr lang="en" altLang="ja-JP" sz="1400" dirty="0"/>
          </a:p>
          <a:p>
            <a:pPr marL="0" indent="0">
              <a:buNone/>
            </a:pPr>
            <a:endParaRPr kumimoji="1" lang="ja-JP" altLang="en-US" sz="2000"/>
          </a:p>
        </p:txBody>
      </p:sp>
      <p:sp>
        <p:nvSpPr>
          <p:cNvPr id="4" name="フッター プレースホルダー 3">
            <a:extLst>
              <a:ext uri="{FF2B5EF4-FFF2-40B4-BE49-F238E27FC236}">
                <a16:creationId xmlns:a16="http://schemas.microsoft.com/office/drawing/2014/main" id="{3DED887E-74D3-A541-B007-45EDCFB03A92}"/>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79070EB9-A81C-3A42-85A4-622526A16972}"/>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31</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図 12" descr="テキスト&#10;&#10;自動的に生成された説明">
            <a:extLst>
              <a:ext uri="{FF2B5EF4-FFF2-40B4-BE49-F238E27FC236}">
                <a16:creationId xmlns:a16="http://schemas.microsoft.com/office/drawing/2014/main" id="{608403C9-0839-C349-8414-6E918C2E592A}"/>
              </a:ext>
            </a:extLst>
          </p:cNvPr>
          <p:cNvPicPr>
            <a:picLocks noChangeAspect="1"/>
          </p:cNvPicPr>
          <p:nvPr/>
        </p:nvPicPr>
        <p:blipFill>
          <a:blip r:embed="rId3"/>
          <a:stretch>
            <a:fillRect/>
          </a:stretch>
        </p:blipFill>
        <p:spPr>
          <a:xfrm>
            <a:off x="105229" y="3742281"/>
            <a:ext cx="4500299" cy="1509985"/>
          </a:xfrm>
          <a:prstGeom prst="rect">
            <a:avLst/>
          </a:prstGeom>
        </p:spPr>
      </p:pic>
    </p:spTree>
    <p:extLst>
      <p:ext uri="{BB962C8B-B14F-4D97-AF65-F5344CB8AC3E}">
        <p14:creationId xmlns:p14="http://schemas.microsoft.com/office/powerpoint/2010/main" val="2005588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4C3906B-479F-5742-BBA1-D82A71F0C45D}"/>
              </a:ext>
            </a:extLst>
          </p:cNvPr>
          <p:cNvSpPr>
            <a:spLocks noGrp="1"/>
          </p:cNvSpPr>
          <p:nvPr>
            <p:ph type="title"/>
          </p:nvPr>
        </p:nvSpPr>
        <p:spPr>
          <a:xfrm>
            <a:off x="643467" y="1698171"/>
            <a:ext cx="3962061" cy="4516360"/>
          </a:xfrm>
        </p:spPr>
        <p:txBody>
          <a:bodyPr anchor="t">
            <a:normAutofit/>
          </a:bodyPr>
          <a:lstStyle/>
          <a:p>
            <a:r>
              <a:rPr lang="en-US" altLang="ja-JP" sz="3600" b="1" dirty="0"/>
              <a:t>Slow HTTP DoS </a:t>
            </a:r>
            <a:br>
              <a:rPr lang="en-US" altLang="ja-JP" sz="3600" b="1" dirty="0"/>
            </a:br>
            <a:r>
              <a:rPr lang="ja-JP" altLang="en-US" sz="3600" b="1"/>
              <a:t>攻撃</a:t>
            </a:r>
            <a:r>
              <a:rPr lang="en-US" altLang="ja-JP" sz="3600" b="1" dirty="0"/>
              <a:t> </a:t>
            </a: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3FD3B161-936E-924B-BB33-E16AA96F65C3}"/>
              </a:ext>
            </a:extLst>
          </p:cNvPr>
          <p:cNvSpPr>
            <a:spLocks noGrp="1"/>
          </p:cNvSpPr>
          <p:nvPr>
            <p:ph idx="1"/>
          </p:nvPr>
        </p:nvSpPr>
        <p:spPr>
          <a:xfrm>
            <a:off x="5070020" y="1698170"/>
            <a:ext cx="6478513" cy="4516361"/>
          </a:xfrm>
        </p:spPr>
        <p:txBody>
          <a:bodyPr>
            <a:normAutofit/>
          </a:bodyPr>
          <a:lstStyle/>
          <a:p>
            <a:r>
              <a:rPr kumimoji="1" lang="ja-JP" altLang="en-US" sz="2000"/>
              <a:t>接続に対するタイムアウトの設定</a:t>
            </a:r>
            <a:endParaRPr kumimoji="1" lang="en-US" altLang="ja-JP" sz="2000" dirty="0"/>
          </a:p>
          <a:p>
            <a:r>
              <a:rPr kumimoji="1" lang="ja-JP" altLang="en-US" sz="2000"/>
              <a:t>攻撃に対する対策モジュールの追加</a:t>
            </a:r>
            <a:endParaRPr kumimoji="1" lang="en-US" altLang="ja-JP" sz="2000" dirty="0"/>
          </a:p>
          <a:p>
            <a:r>
              <a:rPr lang="ja-JP" altLang="en-US" sz="2000"/>
              <a:t>リバースプロキシの設置</a:t>
            </a:r>
            <a:endParaRPr lang="en-US" altLang="ja-JP" sz="2000" dirty="0"/>
          </a:p>
          <a:p>
            <a:r>
              <a:rPr kumimoji="1" lang="en-US" altLang="ja-JP" sz="2000" dirty="0"/>
              <a:t>WAF</a:t>
            </a:r>
            <a:r>
              <a:rPr lang="ja-JP" altLang="en-US" sz="2000"/>
              <a:t>の導入</a:t>
            </a:r>
            <a:endParaRPr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AA4D2599-95A8-E34C-8DE0-84E587D35236}"/>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60DF4F50-B20D-014A-B428-631D4F6A3289}"/>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32</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84409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AC29A47-DE4E-F746-BF00-F8D11B9E961C}"/>
              </a:ext>
            </a:extLst>
          </p:cNvPr>
          <p:cNvSpPr>
            <a:spLocks noGrp="1"/>
          </p:cNvSpPr>
          <p:nvPr>
            <p:ph type="title"/>
          </p:nvPr>
        </p:nvSpPr>
        <p:spPr>
          <a:xfrm>
            <a:off x="643467" y="1698171"/>
            <a:ext cx="3962061" cy="4516360"/>
          </a:xfrm>
        </p:spPr>
        <p:txBody>
          <a:bodyPr anchor="t">
            <a:normAutofit/>
          </a:bodyPr>
          <a:lstStyle/>
          <a:p>
            <a:r>
              <a:rPr kumimoji="1" lang="en-US" altLang="ja-JP" sz="3600" b="1" dirty="0"/>
              <a:t>Stream Flood </a:t>
            </a:r>
            <a:r>
              <a:rPr kumimoji="1" lang="ja-JP" altLang="en-US" sz="3600" b="1"/>
              <a:t>攻撃</a:t>
            </a: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C98CFAC6-DC73-F548-BD68-BBD99CF485A4}"/>
              </a:ext>
            </a:extLst>
          </p:cNvPr>
          <p:cNvSpPr>
            <a:spLocks noGrp="1"/>
          </p:cNvSpPr>
          <p:nvPr>
            <p:ph idx="1"/>
          </p:nvPr>
        </p:nvSpPr>
        <p:spPr>
          <a:xfrm>
            <a:off x="5070020" y="1698170"/>
            <a:ext cx="6478513" cy="4516361"/>
          </a:xfrm>
        </p:spPr>
        <p:txBody>
          <a:bodyPr>
            <a:normAutofit/>
          </a:bodyPr>
          <a:lstStyle/>
          <a:p>
            <a:r>
              <a:rPr kumimoji="1" lang="ja-JP" altLang="en-US" sz="2000"/>
              <a:t>スマホなどのデータ通信として利用されているパケット通信を利用した攻撃手法</a:t>
            </a:r>
            <a:endParaRPr kumimoji="1" lang="en-US" altLang="ja-JP" sz="2000" dirty="0"/>
          </a:p>
          <a:p>
            <a:r>
              <a:rPr lang="ja-JP" altLang="en-US" sz="2000"/>
              <a:t>偽の</a:t>
            </a:r>
            <a:r>
              <a:rPr lang="en-US" altLang="ja-JP" sz="2000" dirty="0"/>
              <a:t>IP</a:t>
            </a:r>
            <a:r>
              <a:rPr lang="ja-JP" altLang="en-US" sz="2000"/>
              <a:t>アドレスやポート、</a:t>
            </a:r>
            <a:r>
              <a:rPr lang="en-US" altLang="ja-JP" sz="2000" dirty="0"/>
              <a:t>RST(</a:t>
            </a:r>
            <a:r>
              <a:rPr lang="ja-JP" altLang="en-US" sz="2000"/>
              <a:t>強制切断</a:t>
            </a:r>
            <a:r>
              <a:rPr lang="en-US" altLang="ja-JP" sz="2000" dirty="0"/>
              <a:t>)</a:t>
            </a:r>
            <a:r>
              <a:rPr lang="ja-JP" altLang="en-US" sz="2000"/>
              <a:t>フラグが設定されたパケットを大量に送りつけることでネットワークやサーバーに大きな負担</a:t>
            </a:r>
            <a:endParaRPr lang="en-US" altLang="ja-JP" sz="2000" dirty="0"/>
          </a:p>
          <a:p>
            <a:r>
              <a:rPr kumimoji="1" lang="ja-JP" altLang="en-US" sz="2000"/>
              <a:t>分類１</a:t>
            </a:r>
            <a:r>
              <a:rPr kumimoji="1" lang="en-US" altLang="ja-JP" sz="2000" dirty="0"/>
              <a:t>or </a:t>
            </a:r>
            <a:r>
              <a:rPr kumimoji="1" lang="ja-JP" altLang="en-US" sz="2000"/>
              <a:t>２に該当</a:t>
            </a:r>
            <a:endParaRPr kumimoji="1" lang="en-US" altLang="ja-JP" sz="2000" dirty="0"/>
          </a:p>
          <a:p>
            <a:endParaRPr lang="en-US" altLang="ja-JP" sz="2000" dirty="0"/>
          </a:p>
          <a:p>
            <a:pPr marL="0" indent="0">
              <a:buNone/>
            </a:pPr>
            <a:r>
              <a:rPr lang="en" altLang="ja-JP" sz="1200" dirty="0">
                <a:hlinkClick r:id="rId2"/>
              </a:rPr>
              <a:t>https://www.amiya.co.jp/column/denial_of_service_attack_20200511.html</a:t>
            </a:r>
            <a:endParaRPr lang="en" altLang="ja-JP" sz="1200" dirty="0"/>
          </a:p>
          <a:p>
            <a:pPr marL="0" indent="0">
              <a:buNone/>
            </a:pPr>
            <a:endParaRPr kumimoji="1" lang="ja-JP" altLang="en-US" sz="2000"/>
          </a:p>
        </p:txBody>
      </p:sp>
      <p:sp>
        <p:nvSpPr>
          <p:cNvPr id="4" name="フッター プレースホルダー 3">
            <a:extLst>
              <a:ext uri="{FF2B5EF4-FFF2-40B4-BE49-F238E27FC236}">
                <a16:creationId xmlns:a16="http://schemas.microsoft.com/office/drawing/2014/main" id="{1578AF2A-77B0-014E-8B0C-79F3DF14051A}"/>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22E7F94A-6D3A-B840-801A-B9345DFDA09F}"/>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33</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図 12" descr="テキスト&#10;&#10;自動的に生成された説明">
            <a:extLst>
              <a:ext uri="{FF2B5EF4-FFF2-40B4-BE49-F238E27FC236}">
                <a16:creationId xmlns:a16="http://schemas.microsoft.com/office/drawing/2014/main" id="{9CFBBEEB-5E8D-C745-96DC-44AD80FC12D9}"/>
              </a:ext>
            </a:extLst>
          </p:cNvPr>
          <p:cNvPicPr>
            <a:picLocks noChangeAspect="1"/>
          </p:cNvPicPr>
          <p:nvPr/>
        </p:nvPicPr>
        <p:blipFill>
          <a:blip r:embed="rId3"/>
          <a:stretch>
            <a:fillRect/>
          </a:stretch>
        </p:blipFill>
        <p:spPr>
          <a:xfrm>
            <a:off x="374347" y="3734282"/>
            <a:ext cx="4500299" cy="1509985"/>
          </a:xfrm>
          <a:prstGeom prst="rect">
            <a:avLst/>
          </a:prstGeom>
        </p:spPr>
      </p:pic>
    </p:spTree>
    <p:extLst>
      <p:ext uri="{BB962C8B-B14F-4D97-AF65-F5344CB8AC3E}">
        <p14:creationId xmlns:p14="http://schemas.microsoft.com/office/powerpoint/2010/main" val="3161612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F99F6A2E-D284-4746-8AC3-0B804225EBEB}"/>
              </a:ext>
            </a:extLst>
          </p:cNvPr>
          <p:cNvSpPr>
            <a:spLocks noGrp="1"/>
          </p:cNvSpPr>
          <p:nvPr>
            <p:ph type="title"/>
          </p:nvPr>
        </p:nvSpPr>
        <p:spPr>
          <a:xfrm>
            <a:off x="643467" y="1698171"/>
            <a:ext cx="3962061" cy="4516360"/>
          </a:xfrm>
        </p:spPr>
        <p:txBody>
          <a:bodyPr anchor="t">
            <a:normAutofit/>
          </a:bodyPr>
          <a:lstStyle/>
          <a:p>
            <a:r>
              <a:rPr lang="en-US" altLang="ja-JP" sz="3600" b="1"/>
              <a:t>Stream Flood </a:t>
            </a:r>
            <a:r>
              <a:rPr lang="ja-JP" altLang="en-US" sz="3600" b="1"/>
              <a:t>攻撃 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EF9DF88E-1BAF-1F4D-8E66-BAA8646344EC}"/>
              </a:ext>
            </a:extLst>
          </p:cNvPr>
          <p:cNvSpPr>
            <a:spLocks noGrp="1"/>
          </p:cNvSpPr>
          <p:nvPr>
            <p:ph idx="1"/>
          </p:nvPr>
        </p:nvSpPr>
        <p:spPr>
          <a:xfrm>
            <a:off x="5070020" y="1698170"/>
            <a:ext cx="6478513" cy="4516361"/>
          </a:xfrm>
        </p:spPr>
        <p:txBody>
          <a:bodyPr>
            <a:normAutofit/>
          </a:bodyPr>
          <a:lstStyle/>
          <a:p>
            <a:r>
              <a:rPr lang="ja-JP" altLang="en-US" sz="2000"/>
              <a:t>十分な帯域を持つネットワークを使用</a:t>
            </a:r>
            <a:endParaRPr lang="en-US" altLang="ja-JP" sz="2000" dirty="0"/>
          </a:p>
          <a:p>
            <a:r>
              <a:rPr lang="ja-JP" altLang="en-US" sz="2000"/>
              <a:t>公開サーバーおよび経路上のネットワーク機器の処理能力を増強</a:t>
            </a:r>
            <a:endParaRPr lang="en-US" altLang="ja-JP" sz="2000" dirty="0"/>
          </a:p>
          <a:p>
            <a:r>
              <a:rPr lang="ja-JP" altLang="en-US" sz="2000"/>
              <a:t>発信元アドレスが明らかに偽装されているパケットやブロードキャスト宛パケットをファイアーウォールで遮断</a:t>
            </a:r>
            <a:endParaRPr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8A9EAB33-73C2-9643-BC7E-40F10BBB773A}"/>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C18BDE5E-1468-D24C-8705-F0F7C168B119}"/>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34</a:t>
            </a:fld>
            <a:endParaRPr kumimoji="1" lang="ja-JP" altLang="en-US"/>
          </a:p>
        </p:txBody>
      </p:sp>
      <p:sp>
        <p:nvSpPr>
          <p:cNvPr id="28"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14466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5A3D652-2540-4640-9B5C-BFF115D9209A}"/>
              </a:ext>
            </a:extLst>
          </p:cNvPr>
          <p:cNvSpPr>
            <a:spLocks noGrp="1"/>
          </p:cNvSpPr>
          <p:nvPr>
            <p:ph type="title"/>
          </p:nvPr>
        </p:nvSpPr>
        <p:spPr>
          <a:xfrm>
            <a:off x="643467" y="321734"/>
            <a:ext cx="4970877" cy="1135737"/>
          </a:xfrm>
        </p:spPr>
        <p:txBody>
          <a:bodyPr>
            <a:normAutofit/>
          </a:bodyPr>
          <a:lstStyle/>
          <a:p>
            <a:r>
              <a:rPr kumimoji="1" lang="en-US" altLang="ja-JP" sz="3600" b="1" dirty="0"/>
              <a:t>DNS Flood </a:t>
            </a:r>
            <a:r>
              <a:rPr kumimoji="1" lang="ja-JP" altLang="en-US" sz="3600" b="1"/>
              <a:t>攻撃</a:t>
            </a:r>
          </a:p>
        </p:txBody>
      </p:sp>
      <p:sp>
        <p:nvSpPr>
          <p:cNvPr id="3" name="コンテンツ プレースホルダー 2">
            <a:extLst>
              <a:ext uri="{FF2B5EF4-FFF2-40B4-BE49-F238E27FC236}">
                <a16:creationId xmlns:a16="http://schemas.microsoft.com/office/drawing/2014/main" id="{543D7D02-4040-E748-9B5B-BB3CFB3B3E19}"/>
              </a:ext>
            </a:extLst>
          </p:cNvPr>
          <p:cNvSpPr>
            <a:spLocks noGrp="1"/>
          </p:cNvSpPr>
          <p:nvPr>
            <p:ph idx="1"/>
          </p:nvPr>
        </p:nvSpPr>
        <p:spPr>
          <a:xfrm>
            <a:off x="643468" y="1782981"/>
            <a:ext cx="4970877" cy="4393982"/>
          </a:xfrm>
        </p:spPr>
        <p:txBody>
          <a:bodyPr>
            <a:normAutofit/>
          </a:bodyPr>
          <a:lstStyle/>
          <a:p>
            <a:r>
              <a:rPr kumimoji="1" lang="ja-JP" altLang="en-US" sz="2000"/>
              <a:t>攻撃者がターゲットの</a:t>
            </a:r>
            <a:r>
              <a:rPr kumimoji="1" lang="en-US" altLang="ja-JP" sz="2000" dirty="0"/>
              <a:t>DNS</a:t>
            </a:r>
            <a:r>
              <a:rPr kumimoji="1" lang="ja-JP" altLang="en-US" sz="2000"/>
              <a:t>サーバーをフラッディングして、その</a:t>
            </a:r>
            <a:r>
              <a:rPr kumimoji="1" lang="en-US" altLang="ja-JP" sz="2000" dirty="0"/>
              <a:t>DNS</a:t>
            </a:r>
            <a:r>
              <a:rPr kumimoji="1" lang="ja-JP" altLang="en-US" sz="2000"/>
              <a:t>サーバーが行う名前解決を妨害する攻撃</a:t>
            </a:r>
            <a:endParaRPr kumimoji="1" lang="en-US" altLang="ja-JP" sz="2000" dirty="0"/>
          </a:p>
          <a:p>
            <a:r>
              <a:rPr lang="ja-JP" altLang="en-US" sz="2000"/>
              <a:t>これにより正当なトラフィックに応答する</a:t>
            </a:r>
            <a:r>
              <a:rPr lang="en-US" altLang="ja-JP" sz="2000" dirty="0"/>
              <a:t>web</a:t>
            </a:r>
            <a:r>
              <a:rPr lang="ja-JP" altLang="en-US" sz="2000"/>
              <a:t>サイト、</a:t>
            </a:r>
            <a:r>
              <a:rPr lang="en-US" altLang="ja-JP" sz="2000" dirty="0"/>
              <a:t>API</a:t>
            </a:r>
            <a:r>
              <a:rPr lang="ja-JP" altLang="en-US" sz="2000"/>
              <a:t>、</a:t>
            </a:r>
            <a:r>
              <a:rPr lang="en-US" altLang="ja-JP" sz="2000" dirty="0"/>
              <a:t>web</a:t>
            </a:r>
            <a:r>
              <a:rPr lang="ja-JP" altLang="en-US" sz="2000"/>
              <a:t>アプリケーションの機能を侵害</a:t>
            </a:r>
            <a:endParaRPr lang="en-US" altLang="ja-JP" sz="2000" dirty="0"/>
          </a:p>
          <a:p>
            <a:r>
              <a:rPr lang="ja-JP" altLang="en-US" sz="2000"/>
              <a:t>分類２</a:t>
            </a:r>
            <a:endParaRPr lang="en-US" altLang="ja-JP" sz="2000" dirty="0"/>
          </a:p>
          <a:p>
            <a:endParaRPr kumimoji="1" lang="en-US" altLang="ja-JP" sz="2000" dirty="0"/>
          </a:p>
          <a:p>
            <a:pPr marL="0" indent="0">
              <a:buNone/>
            </a:pPr>
            <a:r>
              <a:rPr lang="en-US" altLang="ja-JP" sz="1400" dirty="0">
                <a:hlinkClick r:id="rId2"/>
              </a:rPr>
              <a:t>https://www.cloudflare.com/ja-jp/learning/ddos/dns-flood-ddos-attack/</a:t>
            </a:r>
            <a:endParaRPr lang="en-US" altLang="ja-JP" sz="1400" dirty="0"/>
          </a:p>
          <a:p>
            <a:pPr marL="0" indent="0">
              <a:buNone/>
            </a:pPr>
            <a:endParaRPr lang="en-US" altLang="ja-JP" sz="2000" dirty="0"/>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ダイアグラム&#10;&#10;自動的に生成された説明">
            <a:extLst>
              <a:ext uri="{FF2B5EF4-FFF2-40B4-BE49-F238E27FC236}">
                <a16:creationId xmlns:a16="http://schemas.microsoft.com/office/drawing/2014/main" id="{3B871FC1-6680-6B41-BA43-AEF5EED157D3}"/>
              </a:ext>
            </a:extLst>
          </p:cNvPr>
          <p:cNvPicPr>
            <a:picLocks noChangeAspect="1"/>
          </p:cNvPicPr>
          <p:nvPr/>
        </p:nvPicPr>
        <p:blipFill>
          <a:blip r:embed="rId3"/>
          <a:stretch>
            <a:fillRect/>
          </a:stretch>
        </p:blipFill>
        <p:spPr>
          <a:xfrm>
            <a:off x="6352640" y="2611891"/>
            <a:ext cx="5290720" cy="3359606"/>
          </a:xfrm>
          <a:prstGeom prst="rect">
            <a:avLst/>
          </a:prstGeom>
        </p:spPr>
      </p:pic>
      <p:grpSp>
        <p:nvGrpSpPr>
          <p:cNvPr id="33" name="Group 3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4" name="Isosceles Triangle 3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フッター プレースホルダー 3">
            <a:extLst>
              <a:ext uri="{FF2B5EF4-FFF2-40B4-BE49-F238E27FC236}">
                <a16:creationId xmlns:a16="http://schemas.microsoft.com/office/drawing/2014/main" id="{7E753F6A-EF31-C444-BAB3-7276F1326511}"/>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2090FFE5-79BE-FC4E-98C8-014A700FB92A}"/>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35</a:t>
            </a:fld>
            <a:endParaRPr kumimoji="1" lang="ja-JP" altLang="en-US"/>
          </a:p>
        </p:txBody>
      </p:sp>
      <p:pic>
        <p:nvPicPr>
          <p:cNvPr id="13" name="図 12" descr="テキスト&#10;&#10;自動的に生成された説明">
            <a:extLst>
              <a:ext uri="{FF2B5EF4-FFF2-40B4-BE49-F238E27FC236}">
                <a16:creationId xmlns:a16="http://schemas.microsoft.com/office/drawing/2014/main" id="{2154792A-04AD-3041-8379-0F6FA350AA20}"/>
              </a:ext>
            </a:extLst>
          </p:cNvPr>
          <p:cNvPicPr>
            <a:picLocks noChangeAspect="1"/>
          </p:cNvPicPr>
          <p:nvPr/>
        </p:nvPicPr>
        <p:blipFill>
          <a:blip r:embed="rId4"/>
          <a:stretch>
            <a:fillRect/>
          </a:stretch>
        </p:blipFill>
        <p:spPr>
          <a:xfrm>
            <a:off x="6513072" y="548640"/>
            <a:ext cx="4500299" cy="1509985"/>
          </a:xfrm>
          <a:prstGeom prst="rect">
            <a:avLst/>
          </a:prstGeom>
        </p:spPr>
      </p:pic>
    </p:spTree>
    <p:extLst>
      <p:ext uri="{BB962C8B-B14F-4D97-AF65-F5344CB8AC3E}">
        <p14:creationId xmlns:p14="http://schemas.microsoft.com/office/powerpoint/2010/main" val="2439765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336F523-FB3F-704E-877B-5C84FC1123B5}"/>
              </a:ext>
            </a:extLst>
          </p:cNvPr>
          <p:cNvSpPr>
            <a:spLocks noGrp="1"/>
          </p:cNvSpPr>
          <p:nvPr>
            <p:ph type="title"/>
          </p:nvPr>
        </p:nvSpPr>
        <p:spPr>
          <a:xfrm>
            <a:off x="643467" y="1698171"/>
            <a:ext cx="3962061" cy="4516360"/>
          </a:xfrm>
        </p:spPr>
        <p:txBody>
          <a:bodyPr anchor="t">
            <a:normAutofit/>
          </a:bodyPr>
          <a:lstStyle/>
          <a:p>
            <a:r>
              <a:rPr lang="en-US" altLang="ja-JP" sz="3600" b="1" dirty="0"/>
              <a:t>DNS Flood </a:t>
            </a:r>
            <a:r>
              <a:rPr lang="ja-JP" altLang="en-US" sz="3600" b="1"/>
              <a:t>攻撃 </a:t>
            </a:r>
            <a:br>
              <a:rPr lang="en-US" altLang="ja-JP" sz="3600" b="1" dirty="0"/>
            </a:b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C78BAA8D-BB8D-124B-87C6-68D687D33F80}"/>
              </a:ext>
            </a:extLst>
          </p:cNvPr>
          <p:cNvSpPr>
            <a:spLocks noGrp="1"/>
          </p:cNvSpPr>
          <p:nvPr>
            <p:ph idx="1"/>
          </p:nvPr>
        </p:nvSpPr>
        <p:spPr>
          <a:xfrm>
            <a:off x="5070020" y="1698170"/>
            <a:ext cx="6478513" cy="4516361"/>
          </a:xfrm>
        </p:spPr>
        <p:txBody>
          <a:bodyPr>
            <a:normAutofit/>
          </a:bodyPr>
          <a:lstStyle/>
          <a:p>
            <a:r>
              <a:rPr kumimoji="1" lang="ja-JP" altLang="en-US" sz="2000"/>
              <a:t>リアルタイムで攻撃トラフィックを監視、吸収、およびブロックできる非常に大規模で高度に分散した</a:t>
            </a:r>
            <a:r>
              <a:rPr kumimoji="1" lang="en-US" altLang="ja-JP" sz="2000" dirty="0"/>
              <a:t>DNS</a:t>
            </a:r>
            <a:r>
              <a:rPr kumimoji="1" lang="ja-JP" altLang="en-US" sz="2000"/>
              <a:t>システムの使用</a:t>
            </a:r>
            <a:endParaRPr kumimoji="1" lang="en-US" altLang="ja-JP" sz="2000" dirty="0"/>
          </a:p>
          <a:p>
            <a:r>
              <a:rPr lang="en-US" altLang="ja-JP" sz="2000" dirty="0"/>
              <a:t>Firewall/IPS</a:t>
            </a:r>
            <a:r>
              <a:rPr lang="ja-JP" altLang="en-US" sz="2000"/>
              <a:t>の導入</a:t>
            </a:r>
          </a:p>
          <a:p>
            <a:endParaRPr kumimoji="1" lang="en-US" altLang="ja-JP" sz="2000" dirty="0"/>
          </a:p>
          <a:p>
            <a:endParaRPr lang="en-US" altLang="ja-JP" sz="2000" dirty="0"/>
          </a:p>
          <a:p>
            <a:endParaRPr kumimoji="1" lang="en-US" altLang="ja-JP" sz="2000" dirty="0"/>
          </a:p>
          <a:p>
            <a:pPr marL="0" indent="0">
              <a:buNone/>
            </a:pPr>
            <a:r>
              <a:rPr lang="en" altLang="ja-JP" sz="1400" dirty="0">
                <a:hlinkClick r:id="rId2"/>
              </a:rPr>
              <a:t>https://www.cloudflare.com/ja-jp/learning/ddos/dns-flood-ddos-attack/</a:t>
            </a:r>
            <a:endParaRPr lang="en" altLang="ja-JP" sz="1400" dirty="0"/>
          </a:p>
          <a:p>
            <a:pPr marL="0" indent="0">
              <a:buNone/>
            </a:pPr>
            <a:endParaRPr kumimoji="1" lang="ja-JP" altLang="en-US" sz="2000"/>
          </a:p>
        </p:txBody>
      </p:sp>
      <p:sp>
        <p:nvSpPr>
          <p:cNvPr id="4" name="フッター プレースホルダー 3">
            <a:extLst>
              <a:ext uri="{FF2B5EF4-FFF2-40B4-BE49-F238E27FC236}">
                <a16:creationId xmlns:a16="http://schemas.microsoft.com/office/drawing/2014/main" id="{BF602517-1B09-D44E-8FF7-BF75FDA63850}"/>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D7C383A1-CC30-B246-90FB-89C3A55A466C}"/>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36</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71948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A8E05364-0456-9843-8B53-73BC745556FD}"/>
              </a:ext>
            </a:extLst>
          </p:cNvPr>
          <p:cNvSpPr>
            <a:spLocks noGrp="1"/>
          </p:cNvSpPr>
          <p:nvPr>
            <p:ph type="title"/>
          </p:nvPr>
        </p:nvSpPr>
        <p:spPr>
          <a:xfrm>
            <a:off x="643467" y="1698171"/>
            <a:ext cx="3962061" cy="4516360"/>
          </a:xfrm>
        </p:spPr>
        <p:txBody>
          <a:bodyPr anchor="t">
            <a:normAutofit/>
          </a:bodyPr>
          <a:lstStyle/>
          <a:p>
            <a:r>
              <a:rPr kumimoji="1" lang="en-US" altLang="ja-JP" sz="3600" b="1" dirty="0"/>
              <a:t>Ping of Death</a:t>
            </a:r>
            <a:endParaRPr kumimoji="1" lang="ja-JP" altLang="en-US" sz="3600" b="1"/>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CD7FB9BF-4B8E-E847-A27C-F70EB2D4A8E0}"/>
              </a:ext>
            </a:extLst>
          </p:cNvPr>
          <p:cNvSpPr>
            <a:spLocks noGrp="1"/>
          </p:cNvSpPr>
          <p:nvPr>
            <p:ph idx="1"/>
          </p:nvPr>
        </p:nvSpPr>
        <p:spPr>
          <a:xfrm>
            <a:off x="5070020" y="1698170"/>
            <a:ext cx="6478513" cy="4516361"/>
          </a:xfrm>
        </p:spPr>
        <p:txBody>
          <a:bodyPr>
            <a:normAutofit fontScale="92500" lnSpcReduction="10000"/>
          </a:bodyPr>
          <a:lstStyle/>
          <a:p>
            <a:r>
              <a:rPr kumimoji="1" lang="ja-JP" altLang="en-US" sz="2000"/>
              <a:t>イーサネット技術を悪用した攻撃</a:t>
            </a:r>
            <a:endParaRPr kumimoji="1" lang="en-US" altLang="ja-JP" sz="2000" dirty="0"/>
          </a:p>
          <a:p>
            <a:r>
              <a:rPr lang="ja-JP" altLang="en-US" sz="2000"/>
              <a:t>イーサネットにおいて</a:t>
            </a:r>
            <a:r>
              <a:rPr lang="en-US" altLang="ja-JP" sz="2000" dirty="0"/>
              <a:t>5</a:t>
            </a:r>
            <a:r>
              <a:rPr lang="ja-JP" altLang="en-US" sz="2000"/>
              <a:t>バイト未満のパケットに分割されて通信を行なっているところに対し、規格外もしくは悪意あるパケットを送りつけることで例外処理を行わせてサーバーをダウン</a:t>
            </a:r>
            <a:endParaRPr kumimoji="1" lang="en-US" altLang="ja-JP" sz="2000" dirty="0"/>
          </a:p>
          <a:p>
            <a:r>
              <a:rPr kumimoji="1" lang="ja-JP" altLang="en-US" sz="2000"/>
              <a:t>分類３に該当</a:t>
            </a:r>
            <a:endParaRPr kumimoji="1" lang="en-US" altLang="ja-JP" sz="2000" dirty="0"/>
          </a:p>
          <a:p>
            <a:endParaRPr lang="en-US" altLang="ja-JP" sz="2000" dirty="0"/>
          </a:p>
          <a:p>
            <a:r>
              <a:rPr kumimoji="1" lang="ja-JP" altLang="en-US" sz="2000"/>
              <a:t>オリジナルの</a:t>
            </a:r>
            <a:r>
              <a:rPr kumimoji="1" lang="en-US" altLang="ja-JP" sz="2000" dirty="0"/>
              <a:t>Ping of Death</a:t>
            </a:r>
            <a:r>
              <a:rPr kumimoji="1" lang="ja-JP" altLang="en-US" sz="2000"/>
              <a:t>はほぼ絶滅している</a:t>
            </a:r>
            <a:endParaRPr kumimoji="1" lang="en-US" altLang="ja-JP" sz="2000" dirty="0"/>
          </a:p>
          <a:p>
            <a:r>
              <a:rPr lang="en-US" altLang="ja-JP" sz="2000" dirty="0"/>
              <a:t>1998</a:t>
            </a:r>
            <a:r>
              <a:rPr lang="ja-JP" altLang="en-US" sz="2000"/>
              <a:t>年以降に製造されたデバイスは概ね保護</a:t>
            </a:r>
            <a:endParaRPr lang="en-US" altLang="ja-JP" sz="2000" dirty="0"/>
          </a:p>
          <a:p>
            <a:r>
              <a:rPr kumimoji="1" lang="en-US" altLang="ja-JP" sz="2000" dirty="0"/>
              <a:t>Microsoft Window</a:t>
            </a:r>
            <a:r>
              <a:rPr kumimoji="1" lang="ja-JP" altLang="en-US" sz="2000"/>
              <a:t>の</a:t>
            </a:r>
            <a:r>
              <a:rPr kumimoji="1" lang="en-US" altLang="ja-JP" sz="2000" dirty="0"/>
              <a:t>IPv6</a:t>
            </a:r>
            <a:r>
              <a:rPr kumimoji="1" lang="ja-JP" altLang="en-US" sz="2000"/>
              <a:t>パケットに対する攻撃が発見されたが、</a:t>
            </a:r>
            <a:r>
              <a:rPr kumimoji="1" lang="en-US" altLang="ja-JP" sz="2000" dirty="0"/>
              <a:t>2013</a:t>
            </a:r>
            <a:r>
              <a:rPr kumimoji="1" lang="ja-JP" altLang="en-US" sz="2000"/>
              <a:t>年半ばにパッチが発行済み</a:t>
            </a:r>
            <a:endParaRPr kumimoji="1" lang="en-US" altLang="ja-JP" sz="2000" dirty="0"/>
          </a:p>
          <a:p>
            <a:endParaRPr lang="en-US" altLang="ja-JP" sz="2000" dirty="0"/>
          </a:p>
          <a:p>
            <a:pPr marL="0" indent="0">
              <a:buNone/>
            </a:pPr>
            <a:r>
              <a:rPr lang="en" altLang="ja-JP" sz="1400" dirty="0">
                <a:hlinkClick r:id="rId2"/>
              </a:rPr>
              <a:t>https://www.amiya.co.jp/column/denial_of_service_attack_20200511.html</a:t>
            </a:r>
            <a:endParaRPr lang="en" altLang="ja-JP" sz="1400" dirty="0"/>
          </a:p>
          <a:p>
            <a:pPr marL="0" indent="0">
              <a:buNone/>
            </a:pPr>
            <a:r>
              <a:rPr lang="en" altLang="ja-JP" sz="1400" dirty="0">
                <a:hlinkClick r:id="rId3"/>
              </a:rPr>
              <a:t>https://www.cloudflare.com/ja-jp/learning/ddos/ping-of-death-ddos-attack/</a:t>
            </a:r>
            <a:endParaRPr lang="en" altLang="ja-JP" sz="1400" dirty="0"/>
          </a:p>
          <a:p>
            <a:pPr marL="0" indent="0">
              <a:buNone/>
            </a:pPr>
            <a:endParaRPr kumimoji="1" lang="ja-JP" altLang="en-US" sz="2000"/>
          </a:p>
        </p:txBody>
      </p:sp>
      <p:sp>
        <p:nvSpPr>
          <p:cNvPr id="4" name="フッター プレースホルダー 3">
            <a:extLst>
              <a:ext uri="{FF2B5EF4-FFF2-40B4-BE49-F238E27FC236}">
                <a16:creationId xmlns:a16="http://schemas.microsoft.com/office/drawing/2014/main" id="{6C8341DC-8768-4642-BE6C-F9145572686F}"/>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C9E88D0D-9CFA-F949-A78A-B1BBE665545C}"/>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37</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図 12" descr="テキスト&#10;&#10;自動的に生成された説明">
            <a:extLst>
              <a:ext uri="{FF2B5EF4-FFF2-40B4-BE49-F238E27FC236}">
                <a16:creationId xmlns:a16="http://schemas.microsoft.com/office/drawing/2014/main" id="{ACB66FD9-1A46-BE48-BAA2-7C6998C6DF1C}"/>
              </a:ext>
            </a:extLst>
          </p:cNvPr>
          <p:cNvPicPr>
            <a:picLocks noChangeAspect="1"/>
          </p:cNvPicPr>
          <p:nvPr/>
        </p:nvPicPr>
        <p:blipFill>
          <a:blip r:embed="rId4"/>
          <a:stretch>
            <a:fillRect/>
          </a:stretch>
        </p:blipFill>
        <p:spPr>
          <a:xfrm>
            <a:off x="273054" y="3649844"/>
            <a:ext cx="4500299" cy="1509985"/>
          </a:xfrm>
          <a:prstGeom prst="rect">
            <a:avLst/>
          </a:prstGeom>
        </p:spPr>
      </p:pic>
    </p:spTree>
    <p:extLst>
      <p:ext uri="{BB962C8B-B14F-4D97-AF65-F5344CB8AC3E}">
        <p14:creationId xmlns:p14="http://schemas.microsoft.com/office/powerpoint/2010/main" val="969444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ACC4C19B-0059-3E4D-903E-2BDDEB8A3FE7}"/>
              </a:ext>
            </a:extLst>
          </p:cNvPr>
          <p:cNvSpPr>
            <a:spLocks noGrp="1"/>
          </p:cNvSpPr>
          <p:nvPr>
            <p:ph type="title"/>
          </p:nvPr>
        </p:nvSpPr>
        <p:spPr>
          <a:xfrm>
            <a:off x="643467" y="1698171"/>
            <a:ext cx="3962061" cy="4516360"/>
          </a:xfrm>
        </p:spPr>
        <p:txBody>
          <a:bodyPr anchor="t">
            <a:normAutofit/>
          </a:bodyPr>
          <a:lstStyle/>
          <a:p>
            <a:r>
              <a:rPr lang="en-US" altLang="ja-JP" sz="3600" b="1"/>
              <a:t>Ping of Death</a:t>
            </a:r>
            <a:r>
              <a:rPr lang="ja-JP" altLang="en-US" sz="3600" b="1"/>
              <a:t> 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ABA017A8-E5BE-B542-A375-1C9E9BAD0E84}"/>
              </a:ext>
            </a:extLst>
          </p:cNvPr>
          <p:cNvSpPr>
            <a:spLocks noGrp="1"/>
          </p:cNvSpPr>
          <p:nvPr>
            <p:ph idx="1"/>
          </p:nvPr>
        </p:nvSpPr>
        <p:spPr>
          <a:xfrm>
            <a:off x="5070020" y="1698170"/>
            <a:ext cx="6478513" cy="4516361"/>
          </a:xfrm>
        </p:spPr>
        <p:txBody>
          <a:bodyPr>
            <a:normAutofit/>
          </a:bodyPr>
          <a:lstStyle/>
          <a:p>
            <a:r>
              <a:rPr kumimoji="1" lang="ja-JP" altLang="en-US" sz="2000"/>
              <a:t>ターゲットに到達する前に不正なパケットを破棄</a:t>
            </a:r>
            <a:endParaRPr kumimoji="1" lang="en-US" altLang="ja-JP" sz="2000" dirty="0"/>
          </a:p>
          <a:p>
            <a:r>
              <a:rPr lang="en-US" altLang="ja-JP" sz="2000" dirty="0"/>
              <a:t>Firewall/IPS</a:t>
            </a:r>
            <a:r>
              <a:rPr lang="ja-JP" altLang="en-US" sz="2000"/>
              <a:t>の導入</a:t>
            </a:r>
          </a:p>
          <a:p>
            <a:endParaRPr kumimoji="1" lang="ja-JP" altLang="en-US" sz="2000"/>
          </a:p>
        </p:txBody>
      </p:sp>
      <p:sp>
        <p:nvSpPr>
          <p:cNvPr id="4" name="フッター プレースホルダー 3">
            <a:extLst>
              <a:ext uri="{FF2B5EF4-FFF2-40B4-BE49-F238E27FC236}">
                <a16:creationId xmlns:a16="http://schemas.microsoft.com/office/drawing/2014/main" id="{099D7D3E-679A-C040-8B36-60B8C7DE05C5}"/>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3DFEFEDA-806D-6B48-BFBE-3882BE5E1293}"/>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38</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0869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0B4E3DAA-6E3D-6A45-8809-15EF5E04EC38}"/>
              </a:ext>
            </a:extLst>
          </p:cNvPr>
          <p:cNvSpPr>
            <a:spLocks noGrp="1"/>
          </p:cNvSpPr>
          <p:nvPr>
            <p:ph type="title"/>
          </p:nvPr>
        </p:nvSpPr>
        <p:spPr>
          <a:xfrm>
            <a:off x="643467" y="1698171"/>
            <a:ext cx="3962061" cy="4516360"/>
          </a:xfrm>
        </p:spPr>
        <p:txBody>
          <a:bodyPr anchor="t">
            <a:normAutofit/>
          </a:bodyPr>
          <a:lstStyle/>
          <a:p>
            <a:r>
              <a:rPr kumimoji="1" lang="en-US" altLang="ja-JP" sz="3600" b="1" dirty="0"/>
              <a:t>Land</a:t>
            </a:r>
            <a:endParaRPr kumimoji="1" lang="ja-JP" altLang="en-US" sz="3600" b="1"/>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B295AEA6-73F5-3646-9608-B078F2E9BBE5}"/>
              </a:ext>
            </a:extLst>
          </p:cNvPr>
          <p:cNvSpPr>
            <a:spLocks noGrp="1"/>
          </p:cNvSpPr>
          <p:nvPr>
            <p:ph idx="1"/>
          </p:nvPr>
        </p:nvSpPr>
        <p:spPr>
          <a:xfrm>
            <a:off x="5070020" y="1698170"/>
            <a:ext cx="6478513" cy="4516361"/>
          </a:xfrm>
        </p:spPr>
        <p:txBody>
          <a:bodyPr>
            <a:normAutofit/>
          </a:bodyPr>
          <a:lstStyle/>
          <a:p>
            <a:r>
              <a:rPr kumimoji="1" lang="ja-JP" altLang="en-US" sz="2000"/>
              <a:t>送信元と攻撃対象の宛先の</a:t>
            </a:r>
            <a:r>
              <a:rPr kumimoji="1" lang="en-US" altLang="ja-JP" sz="2000" dirty="0"/>
              <a:t>IP</a:t>
            </a:r>
            <a:r>
              <a:rPr kumimoji="1" lang="ja-JP" altLang="en-US" sz="2000"/>
              <a:t>アドレスと同じにすることで接続要求のパケットを双方で送受信し合う状態になることで無限ループが発生し、負荷がかかることでシステムは応答不可</a:t>
            </a:r>
            <a:endParaRPr kumimoji="1" lang="en-US" altLang="ja-JP" sz="2000" dirty="0"/>
          </a:p>
          <a:p>
            <a:r>
              <a:rPr kumimoji="1" lang="ja-JP" altLang="en-US" sz="2000"/>
              <a:t>分類３に該当</a:t>
            </a:r>
            <a:endParaRPr kumimoji="1" lang="en-US" altLang="ja-JP" sz="2000" dirty="0"/>
          </a:p>
          <a:p>
            <a:endParaRPr lang="en-US" altLang="ja-JP" sz="2000" dirty="0"/>
          </a:p>
          <a:p>
            <a:pPr marL="0" indent="0">
              <a:buNone/>
            </a:pPr>
            <a:r>
              <a:rPr lang="en" altLang="ja-JP" sz="1400" dirty="0">
                <a:hlinkClick r:id="rId2"/>
              </a:rPr>
              <a:t>https://www.amiya.co.jp/column/denial_of_service_attack_20200511.html</a:t>
            </a:r>
            <a:endParaRPr lang="en" altLang="ja-JP" sz="1400" dirty="0"/>
          </a:p>
          <a:p>
            <a:pPr marL="0" indent="0">
              <a:buNone/>
            </a:pPr>
            <a:endParaRPr kumimoji="1" lang="ja-JP" altLang="en-US" sz="2000"/>
          </a:p>
        </p:txBody>
      </p:sp>
      <p:sp>
        <p:nvSpPr>
          <p:cNvPr id="4" name="フッター プレースホルダー 3">
            <a:extLst>
              <a:ext uri="{FF2B5EF4-FFF2-40B4-BE49-F238E27FC236}">
                <a16:creationId xmlns:a16="http://schemas.microsoft.com/office/drawing/2014/main" id="{7F277821-0D88-4249-B0B8-DCDA2901FA01}"/>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9E15590F-9D96-B948-9BC7-06EA017B188B}"/>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39</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図 12" descr="テキスト&#10;&#10;自動的に生成された説明">
            <a:extLst>
              <a:ext uri="{FF2B5EF4-FFF2-40B4-BE49-F238E27FC236}">
                <a16:creationId xmlns:a16="http://schemas.microsoft.com/office/drawing/2014/main" id="{0090CF83-DD96-D54A-B22E-AFDBD74F7371}"/>
              </a:ext>
            </a:extLst>
          </p:cNvPr>
          <p:cNvPicPr>
            <a:picLocks noChangeAspect="1"/>
          </p:cNvPicPr>
          <p:nvPr/>
        </p:nvPicPr>
        <p:blipFill>
          <a:blip r:embed="rId3"/>
          <a:stretch>
            <a:fillRect/>
          </a:stretch>
        </p:blipFill>
        <p:spPr>
          <a:xfrm>
            <a:off x="569721" y="3471917"/>
            <a:ext cx="4500299" cy="1509985"/>
          </a:xfrm>
          <a:prstGeom prst="rect">
            <a:avLst/>
          </a:prstGeom>
        </p:spPr>
      </p:pic>
    </p:spTree>
    <p:extLst>
      <p:ext uri="{BB962C8B-B14F-4D97-AF65-F5344CB8AC3E}">
        <p14:creationId xmlns:p14="http://schemas.microsoft.com/office/powerpoint/2010/main" val="366498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866505B-913E-594C-B759-C42A861DA5D2}"/>
              </a:ext>
            </a:extLst>
          </p:cNvPr>
          <p:cNvSpPr>
            <a:spLocks noGrp="1"/>
          </p:cNvSpPr>
          <p:nvPr>
            <p:ph type="title"/>
          </p:nvPr>
        </p:nvSpPr>
        <p:spPr>
          <a:xfrm>
            <a:off x="643467" y="1698171"/>
            <a:ext cx="3962061" cy="4516360"/>
          </a:xfrm>
        </p:spPr>
        <p:txBody>
          <a:bodyPr anchor="t">
            <a:normAutofit/>
          </a:bodyPr>
          <a:lstStyle/>
          <a:p>
            <a:r>
              <a:rPr kumimoji="1" lang="en-US" altLang="ja-JP" sz="3600" b="1" dirty="0"/>
              <a:t>DoS</a:t>
            </a:r>
            <a:r>
              <a:rPr kumimoji="1" lang="ja-JP" altLang="en-US" sz="3600" b="1"/>
              <a:t>攻撃の歴史</a:t>
            </a: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98CCC230-0328-7046-B0BB-2E5C9F9485D3}"/>
              </a:ext>
            </a:extLst>
          </p:cNvPr>
          <p:cNvSpPr>
            <a:spLocks noGrp="1"/>
          </p:cNvSpPr>
          <p:nvPr>
            <p:ph idx="1"/>
          </p:nvPr>
        </p:nvSpPr>
        <p:spPr>
          <a:xfrm>
            <a:off x="5070020" y="1698170"/>
            <a:ext cx="6478513" cy="4516361"/>
          </a:xfrm>
        </p:spPr>
        <p:txBody>
          <a:bodyPr>
            <a:normAutofit/>
          </a:bodyPr>
          <a:lstStyle/>
          <a:p>
            <a:pPr marL="514350" indent="-514350">
              <a:buAutoNum type="arabicPeriod"/>
            </a:pPr>
            <a:r>
              <a:rPr kumimoji="1" lang="ja-JP" altLang="en-US" sz="1400"/>
              <a:t>発見の世代</a:t>
            </a:r>
            <a:r>
              <a:rPr kumimoji="1" lang="en-US" altLang="ja-JP" sz="1400" dirty="0"/>
              <a:t> (1996</a:t>
            </a:r>
            <a:r>
              <a:rPr kumimoji="1" lang="ja-JP" altLang="en-US" sz="1400"/>
              <a:t>年</a:t>
            </a:r>
            <a:r>
              <a:rPr kumimoji="1" lang="en-US" altLang="ja-JP" sz="1400" dirty="0"/>
              <a:t> ~ 1998</a:t>
            </a:r>
            <a:r>
              <a:rPr kumimoji="1" lang="ja-JP" altLang="en-US" sz="1400"/>
              <a:t>年</a:t>
            </a:r>
            <a:r>
              <a:rPr kumimoji="1" lang="en-US" altLang="ja-JP" sz="1400" dirty="0"/>
              <a:t>)</a:t>
            </a:r>
          </a:p>
          <a:p>
            <a:pPr lvl="1">
              <a:buFontTx/>
              <a:buChar char="-"/>
            </a:pPr>
            <a:r>
              <a:rPr lang="en-US" altLang="ja-JP" sz="1400" dirty="0"/>
              <a:t>DoS</a:t>
            </a:r>
            <a:r>
              <a:rPr lang="ja-JP" altLang="en-US" sz="1400"/>
              <a:t>攻撃を可能とする手法や脆弱性が発見</a:t>
            </a:r>
            <a:endParaRPr lang="en-US" altLang="ja-JP" sz="1400" dirty="0"/>
          </a:p>
          <a:p>
            <a:pPr lvl="1">
              <a:buFontTx/>
              <a:buChar char="-"/>
            </a:pPr>
            <a:r>
              <a:rPr lang="ja-JP" altLang="en-US" sz="1400"/>
              <a:t>攻撃者が一人</a:t>
            </a:r>
            <a:endParaRPr kumimoji="1" lang="en-US" altLang="ja-JP" sz="1400" dirty="0"/>
          </a:p>
          <a:p>
            <a:pPr marL="514350" indent="-514350">
              <a:buFont typeface="Arial" panose="020B0604020202020204" pitchFamily="34" charset="0"/>
              <a:buAutoNum type="arabicPeriod"/>
            </a:pPr>
            <a:r>
              <a:rPr lang="ja-JP" altLang="en-US" sz="1400"/>
              <a:t>ツールの世代</a:t>
            </a:r>
            <a:r>
              <a:rPr lang="en-US" altLang="ja-JP" sz="1400" dirty="0"/>
              <a:t> (1999</a:t>
            </a:r>
            <a:r>
              <a:rPr lang="ja-JP" altLang="en-US" sz="1400"/>
              <a:t>年</a:t>
            </a:r>
            <a:r>
              <a:rPr lang="en-US" altLang="ja-JP" sz="1400" dirty="0"/>
              <a:t> ~ 2000</a:t>
            </a:r>
            <a:r>
              <a:rPr lang="ja-JP" altLang="en-US" sz="1400"/>
              <a:t>年</a:t>
            </a:r>
            <a:r>
              <a:rPr lang="en-US" altLang="ja-JP" sz="1400" dirty="0"/>
              <a:t>)</a:t>
            </a:r>
          </a:p>
          <a:p>
            <a:pPr lvl="1">
              <a:buFontTx/>
              <a:buChar char="-"/>
            </a:pPr>
            <a:r>
              <a:rPr lang="en-US" altLang="ja-JP" sz="1400" dirty="0"/>
              <a:t>DoS</a:t>
            </a:r>
            <a:r>
              <a:rPr lang="ja-JP" altLang="en-US" sz="1400"/>
              <a:t>攻撃から</a:t>
            </a:r>
            <a:r>
              <a:rPr lang="en-US" altLang="ja-JP" sz="1400" dirty="0"/>
              <a:t>DDoS</a:t>
            </a:r>
            <a:r>
              <a:rPr lang="ja-JP" altLang="en-US" sz="1400"/>
              <a:t>攻撃へと進化</a:t>
            </a:r>
            <a:r>
              <a:rPr lang="en-US" altLang="ja-JP" sz="1400" dirty="0"/>
              <a:t> (</a:t>
            </a:r>
            <a:r>
              <a:rPr lang="ja-JP" altLang="en-US" sz="1400"/>
              <a:t>攻撃指令管理技術の確立が背景</a:t>
            </a:r>
            <a:r>
              <a:rPr lang="en-US" altLang="ja-JP" sz="1400" dirty="0"/>
              <a:t>)</a:t>
            </a:r>
            <a:endParaRPr lang="ja-JP" altLang="en-US" sz="1400"/>
          </a:p>
          <a:p>
            <a:pPr marL="514350" indent="-514350">
              <a:buAutoNum type="arabicPeriod"/>
            </a:pPr>
            <a:r>
              <a:rPr kumimoji="1" lang="ja-JP" altLang="en-US" sz="1400"/>
              <a:t>ワーム世代</a:t>
            </a:r>
            <a:r>
              <a:rPr kumimoji="1" lang="en-US" altLang="ja-JP" sz="1400" dirty="0"/>
              <a:t> (2001</a:t>
            </a:r>
            <a:r>
              <a:rPr kumimoji="1" lang="ja-JP" altLang="en-US" sz="1400"/>
              <a:t>年</a:t>
            </a:r>
            <a:r>
              <a:rPr kumimoji="1" lang="en-US" altLang="ja-JP" sz="1400" dirty="0"/>
              <a:t> ~ 2000</a:t>
            </a:r>
            <a:r>
              <a:rPr kumimoji="1" lang="ja-JP" altLang="en-US" sz="1400"/>
              <a:t>年代中盤</a:t>
            </a:r>
            <a:r>
              <a:rPr kumimoji="1" lang="en-US" altLang="ja-JP" sz="1400" dirty="0"/>
              <a:t>)</a:t>
            </a:r>
          </a:p>
          <a:p>
            <a:pPr lvl="1">
              <a:buFontTx/>
              <a:buChar char="-"/>
            </a:pPr>
            <a:r>
              <a:rPr kumimoji="1" lang="ja-JP" altLang="en-US" sz="1400"/>
              <a:t>自己複製しながら伝搬するワームが登場</a:t>
            </a:r>
            <a:br>
              <a:rPr kumimoji="1" lang="en-US" altLang="ja-JP" sz="1400" dirty="0"/>
            </a:br>
            <a:r>
              <a:rPr kumimoji="1" lang="en-US" altLang="ja-JP" sz="1400" dirty="0"/>
              <a:t>(</a:t>
            </a:r>
            <a:r>
              <a:rPr kumimoji="1" lang="ja-JP" altLang="en-US" sz="1400"/>
              <a:t>攻撃エージェント配備技術の確立が背景</a:t>
            </a:r>
            <a:r>
              <a:rPr kumimoji="1" lang="en-US" altLang="ja-JP" sz="1400" dirty="0"/>
              <a:t>)</a:t>
            </a:r>
          </a:p>
          <a:p>
            <a:pPr lvl="1">
              <a:buFontTx/>
              <a:buChar char="-"/>
            </a:pPr>
            <a:r>
              <a:rPr kumimoji="1" lang="ja-JP" altLang="en-US" sz="1400"/>
              <a:t>時刻で制御しながら攻撃</a:t>
            </a:r>
            <a:endParaRPr kumimoji="1" lang="en-US" altLang="ja-JP" sz="1400" dirty="0"/>
          </a:p>
          <a:p>
            <a:pPr marL="514350" indent="-514350">
              <a:buAutoNum type="arabicPeriod"/>
            </a:pPr>
            <a:r>
              <a:rPr lang="ja-JP" altLang="en-US" sz="1400"/>
              <a:t>ボット世代</a:t>
            </a:r>
            <a:r>
              <a:rPr lang="en-US" altLang="ja-JP" sz="1400" dirty="0"/>
              <a:t> (2000</a:t>
            </a:r>
            <a:r>
              <a:rPr lang="ja-JP" altLang="en-US" sz="1400"/>
              <a:t>年代中盤</a:t>
            </a:r>
            <a:r>
              <a:rPr lang="en-US" altLang="ja-JP" sz="1400" dirty="0"/>
              <a:t> ~ </a:t>
            </a:r>
            <a:r>
              <a:rPr lang="ja-JP" altLang="en-US" sz="1400"/>
              <a:t>現代</a:t>
            </a:r>
            <a:r>
              <a:rPr lang="en-US" altLang="ja-JP" sz="1400" dirty="0"/>
              <a:t>)</a:t>
            </a:r>
          </a:p>
          <a:p>
            <a:pPr lvl="1">
              <a:buFontTx/>
              <a:buChar char="-"/>
            </a:pPr>
            <a:r>
              <a:rPr lang="ja-JP" altLang="en-US" sz="1400"/>
              <a:t>ツールとワームが融合したボットネットが登場</a:t>
            </a:r>
            <a:endParaRPr lang="en-US" altLang="ja-JP" sz="1400" dirty="0"/>
          </a:p>
          <a:p>
            <a:pPr lvl="1">
              <a:buFontTx/>
              <a:buChar char="-"/>
            </a:pPr>
            <a:r>
              <a:rPr lang="ja-JP" altLang="en-US" sz="1400"/>
              <a:t>分身を制御する技術と増やす技術を兼ね備えたシステム</a:t>
            </a:r>
            <a:endParaRPr lang="en-US" altLang="ja-JP" sz="1400" dirty="0"/>
          </a:p>
          <a:p>
            <a:pPr lvl="1">
              <a:buFontTx/>
              <a:buChar char="-"/>
            </a:pPr>
            <a:r>
              <a:rPr lang="ja-JP" altLang="en-US" sz="1400"/>
              <a:t>配備したエージェントを自在に制御しながら攻撃</a:t>
            </a:r>
            <a:endParaRPr lang="en-US" altLang="ja-JP" sz="1400" dirty="0"/>
          </a:p>
          <a:p>
            <a:pPr marL="0" indent="0">
              <a:buNone/>
            </a:pPr>
            <a:r>
              <a:rPr lang="en-US" altLang="ja-JP" sz="1400" dirty="0">
                <a:hlinkClick r:id="rId2"/>
              </a:rPr>
              <a:t>https://andmem.blogspot.com/2014/02/dosattack.html#chapter-13</a:t>
            </a:r>
            <a:endParaRPr lang="en-US" altLang="ja-JP" sz="1400" dirty="0"/>
          </a:p>
        </p:txBody>
      </p:sp>
      <p:sp>
        <p:nvSpPr>
          <p:cNvPr id="4" name="フッター プレースホルダー 3">
            <a:extLst>
              <a:ext uri="{FF2B5EF4-FFF2-40B4-BE49-F238E27FC236}">
                <a16:creationId xmlns:a16="http://schemas.microsoft.com/office/drawing/2014/main" id="{A54513DB-700C-9945-9C6B-2F084DAA2DBB}"/>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0201C3C0-25CD-AE4D-8015-1B9534C26A3F}"/>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4</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81486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6525C75-2F24-FF45-8FCF-EA78B503C14D}"/>
              </a:ext>
            </a:extLst>
          </p:cNvPr>
          <p:cNvSpPr>
            <a:spLocks noGrp="1"/>
          </p:cNvSpPr>
          <p:nvPr>
            <p:ph type="title"/>
          </p:nvPr>
        </p:nvSpPr>
        <p:spPr>
          <a:xfrm>
            <a:off x="643467" y="1698171"/>
            <a:ext cx="3962061" cy="4516360"/>
          </a:xfrm>
        </p:spPr>
        <p:txBody>
          <a:bodyPr anchor="t">
            <a:normAutofit/>
          </a:bodyPr>
          <a:lstStyle/>
          <a:p>
            <a:r>
              <a:rPr lang="en-US" altLang="ja-JP" sz="3600" b="1" dirty="0"/>
              <a:t>Land</a:t>
            </a:r>
            <a:r>
              <a:rPr lang="ja-JP" altLang="en-US" sz="3600" b="1"/>
              <a:t> 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D5C8FAF5-1FC9-234E-8B42-3888BF691B6F}"/>
              </a:ext>
            </a:extLst>
          </p:cNvPr>
          <p:cNvSpPr>
            <a:spLocks noGrp="1"/>
          </p:cNvSpPr>
          <p:nvPr>
            <p:ph idx="1"/>
          </p:nvPr>
        </p:nvSpPr>
        <p:spPr>
          <a:xfrm>
            <a:off x="5070020" y="1698170"/>
            <a:ext cx="6478513" cy="4516361"/>
          </a:xfrm>
        </p:spPr>
        <p:txBody>
          <a:bodyPr>
            <a:normAutofit/>
          </a:bodyPr>
          <a:lstStyle/>
          <a:p>
            <a:r>
              <a:rPr kumimoji="1" lang="en-US" altLang="ja-JP" sz="2000" dirty="0"/>
              <a:t>IP</a:t>
            </a:r>
            <a:r>
              <a:rPr kumimoji="1" lang="ja-JP" altLang="en-US" sz="2000"/>
              <a:t>パケットフィルタの設定</a:t>
            </a:r>
            <a:endParaRPr kumimoji="1" lang="en-US" altLang="ja-JP" sz="2000" dirty="0"/>
          </a:p>
          <a:p>
            <a:r>
              <a:rPr lang="en-US" altLang="ja-JP" sz="2000" dirty="0"/>
              <a:t>Firewall/IPS</a:t>
            </a:r>
            <a:r>
              <a:rPr lang="ja-JP" altLang="en-US" sz="2000"/>
              <a:t>の導入</a:t>
            </a:r>
          </a:p>
          <a:p>
            <a:endParaRPr kumimoji="1" lang="en-US" altLang="ja-JP" sz="2000" dirty="0"/>
          </a:p>
          <a:p>
            <a:endParaRPr lang="en-US" altLang="ja-JP" sz="2000" dirty="0"/>
          </a:p>
          <a:p>
            <a:pPr marL="0" indent="0">
              <a:buNone/>
            </a:pPr>
            <a:r>
              <a:rPr lang="en" altLang="ja-JP" sz="1400" dirty="0">
                <a:hlinkClick r:id="rId2"/>
              </a:rPr>
              <a:t>http://www.rtpro.yamaha.co.jp/RT/FAQ/IP-Filter/land-attack-filter.html</a:t>
            </a:r>
            <a:endParaRPr lang="en" altLang="ja-JP" sz="1400" dirty="0"/>
          </a:p>
          <a:p>
            <a:pPr marL="0" indent="0">
              <a:buNone/>
            </a:pPr>
            <a:endParaRPr kumimoji="1" lang="ja-JP" altLang="en-US" sz="2000"/>
          </a:p>
        </p:txBody>
      </p:sp>
      <p:sp>
        <p:nvSpPr>
          <p:cNvPr id="4" name="フッター プレースホルダー 3">
            <a:extLst>
              <a:ext uri="{FF2B5EF4-FFF2-40B4-BE49-F238E27FC236}">
                <a16:creationId xmlns:a16="http://schemas.microsoft.com/office/drawing/2014/main" id="{7AF144BA-2F0C-AF4B-A2DF-5E13C5EF60D0}"/>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F62DD5C3-BE6A-6147-8D94-7BE1F301B401}"/>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40</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4876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E9D792D-9650-0740-B8B3-3399F420D858}"/>
              </a:ext>
            </a:extLst>
          </p:cNvPr>
          <p:cNvSpPr>
            <a:spLocks noGrp="1"/>
          </p:cNvSpPr>
          <p:nvPr>
            <p:ph type="title"/>
          </p:nvPr>
        </p:nvSpPr>
        <p:spPr>
          <a:xfrm>
            <a:off x="643467" y="321734"/>
            <a:ext cx="10905066" cy="1135737"/>
          </a:xfrm>
        </p:spPr>
        <p:txBody>
          <a:bodyPr>
            <a:normAutofit/>
          </a:bodyPr>
          <a:lstStyle/>
          <a:p>
            <a:r>
              <a:rPr kumimoji="1" lang="ja-JP" altLang="en-US" sz="3600" b="1"/>
              <a:t>まとめ</a:t>
            </a:r>
          </a:p>
        </p:txBody>
      </p:sp>
      <p:sp>
        <p:nvSpPr>
          <p:cNvPr id="3" name="コンテンツ プレースホルダー 2">
            <a:extLst>
              <a:ext uri="{FF2B5EF4-FFF2-40B4-BE49-F238E27FC236}">
                <a16:creationId xmlns:a16="http://schemas.microsoft.com/office/drawing/2014/main" id="{3C9AE5CA-A3C5-3A48-93AF-B9254D0E18B0}"/>
              </a:ext>
            </a:extLst>
          </p:cNvPr>
          <p:cNvSpPr>
            <a:spLocks noGrp="1"/>
          </p:cNvSpPr>
          <p:nvPr>
            <p:ph idx="1"/>
          </p:nvPr>
        </p:nvSpPr>
        <p:spPr>
          <a:xfrm>
            <a:off x="643467" y="1782981"/>
            <a:ext cx="10905066" cy="4393982"/>
          </a:xfrm>
        </p:spPr>
        <p:txBody>
          <a:bodyPr>
            <a:normAutofit/>
          </a:bodyPr>
          <a:lstStyle/>
          <a:p>
            <a:r>
              <a:rPr kumimoji="1" lang="ja-JP" altLang="en-US" sz="4000"/>
              <a:t>インフラの設計をするときは</a:t>
            </a:r>
            <a:br>
              <a:rPr kumimoji="1" lang="en-US" altLang="ja-JP" sz="4000" dirty="0"/>
            </a:br>
            <a:r>
              <a:rPr kumimoji="1" lang="en-US" altLang="ja-JP" sz="4000" dirty="0"/>
              <a:t>DoS</a:t>
            </a:r>
            <a:r>
              <a:rPr kumimoji="1" lang="ja-JP" altLang="en-US" sz="4000"/>
              <a:t>攻撃への対策を意識しよう！</a:t>
            </a:r>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フッター プレースホルダー 3">
            <a:extLst>
              <a:ext uri="{FF2B5EF4-FFF2-40B4-BE49-F238E27FC236}">
                <a16:creationId xmlns:a16="http://schemas.microsoft.com/office/drawing/2014/main" id="{00BB8C34-17BF-5D4F-9528-5EA0AE141F38}"/>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F7204B6D-1A06-504E-B76D-2428DED50C79}"/>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41</a:t>
            </a:fld>
            <a:endParaRPr kumimoji="1" lang="ja-JP" altLang="en-US"/>
          </a:p>
        </p:txBody>
      </p:sp>
    </p:spTree>
    <p:extLst>
      <p:ext uri="{BB962C8B-B14F-4D97-AF65-F5344CB8AC3E}">
        <p14:creationId xmlns:p14="http://schemas.microsoft.com/office/powerpoint/2010/main" val="2194133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0D036A3-1686-5447-B720-5EA06D98BB52}"/>
              </a:ext>
            </a:extLst>
          </p:cNvPr>
          <p:cNvSpPr>
            <a:spLocks noGrp="1"/>
          </p:cNvSpPr>
          <p:nvPr>
            <p:ph type="title"/>
          </p:nvPr>
        </p:nvSpPr>
        <p:spPr>
          <a:xfrm>
            <a:off x="643467" y="321734"/>
            <a:ext cx="10905066" cy="1135737"/>
          </a:xfrm>
        </p:spPr>
        <p:txBody>
          <a:bodyPr>
            <a:normAutofit/>
          </a:bodyPr>
          <a:lstStyle/>
          <a:p>
            <a:r>
              <a:rPr kumimoji="1" lang="ja-JP" altLang="en-US" sz="3600" b="1"/>
              <a:t>参考文献</a:t>
            </a:r>
          </a:p>
        </p:txBody>
      </p:sp>
      <p:sp>
        <p:nvSpPr>
          <p:cNvPr id="3" name="コンテンツ プレースホルダー 2">
            <a:extLst>
              <a:ext uri="{FF2B5EF4-FFF2-40B4-BE49-F238E27FC236}">
                <a16:creationId xmlns:a16="http://schemas.microsoft.com/office/drawing/2014/main" id="{7A804ADE-11BE-8E45-9C0A-9F9584F797C7}"/>
              </a:ext>
            </a:extLst>
          </p:cNvPr>
          <p:cNvSpPr>
            <a:spLocks noGrp="1"/>
          </p:cNvSpPr>
          <p:nvPr>
            <p:ph idx="1"/>
          </p:nvPr>
        </p:nvSpPr>
        <p:spPr>
          <a:xfrm>
            <a:off x="643467" y="1782981"/>
            <a:ext cx="10905066" cy="4393982"/>
          </a:xfrm>
        </p:spPr>
        <p:txBody>
          <a:bodyPr>
            <a:normAutofit fontScale="85000" lnSpcReduction="20000"/>
          </a:bodyPr>
          <a:lstStyle/>
          <a:p>
            <a:r>
              <a:rPr lang="en-US" altLang="ja-JP" sz="1400" dirty="0"/>
              <a:t>SYN</a:t>
            </a:r>
            <a:r>
              <a:rPr lang="ja-JP" altLang="en-US" sz="1400"/>
              <a:t>フラッド攻撃</a:t>
            </a:r>
            <a:r>
              <a:rPr lang="en-US" altLang="ja-JP" sz="1400" dirty="0"/>
              <a:t> | CLOUDFLARE</a:t>
            </a:r>
            <a:br>
              <a:rPr lang="en-US" altLang="ja-JP" sz="1400" dirty="0"/>
            </a:br>
            <a:r>
              <a:rPr lang="en-US" altLang="ja-JP" sz="1400" dirty="0">
                <a:hlinkClick r:id="rId2"/>
              </a:rPr>
              <a:t>https://www.cloudflare.com/ja-jp/learning/ddos/syn-flood-ddos-attack/</a:t>
            </a:r>
            <a:endParaRPr lang="en-US" altLang="ja-JP" sz="1400" dirty="0"/>
          </a:p>
          <a:p>
            <a:r>
              <a:rPr lang="en-US" altLang="ja-JP" sz="1400" dirty="0"/>
              <a:t>SYN cookies | </a:t>
            </a:r>
            <a:r>
              <a:rPr lang="en-US" altLang="ja-JP" sz="1400" dirty="0" err="1"/>
              <a:t>weblio</a:t>
            </a:r>
            <a:r>
              <a:rPr lang="ja-JP" altLang="en-US" sz="1400"/>
              <a:t>辞書</a:t>
            </a:r>
            <a:br>
              <a:rPr lang="en-US" altLang="ja-JP" sz="1400" dirty="0"/>
            </a:br>
            <a:r>
              <a:rPr lang="en-US" altLang="ja-JP" sz="1400" dirty="0">
                <a:hlinkClick r:id="rId3"/>
              </a:rPr>
              <a:t>https://www.weblio.jp/wkpja/content/SYN+cookies_SYN+cookies%E3%81%AE%E6%A6%82%E8%A6%81</a:t>
            </a:r>
            <a:endParaRPr lang="en-US" altLang="ja-JP" sz="1400" dirty="0"/>
          </a:p>
          <a:p>
            <a:r>
              <a:rPr lang="en-US" altLang="ja-JP" sz="1400" dirty="0"/>
              <a:t>UDP</a:t>
            </a:r>
            <a:r>
              <a:rPr lang="ja-JP" altLang="en-US" sz="1400"/>
              <a:t>フラッド攻撃</a:t>
            </a:r>
            <a:r>
              <a:rPr lang="en-US" altLang="ja-JP" sz="1400" dirty="0"/>
              <a:t> | CLOUDFLARE</a:t>
            </a:r>
            <a:br>
              <a:rPr lang="en-US" altLang="ja-JP" sz="1400" dirty="0"/>
            </a:br>
            <a:r>
              <a:rPr lang="en-US" altLang="ja-JP" sz="1400" dirty="0">
                <a:hlinkClick r:id="rId4"/>
              </a:rPr>
              <a:t>https://www.cloudflare.com/ja-jp/learning/ddos/udp-flood-ddos-attack/</a:t>
            </a:r>
            <a:endParaRPr lang="en-US" altLang="ja-JP" sz="1400" dirty="0"/>
          </a:p>
          <a:p>
            <a:r>
              <a:rPr lang="en-US" altLang="ja-JP" sz="1400" dirty="0"/>
              <a:t>Ping – </a:t>
            </a:r>
            <a:r>
              <a:rPr lang="ja-JP" altLang="en-US" sz="1400"/>
              <a:t>概要</a:t>
            </a:r>
            <a:r>
              <a:rPr lang="en-US" altLang="ja-JP" sz="1400" dirty="0"/>
              <a:t> | Wikipedia</a:t>
            </a:r>
            <a:br>
              <a:rPr lang="en-US" altLang="ja-JP" sz="1400" dirty="0"/>
            </a:br>
            <a:r>
              <a:rPr lang="en-US" altLang="ja-JP" sz="1400" dirty="0">
                <a:hlinkClick r:id="rId5"/>
              </a:rPr>
              <a:t>https://ja.wikipedia.org/wiki/Ping</a:t>
            </a:r>
            <a:endParaRPr lang="en-US" altLang="ja-JP" sz="1400" dirty="0"/>
          </a:p>
          <a:p>
            <a:r>
              <a:rPr lang="en-US" altLang="ja-JP" sz="1400" dirty="0"/>
              <a:t>ICMP</a:t>
            </a:r>
            <a:r>
              <a:rPr lang="ja-JP" altLang="en-US" sz="1400"/>
              <a:t>攻撃</a:t>
            </a:r>
            <a:r>
              <a:rPr lang="en-US" altLang="ja-JP" sz="1400" dirty="0"/>
              <a:t> | </a:t>
            </a:r>
            <a:r>
              <a:rPr lang="ja-JP" altLang="en-US" sz="1400"/>
              <a:t>マルウェア情報局</a:t>
            </a:r>
            <a:br>
              <a:rPr lang="en-US" altLang="ja-JP" sz="1400" dirty="0"/>
            </a:br>
            <a:r>
              <a:rPr lang="en-US" altLang="ja-JP" sz="1400" dirty="0">
                <a:hlinkClick r:id="rId6"/>
              </a:rPr>
              <a:t>https://eset-info.canon-its.jp/malware_info/term/detail/00001.html</a:t>
            </a:r>
            <a:endParaRPr lang="en-US" altLang="ja-JP" sz="1400" dirty="0"/>
          </a:p>
          <a:p>
            <a:r>
              <a:rPr lang="en-US" altLang="ja-JP" sz="1400" dirty="0" err="1"/>
              <a:t>smurf</a:t>
            </a:r>
            <a:r>
              <a:rPr lang="ja-JP" altLang="en-US" sz="1400"/>
              <a:t>攻撃と</a:t>
            </a:r>
            <a:r>
              <a:rPr lang="en-US" altLang="ja-JP" sz="1400" dirty="0"/>
              <a:t>ping flood</a:t>
            </a:r>
            <a:r>
              <a:rPr lang="ja-JP" altLang="en-US" sz="1400"/>
              <a:t>攻撃の違い</a:t>
            </a:r>
            <a:r>
              <a:rPr lang="en-US" altLang="ja-JP" sz="1400" dirty="0"/>
              <a:t> | yahoo</a:t>
            </a:r>
            <a:r>
              <a:rPr lang="ja-JP" altLang="en-US" sz="1400"/>
              <a:t>知恵袋</a:t>
            </a:r>
            <a:br>
              <a:rPr lang="en-US" altLang="ja-JP" sz="1400" dirty="0"/>
            </a:br>
            <a:r>
              <a:rPr lang="en-US" altLang="ja-JP" sz="1400" dirty="0">
                <a:hlinkClick r:id="rId7"/>
              </a:rPr>
              <a:t>https://detail.chiebukuro.yahoo.co.jp/qa/question_detail/q12115076242</a:t>
            </a:r>
            <a:endParaRPr lang="en-US" altLang="ja-JP" sz="1400" dirty="0"/>
          </a:p>
          <a:p>
            <a:r>
              <a:rPr lang="en-US" altLang="ja-JP" sz="1400" dirty="0"/>
              <a:t>DDoS</a:t>
            </a:r>
            <a:r>
              <a:rPr lang="ja-JP" altLang="en-US" sz="1400"/>
              <a:t>攻撃の主な攻撃手法</a:t>
            </a:r>
            <a:r>
              <a:rPr lang="en-US" altLang="ja-JP" sz="1400" dirty="0"/>
              <a:t>8</a:t>
            </a:r>
            <a:r>
              <a:rPr lang="ja-JP" altLang="en-US" sz="1400"/>
              <a:t>つの特徴をまとめてみた</a:t>
            </a:r>
            <a:r>
              <a:rPr lang="en-US" altLang="ja-JP" sz="1400" dirty="0"/>
              <a:t> | </a:t>
            </a:r>
            <a:r>
              <a:rPr lang="en-US" altLang="ja-JP" sz="1400" dirty="0" err="1"/>
              <a:t>CyberSecurityTIMES</a:t>
            </a:r>
            <a:br>
              <a:rPr lang="en-US" altLang="ja-JP" sz="1400" dirty="0"/>
            </a:br>
            <a:r>
              <a:rPr lang="en-US" altLang="ja-JP" sz="1400" dirty="0">
                <a:hlinkClick r:id="rId8"/>
              </a:rPr>
              <a:t>https://www.shadan-kun.com/blog/measure/1426/#07</a:t>
            </a:r>
            <a:endParaRPr lang="en-US" altLang="ja-JP" sz="1400" dirty="0"/>
          </a:p>
          <a:p>
            <a:r>
              <a:rPr lang="en-US" altLang="ja-JP" sz="1400" dirty="0"/>
              <a:t>DoS/DDoS</a:t>
            </a:r>
            <a:r>
              <a:rPr lang="ja-JP" altLang="en-US" sz="1400"/>
              <a:t>攻撃について</a:t>
            </a:r>
            <a:r>
              <a:rPr lang="en-US" altLang="ja-JP" sz="1400" dirty="0"/>
              <a:t> | </a:t>
            </a:r>
            <a:r>
              <a:rPr lang="en-US" altLang="ja-JP" sz="1400" dirty="0" err="1"/>
              <a:t>AndMem</a:t>
            </a:r>
            <a:br>
              <a:rPr lang="en-US" altLang="ja-JP" sz="1400" dirty="0"/>
            </a:br>
            <a:r>
              <a:rPr lang="en-US" altLang="ja-JP" sz="1400" dirty="0">
                <a:hlinkClick r:id="rId9"/>
              </a:rPr>
              <a:t>https://andmem.blogspot.com/2014/02/dosattack.html</a:t>
            </a:r>
            <a:endParaRPr lang="en-US" altLang="ja-JP" sz="1400" dirty="0"/>
          </a:p>
          <a:p>
            <a:r>
              <a:rPr lang="en-US" altLang="ja-JP" sz="1400" dirty="0"/>
              <a:t>DDoS</a:t>
            </a:r>
            <a:r>
              <a:rPr lang="ja-JP" altLang="en-US" sz="1400"/>
              <a:t>攻撃とは？</a:t>
            </a:r>
            <a:r>
              <a:rPr lang="en-US" altLang="ja-JP" sz="1400" dirty="0"/>
              <a:t> | CLOUDFLARE</a:t>
            </a:r>
            <a:br>
              <a:rPr lang="en-US" altLang="ja-JP" sz="1400" dirty="0"/>
            </a:br>
            <a:r>
              <a:rPr lang="en-US" altLang="ja-JP" sz="1400" dirty="0">
                <a:hlinkClick r:id="rId10"/>
              </a:rPr>
              <a:t>https://www.cloudflare.com/ja-jp/learning/ddos/what-is-a-ddos-attack/</a:t>
            </a:r>
            <a:endParaRPr lang="en-US" altLang="ja-JP" sz="1400" dirty="0"/>
          </a:p>
          <a:p>
            <a:r>
              <a:rPr lang="en-US" altLang="ja-JP" sz="1400" dirty="0"/>
              <a:t>DDoS</a:t>
            </a:r>
            <a:r>
              <a:rPr lang="ja-JP" altLang="en-US" sz="1400"/>
              <a:t>攻撃とは？意味と読み方、対策方法</a:t>
            </a:r>
            <a:r>
              <a:rPr lang="en-US" altLang="ja-JP" sz="1400" dirty="0"/>
              <a:t> | NTT Communications</a:t>
            </a:r>
            <a:br>
              <a:rPr lang="en-US" altLang="ja-JP" sz="1400" dirty="0"/>
            </a:br>
            <a:r>
              <a:rPr lang="en-US" altLang="ja-JP" sz="1400" dirty="0">
                <a:hlinkClick r:id="rId11"/>
              </a:rPr>
              <a:t>https://www.ntt.com/business/services/network/internet-connect/ocn-business/bocn/knowledge/archive_18.html</a:t>
            </a:r>
            <a:endParaRPr lang="en-US" altLang="ja-JP" sz="1400" dirty="0"/>
          </a:p>
          <a:p>
            <a:r>
              <a:rPr lang="ja-JP" altLang="en-US" sz="1400"/>
              <a:t>分散サービス拒否</a:t>
            </a:r>
            <a:r>
              <a:rPr lang="en-US" altLang="ja-JP" sz="1400" dirty="0"/>
              <a:t>(DDoS)</a:t>
            </a:r>
            <a:r>
              <a:rPr lang="ja-JP" altLang="en-US" sz="1400"/>
              <a:t>攻撃を仕掛ける</a:t>
            </a:r>
            <a:r>
              <a:rPr lang="en-US" altLang="ja-JP" sz="1400" dirty="0"/>
              <a:t>DNS amp </a:t>
            </a:r>
            <a:r>
              <a:rPr lang="ja-JP" altLang="en-US" sz="1400"/>
              <a:t>とは？</a:t>
            </a:r>
            <a:r>
              <a:rPr lang="en-US" altLang="ja-JP" sz="1400" dirty="0"/>
              <a:t> | </a:t>
            </a:r>
            <a:r>
              <a:rPr lang="en-US" altLang="ja-JP" sz="1400" dirty="0" err="1"/>
              <a:t>atmarkit</a:t>
            </a:r>
            <a:br>
              <a:rPr lang="en-US" altLang="ja-JP" sz="1400" dirty="0"/>
            </a:br>
            <a:r>
              <a:rPr lang="en-US" altLang="ja-JP" sz="1400" dirty="0">
                <a:hlinkClick r:id="rId12"/>
              </a:rPr>
              <a:t>https://www.atmarkit.co.jp/ait/articles/0608/26/news015.html</a:t>
            </a:r>
            <a:endParaRPr lang="en-US" altLang="ja-JP" sz="1400" dirty="0"/>
          </a:p>
          <a:p>
            <a:pPr marL="0" indent="0">
              <a:buNone/>
            </a:pPr>
            <a:endParaRPr lang="en-US" altLang="ja-JP" sz="1400" dirty="0"/>
          </a:p>
          <a:p>
            <a:pPr marL="0" indent="0">
              <a:buNone/>
            </a:pPr>
            <a:endParaRPr lang="en-US" altLang="ja-JP" sz="1400" dirty="0"/>
          </a:p>
          <a:p>
            <a:endParaRPr lang="en-US" altLang="ja-JP" sz="1400" dirty="0"/>
          </a:p>
          <a:p>
            <a:endParaRPr lang="en-US" altLang="ja-JP" sz="1400" dirty="0"/>
          </a:p>
          <a:p>
            <a:endParaRPr lang="en-US" altLang="ja-JP" sz="2000" dirty="0"/>
          </a:p>
          <a:p>
            <a:endParaRPr lang="en-US" altLang="ja-JP" sz="2000" dirty="0"/>
          </a:p>
          <a:p>
            <a:endParaRPr lang="en-US" altLang="ja-JP" sz="2000" dirty="0"/>
          </a:p>
          <a:p>
            <a:endParaRPr lang="en-US" altLang="ja-JP" sz="2000" dirty="0"/>
          </a:p>
          <a:p>
            <a:endParaRPr lang="en-US" altLang="ja-JP" sz="2000"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フッター プレースホルダー 4">
            <a:extLst>
              <a:ext uri="{FF2B5EF4-FFF2-40B4-BE49-F238E27FC236}">
                <a16:creationId xmlns:a16="http://schemas.microsoft.com/office/drawing/2014/main" id="{03C92B91-754E-7F43-A0B1-A1DD7B6E918D}"/>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6BECC8C2-01C8-7140-96E0-6CF8BE9CFF00}"/>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42</a:t>
            </a:fld>
            <a:endParaRPr kumimoji="1" lang="ja-JP" altLang="en-US"/>
          </a:p>
        </p:txBody>
      </p:sp>
    </p:spTree>
    <p:extLst>
      <p:ext uri="{BB962C8B-B14F-4D97-AF65-F5344CB8AC3E}">
        <p14:creationId xmlns:p14="http://schemas.microsoft.com/office/powerpoint/2010/main" val="1501228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844F15B-FF1B-2348-A7CD-320909C07D4F}"/>
              </a:ext>
            </a:extLst>
          </p:cNvPr>
          <p:cNvSpPr>
            <a:spLocks noGrp="1"/>
          </p:cNvSpPr>
          <p:nvPr>
            <p:ph type="title"/>
          </p:nvPr>
        </p:nvSpPr>
        <p:spPr>
          <a:xfrm>
            <a:off x="643467" y="321734"/>
            <a:ext cx="10905066" cy="1135737"/>
          </a:xfrm>
        </p:spPr>
        <p:txBody>
          <a:bodyPr>
            <a:normAutofit/>
          </a:bodyPr>
          <a:lstStyle/>
          <a:p>
            <a:r>
              <a:rPr kumimoji="1" lang="ja-JP" altLang="en-US" sz="3600" b="1"/>
              <a:t>参考文献</a:t>
            </a:r>
          </a:p>
        </p:txBody>
      </p:sp>
      <p:sp>
        <p:nvSpPr>
          <p:cNvPr id="3" name="コンテンツ プレースホルダー 2">
            <a:extLst>
              <a:ext uri="{FF2B5EF4-FFF2-40B4-BE49-F238E27FC236}">
                <a16:creationId xmlns:a16="http://schemas.microsoft.com/office/drawing/2014/main" id="{2820E42E-2F79-B540-8065-8B15CC677AB8}"/>
              </a:ext>
            </a:extLst>
          </p:cNvPr>
          <p:cNvSpPr>
            <a:spLocks noGrp="1"/>
          </p:cNvSpPr>
          <p:nvPr>
            <p:ph idx="1"/>
          </p:nvPr>
        </p:nvSpPr>
        <p:spPr>
          <a:xfrm>
            <a:off x="643467" y="1782981"/>
            <a:ext cx="10905066" cy="4393982"/>
          </a:xfrm>
        </p:spPr>
        <p:txBody>
          <a:bodyPr>
            <a:normAutofit fontScale="85000" lnSpcReduction="20000"/>
          </a:bodyPr>
          <a:lstStyle/>
          <a:p>
            <a:r>
              <a:rPr kumimoji="1" lang="en-US" altLang="ja-JP" sz="1200" dirty="0"/>
              <a:t>ACK</a:t>
            </a:r>
            <a:r>
              <a:rPr kumimoji="1" lang="ja-JP" altLang="en-US" sz="1200"/>
              <a:t>フラッド</a:t>
            </a:r>
            <a:r>
              <a:rPr kumimoji="1" lang="en-US" altLang="ja-JP" sz="1200" dirty="0"/>
              <a:t>DDoS</a:t>
            </a:r>
            <a:r>
              <a:rPr kumimoji="1" lang="ja-JP" altLang="en-US" sz="1200"/>
              <a:t>攻撃とは？</a:t>
            </a:r>
            <a:r>
              <a:rPr kumimoji="1" lang="en-US" altLang="ja-JP" sz="1200" dirty="0"/>
              <a:t>|DDoS</a:t>
            </a:r>
            <a:r>
              <a:rPr kumimoji="1" lang="ja-JP" altLang="en-US" sz="1200"/>
              <a:t>攻撃の種類</a:t>
            </a:r>
            <a:r>
              <a:rPr lang="en-US" altLang="ja-JP" sz="1200" dirty="0"/>
              <a:t> | CLOUDFLARE</a:t>
            </a:r>
            <a:br>
              <a:rPr lang="en-US" altLang="ja-JP" sz="1200" dirty="0"/>
            </a:br>
            <a:r>
              <a:rPr lang="en-US" altLang="ja-JP" sz="1200" dirty="0">
                <a:hlinkClick r:id="rId2"/>
              </a:rPr>
              <a:t>https://www.cloudflare.com/ja-jp/learning/ddos/what-is-an-ack-flood/</a:t>
            </a:r>
            <a:endParaRPr lang="en-US" altLang="ja-JP" sz="1200" dirty="0"/>
          </a:p>
          <a:p>
            <a:r>
              <a:rPr lang="en-US" altLang="ja-JP" sz="1200" dirty="0"/>
              <a:t>CDN</a:t>
            </a:r>
            <a:r>
              <a:rPr lang="ja-JP" altLang="en-US" sz="1200"/>
              <a:t>とは？</a:t>
            </a:r>
            <a:r>
              <a:rPr lang="en-US" altLang="ja-JP" sz="1200" dirty="0"/>
              <a:t> | CLOUDFLARE</a:t>
            </a:r>
            <a:br>
              <a:rPr lang="en-US" altLang="ja-JP" sz="1200" dirty="0"/>
            </a:br>
            <a:r>
              <a:rPr lang="en-US" altLang="ja-JP" sz="1200" dirty="0">
                <a:hlinkClick r:id="rId3"/>
              </a:rPr>
              <a:t>https://www.cloudflare.com/ja-jp/learning/cdn/what-is-a-cdn/</a:t>
            </a:r>
            <a:endParaRPr lang="en-US" altLang="ja-JP" sz="1200" dirty="0"/>
          </a:p>
          <a:p>
            <a:r>
              <a:rPr lang="en-US" altLang="ja-JP" sz="1200" dirty="0"/>
              <a:t>CDN</a:t>
            </a:r>
            <a:r>
              <a:rPr lang="ja-JP" altLang="en-US" sz="1200"/>
              <a:t>ってそもそも何？なんかサーバの負荷が下がるって聞いたんだけど！</a:t>
            </a:r>
            <a:r>
              <a:rPr lang="en-US" altLang="ja-JP" sz="1200" dirty="0"/>
              <a:t>~Web</a:t>
            </a:r>
            <a:r>
              <a:rPr lang="ja-JP" altLang="en-US" sz="1200"/>
              <a:t>制作</a:t>
            </a:r>
            <a:r>
              <a:rPr lang="en-US" altLang="ja-JP" sz="1200" dirty="0"/>
              <a:t>/</a:t>
            </a:r>
            <a:r>
              <a:rPr lang="ja-JP" altLang="en-US" sz="1200"/>
              <a:t>運営の幅が広がる</a:t>
            </a:r>
            <a:r>
              <a:rPr lang="en-US" altLang="ja-JP" sz="1200" dirty="0"/>
              <a:t>CDN</a:t>
            </a:r>
            <a:r>
              <a:rPr lang="ja-JP" altLang="en-US" sz="1200"/>
              <a:t>を知ろう第１回</a:t>
            </a:r>
            <a:r>
              <a:rPr lang="en-US" altLang="ja-JP" sz="1200" dirty="0"/>
              <a:t>~ | </a:t>
            </a:r>
            <a:r>
              <a:rPr lang="ja-JP" altLang="en-US" sz="1200"/>
              <a:t>さくらのナレッジ</a:t>
            </a:r>
            <a:br>
              <a:rPr lang="en-US" altLang="ja-JP" sz="1200" dirty="0"/>
            </a:br>
            <a:r>
              <a:rPr lang="en-US" altLang="ja-JP" sz="1200" dirty="0">
                <a:hlinkClick r:id="rId4"/>
              </a:rPr>
              <a:t>https://knowledge.sakura.ad.jp/19191/</a:t>
            </a:r>
            <a:endParaRPr lang="en-US" altLang="ja-JP" sz="1200" dirty="0"/>
          </a:p>
          <a:p>
            <a:r>
              <a:rPr lang="ja-JP" altLang="en-US" sz="1200"/>
              <a:t>過去最大の</a:t>
            </a:r>
            <a:r>
              <a:rPr lang="en-US" altLang="ja-JP" sz="1200" dirty="0"/>
              <a:t>300Gbps</a:t>
            </a:r>
            <a:r>
              <a:rPr lang="ja-JP" altLang="en-US" sz="1200"/>
              <a:t>超の</a:t>
            </a:r>
            <a:r>
              <a:rPr lang="en-US" altLang="ja-JP" sz="1200" dirty="0"/>
              <a:t>DDoS</a:t>
            </a:r>
            <a:r>
              <a:rPr lang="ja-JP" altLang="en-US" sz="1200"/>
              <a:t>攻撃に悪用された</a:t>
            </a:r>
            <a:r>
              <a:rPr lang="en-US" altLang="ja-JP" sz="1200" dirty="0"/>
              <a:t>DNS</a:t>
            </a:r>
            <a:r>
              <a:rPr lang="ja-JP" altLang="en-US" sz="1200"/>
              <a:t>の「オープンリゾルバー」とは</a:t>
            </a:r>
            <a:r>
              <a:rPr lang="en-US" altLang="ja-JP" sz="1200" dirty="0"/>
              <a:t> | </a:t>
            </a:r>
            <a:r>
              <a:rPr lang="en-US" altLang="ja-JP" sz="1200" dirty="0" err="1"/>
              <a:t>INTERNETWatch</a:t>
            </a:r>
            <a:br>
              <a:rPr lang="en-US" altLang="ja-JP" sz="1200" dirty="0"/>
            </a:br>
            <a:r>
              <a:rPr lang="en-US" altLang="ja-JP" sz="1200" dirty="0">
                <a:hlinkClick r:id="rId5"/>
              </a:rPr>
              <a:t>https://internet.watch.impress.co.jp/docs/interview/597628.html</a:t>
            </a:r>
            <a:endParaRPr lang="en-US" altLang="ja-JP" sz="1200" dirty="0"/>
          </a:p>
          <a:p>
            <a:r>
              <a:rPr lang="ja-JP" altLang="en-US" sz="1200"/>
              <a:t>顕在化した</a:t>
            </a:r>
            <a:r>
              <a:rPr lang="en-US" altLang="ja-JP" sz="1200" dirty="0"/>
              <a:t>IoT</a:t>
            </a:r>
            <a:r>
              <a:rPr lang="ja-JP" altLang="en-US" sz="1200"/>
              <a:t>のセキュリティ脅威とその対策</a:t>
            </a:r>
            <a:r>
              <a:rPr lang="en-US" altLang="ja-JP" sz="1200" dirty="0"/>
              <a:t>~</a:t>
            </a:r>
            <a:r>
              <a:rPr lang="ja-JP" altLang="en-US" sz="1200"/>
              <a:t>脅威分析と対策検討、脆弱性対策の重要性</a:t>
            </a:r>
            <a:r>
              <a:rPr lang="en-US" altLang="ja-JP" sz="1200" dirty="0"/>
              <a:t>~ | </a:t>
            </a:r>
            <a:r>
              <a:rPr lang="ja-JP" altLang="en-US" sz="1200"/>
              <a:t>独立行政法人情報処理推進機構</a:t>
            </a:r>
            <a:br>
              <a:rPr lang="en-US" altLang="ja-JP" sz="1200" dirty="0"/>
            </a:br>
            <a:r>
              <a:rPr lang="en-US" altLang="ja-JP" sz="1200" dirty="0">
                <a:hlinkClick r:id="rId6"/>
              </a:rPr>
              <a:t>https://www.ipa.go.jp/files/000059579.pdf</a:t>
            </a:r>
            <a:endParaRPr lang="en-US" altLang="ja-JP" sz="1200" dirty="0"/>
          </a:p>
          <a:p>
            <a:r>
              <a:rPr lang="en-US" altLang="ja-JP" sz="1200" dirty="0"/>
              <a:t>HTTP</a:t>
            </a:r>
            <a:r>
              <a:rPr lang="ja-JP" altLang="en-US" sz="1200"/>
              <a:t>フラッド攻撃</a:t>
            </a:r>
            <a:r>
              <a:rPr lang="en-US" altLang="ja-JP" sz="1200" dirty="0"/>
              <a:t> | CLOUDFLARE</a:t>
            </a:r>
            <a:br>
              <a:rPr lang="en-US" altLang="ja-JP" sz="1200" dirty="0"/>
            </a:br>
            <a:r>
              <a:rPr lang="en-US" altLang="ja-JP" sz="1200" dirty="0">
                <a:hlinkClick r:id="rId7"/>
              </a:rPr>
              <a:t>https://www.cloudflare.com/ja-jp/learning/ddos/http-flood-ddos-attack/</a:t>
            </a:r>
            <a:endParaRPr lang="en-US" altLang="ja-JP" sz="1200" dirty="0"/>
          </a:p>
          <a:p>
            <a:r>
              <a:rPr lang="en-US" altLang="ja-JP" sz="1200" dirty="0" err="1"/>
              <a:t>Slowloris</a:t>
            </a:r>
            <a:r>
              <a:rPr lang="ja-JP" altLang="en-US" sz="1200"/>
              <a:t>攻撃とはウェブサーバーの脆弱性対策に有効な実践的対策</a:t>
            </a:r>
            <a:r>
              <a:rPr lang="en-US" altLang="ja-JP" sz="1200" dirty="0"/>
              <a:t> | SITEGUARD</a:t>
            </a:r>
            <a:br>
              <a:rPr lang="en-US" altLang="ja-JP" sz="1200" dirty="0"/>
            </a:br>
            <a:r>
              <a:rPr lang="en-US" altLang="ja-JP" sz="1200" dirty="0">
                <a:hlinkClick r:id="rId8"/>
              </a:rPr>
              <a:t>https://siteguard.jp-secure.com/blog/what-is-slowloris-attack</a:t>
            </a:r>
            <a:endParaRPr lang="en-US" altLang="ja-JP" sz="1200" dirty="0"/>
          </a:p>
          <a:p>
            <a:r>
              <a:rPr lang="en-US" altLang="ja-JP" sz="1200" dirty="0"/>
              <a:t>DoS</a:t>
            </a:r>
            <a:r>
              <a:rPr lang="ja-JP" altLang="en-US" sz="1200"/>
              <a:t>・</a:t>
            </a:r>
            <a:r>
              <a:rPr lang="en-US" altLang="ja-JP" sz="1200" dirty="0"/>
              <a:t>DDoS</a:t>
            </a:r>
            <a:r>
              <a:rPr lang="ja-JP" altLang="en-US" sz="1200"/>
              <a:t>攻撃とは？攻撃を防ぐ対策について解説。最新の動向についても</a:t>
            </a:r>
            <a:r>
              <a:rPr lang="en-US" altLang="ja-JP" sz="1200" dirty="0"/>
              <a:t> | AMIYA</a:t>
            </a:r>
            <a:br>
              <a:rPr lang="en-US" altLang="ja-JP" sz="1200" dirty="0"/>
            </a:br>
            <a:r>
              <a:rPr lang="en-US" altLang="ja-JP" sz="1200" dirty="0">
                <a:hlinkClick r:id="rId9"/>
              </a:rPr>
              <a:t>https://www.amiya.co.jp/column/denial_of_service_attack_20200511.html</a:t>
            </a:r>
            <a:endParaRPr lang="en-US" altLang="ja-JP" sz="1200" dirty="0"/>
          </a:p>
          <a:p>
            <a:r>
              <a:rPr lang="en-US" altLang="ja-JP" sz="1200" dirty="0"/>
              <a:t>Land</a:t>
            </a:r>
            <a:r>
              <a:rPr lang="ja-JP" altLang="en-US" sz="1200"/>
              <a:t>攻撃に対処するフィルタを教えて下さい。</a:t>
            </a:r>
            <a:r>
              <a:rPr lang="en-US" altLang="ja-JP" sz="1200" dirty="0"/>
              <a:t>| RT</a:t>
            </a:r>
            <a:r>
              <a:rPr lang="ja-JP" altLang="en-US" sz="1200"/>
              <a:t>シリーズの</a:t>
            </a:r>
            <a:r>
              <a:rPr lang="en-US" altLang="ja-JP" sz="1200" dirty="0"/>
              <a:t>IP</a:t>
            </a:r>
            <a:r>
              <a:rPr lang="ja-JP" altLang="en-US" sz="1200"/>
              <a:t>パケット・フィルタに関する</a:t>
            </a:r>
            <a:r>
              <a:rPr lang="en-US" altLang="ja-JP" sz="1200" dirty="0"/>
              <a:t>FAQ</a:t>
            </a:r>
            <a:br>
              <a:rPr lang="en-US" altLang="ja-JP" sz="1200" dirty="0"/>
            </a:br>
            <a:r>
              <a:rPr lang="en-US" altLang="ja-JP" sz="1200" dirty="0">
                <a:hlinkClick r:id="rId10"/>
              </a:rPr>
              <a:t>http://www.rtpro.yamaha.co.jp/RT/FAQ/IP-Filter/land-attack-filter.html</a:t>
            </a:r>
            <a:endParaRPr lang="en-US" altLang="ja-JP" sz="1200" dirty="0"/>
          </a:p>
          <a:p>
            <a:r>
              <a:rPr lang="en-US" altLang="ja-JP" sz="1200" dirty="0"/>
              <a:t>Ping of Death DDoS</a:t>
            </a:r>
            <a:r>
              <a:rPr lang="ja-JP" altLang="en-US" sz="1200"/>
              <a:t>攻撃</a:t>
            </a:r>
            <a:r>
              <a:rPr lang="en-US" altLang="ja-JP" sz="1200" dirty="0"/>
              <a:t> | CLOUDFLARE</a:t>
            </a:r>
            <a:br>
              <a:rPr lang="en-US" altLang="ja-JP" sz="1200" dirty="0"/>
            </a:br>
            <a:r>
              <a:rPr lang="en-US" altLang="ja-JP" sz="1200" dirty="0">
                <a:hlinkClick r:id="rId11"/>
              </a:rPr>
              <a:t>https://www.cloudflare.com/ja-jp/learning/ddos/ping-of-death-ddos-attack/</a:t>
            </a:r>
            <a:endParaRPr lang="en-US" altLang="ja-JP" sz="1200" dirty="0"/>
          </a:p>
          <a:p>
            <a:r>
              <a:rPr lang="en-US" altLang="ja-JP" sz="1200" dirty="0"/>
              <a:t>DNS</a:t>
            </a:r>
            <a:r>
              <a:rPr lang="ja-JP" altLang="en-US" sz="1200"/>
              <a:t>フラッドとは？</a:t>
            </a:r>
            <a:r>
              <a:rPr lang="en-US" altLang="ja-JP" sz="1200" dirty="0"/>
              <a:t>| DNS</a:t>
            </a:r>
            <a:r>
              <a:rPr lang="ja-JP" altLang="en-US" sz="1200"/>
              <a:t>フラッド</a:t>
            </a:r>
            <a:r>
              <a:rPr lang="en-US" altLang="ja-JP" sz="1200" dirty="0"/>
              <a:t>DDoS</a:t>
            </a:r>
            <a:r>
              <a:rPr lang="ja-JP" altLang="en-US" sz="1200"/>
              <a:t>攻撃</a:t>
            </a:r>
            <a:r>
              <a:rPr lang="en-US" altLang="ja-JP" sz="1200" dirty="0"/>
              <a:t> | CLOUDFLARE</a:t>
            </a:r>
            <a:br>
              <a:rPr lang="en-US" altLang="ja-JP" sz="1200" dirty="0"/>
            </a:br>
            <a:r>
              <a:rPr lang="en-US" altLang="ja-JP" sz="1200" dirty="0">
                <a:hlinkClick r:id="rId12"/>
              </a:rPr>
              <a:t>https://www.cloudflare.com/ja-jp/learning/ddos/dns-flood-ddos-attack/</a:t>
            </a:r>
            <a:endParaRPr lang="en-US" altLang="ja-JP" sz="1200" dirty="0"/>
          </a:p>
          <a:p>
            <a:r>
              <a:rPr lang="en-US" altLang="ja-JP" sz="1200" dirty="0"/>
              <a:t>【</a:t>
            </a:r>
            <a:r>
              <a:rPr lang="ja-JP" altLang="en-US" sz="1200"/>
              <a:t>図解</a:t>
            </a:r>
            <a:r>
              <a:rPr lang="en-US" altLang="ja-JP" sz="1200" dirty="0"/>
              <a:t>】CDN</a:t>
            </a:r>
            <a:r>
              <a:rPr lang="ja-JP" altLang="en-US" sz="1200"/>
              <a:t>とは？仕組みと技術の基礎知識</a:t>
            </a:r>
            <a:r>
              <a:rPr lang="en-US" altLang="ja-JP" sz="1200" dirty="0"/>
              <a:t> | </a:t>
            </a:r>
            <a:r>
              <a:rPr lang="ja-JP" altLang="en-US" sz="1200"/>
              <a:t>カゴヤのサーバー研究室</a:t>
            </a:r>
            <a:br>
              <a:rPr lang="en-US" altLang="ja-JP" sz="1200" dirty="0"/>
            </a:br>
            <a:r>
              <a:rPr lang="en-US" altLang="ja-JP" sz="1200" dirty="0">
                <a:hlinkClick r:id="rId13"/>
              </a:rPr>
              <a:t>https://www.kagoya.jp/howto/network/cdn/</a:t>
            </a:r>
            <a:endParaRPr lang="en-US" altLang="ja-JP" sz="1200" dirty="0"/>
          </a:p>
          <a:p>
            <a:r>
              <a:rPr lang="ja-JP" altLang="en-US" sz="1200"/>
              <a:t>うかる！情報処理安全確保支援士</a:t>
            </a:r>
            <a:r>
              <a:rPr lang="en-US" altLang="ja-JP" sz="1200" dirty="0"/>
              <a:t>2021</a:t>
            </a:r>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kumimoji="1" lang="ja-JP" altLang="en-US" sz="20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フッター プレースホルダー 3">
            <a:extLst>
              <a:ext uri="{FF2B5EF4-FFF2-40B4-BE49-F238E27FC236}">
                <a16:creationId xmlns:a16="http://schemas.microsoft.com/office/drawing/2014/main" id="{D0E47F0A-30A4-D545-8C5E-8E6E563B9BD7}"/>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001955DC-B9E2-BA4D-8407-34782F451B8A}"/>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43</a:t>
            </a:fld>
            <a:endParaRPr kumimoji="1" lang="ja-JP" altLang="en-US"/>
          </a:p>
        </p:txBody>
      </p:sp>
    </p:spTree>
    <p:extLst>
      <p:ext uri="{BB962C8B-B14F-4D97-AF65-F5344CB8AC3E}">
        <p14:creationId xmlns:p14="http://schemas.microsoft.com/office/powerpoint/2010/main" val="162445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95660D20-6D12-1E4B-B89F-0E1D603C2604}"/>
              </a:ext>
            </a:extLst>
          </p:cNvPr>
          <p:cNvSpPr>
            <a:spLocks noGrp="1"/>
          </p:cNvSpPr>
          <p:nvPr>
            <p:ph type="title"/>
          </p:nvPr>
        </p:nvSpPr>
        <p:spPr>
          <a:xfrm>
            <a:off x="643467" y="1698171"/>
            <a:ext cx="3962061" cy="4516360"/>
          </a:xfrm>
        </p:spPr>
        <p:txBody>
          <a:bodyPr anchor="t">
            <a:normAutofit/>
          </a:bodyPr>
          <a:lstStyle/>
          <a:p>
            <a:r>
              <a:rPr kumimoji="1" lang="ja-JP" altLang="en-US" sz="3600" b="1"/>
              <a:t>いろいろな</a:t>
            </a:r>
            <a:br>
              <a:rPr kumimoji="1" lang="en-US" altLang="ja-JP" sz="3600" b="1" dirty="0"/>
            </a:br>
            <a:r>
              <a:rPr kumimoji="1" lang="en-US" altLang="ja-JP" sz="3600" b="1" dirty="0"/>
              <a:t>DoS</a:t>
            </a:r>
            <a:r>
              <a:rPr kumimoji="1" lang="ja-JP" altLang="en-US" sz="3600" b="1"/>
              <a:t>攻撃</a:t>
            </a:r>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88CD331A-618E-AC41-828A-09ADE304EA6C}"/>
              </a:ext>
            </a:extLst>
          </p:cNvPr>
          <p:cNvSpPr>
            <a:spLocks noGrp="1"/>
          </p:cNvSpPr>
          <p:nvPr>
            <p:ph idx="1"/>
          </p:nvPr>
        </p:nvSpPr>
        <p:spPr>
          <a:xfrm>
            <a:off x="5070020" y="1698170"/>
            <a:ext cx="6478513" cy="4516361"/>
          </a:xfrm>
        </p:spPr>
        <p:txBody>
          <a:bodyPr>
            <a:normAutofit fontScale="62500" lnSpcReduction="20000"/>
          </a:bodyPr>
          <a:lstStyle/>
          <a:p>
            <a:r>
              <a:rPr lang="en-US" altLang="ja-JP" sz="2000" dirty="0"/>
              <a:t>DDoS</a:t>
            </a:r>
            <a:r>
              <a:rPr lang="ja-JP" altLang="en-US" sz="2000"/>
              <a:t>攻撃</a:t>
            </a:r>
            <a:endParaRPr kumimoji="1" lang="en-US" altLang="ja-JP" sz="2000" dirty="0"/>
          </a:p>
          <a:p>
            <a:r>
              <a:rPr kumimoji="1" lang="en-US" altLang="ja-JP" sz="2000" dirty="0"/>
              <a:t>SYN(FIN) Flood </a:t>
            </a:r>
            <a:r>
              <a:rPr kumimoji="1" lang="ja-JP" altLang="en-US" sz="2000"/>
              <a:t>攻撃</a:t>
            </a:r>
            <a:endParaRPr kumimoji="1" lang="en-US" altLang="ja-JP" sz="2000" dirty="0"/>
          </a:p>
          <a:p>
            <a:r>
              <a:rPr lang="en-US" altLang="ja-JP" sz="2000" dirty="0"/>
              <a:t>ACK Flood</a:t>
            </a:r>
            <a:r>
              <a:rPr lang="ja-JP" altLang="en-US" sz="2000"/>
              <a:t>攻撃</a:t>
            </a:r>
            <a:endParaRPr kumimoji="1" lang="en-US" altLang="ja-JP" sz="2000" dirty="0"/>
          </a:p>
          <a:p>
            <a:r>
              <a:rPr lang="en-US" altLang="ja-JP" sz="2000" dirty="0"/>
              <a:t>UDP Flood </a:t>
            </a:r>
            <a:r>
              <a:rPr lang="ja-JP" altLang="en-US" sz="2000"/>
              <a:t>攻撃</a:t>
            </a:r>
            <a:endParaRPr lang="en-US" altLang="ja-JP" sz="2000" dirty="0"/>
          </a:p>
          <a:p>
            <a:r>
              <a:rPr kumimoji="1" lang="en-US" altLang="ja-JP" sz="2000" dirty="0"/>
              <a:t>ICMP Flood </a:t>
            </a:r>
            <a:r>
              <a:rPr kumimoji="1" lang="ja-JP" altLang="en-US" sz="2000"/>
              <a:t>攻撃</a:t>
            </a:r>
            <a:r>
              <a:rPr kumimoji="1" lang="en-US" altLang="ja-JP" sz="2000" dirty="0"/>
              <a:t>(Ping Flood </a:t>
            </a:r>
            <a:r>
              <a:rPr kumimoji="1" lang="ja-JP" altLang="en-US" sz="2000"/>
              <a:t>攻撃</a:t>
            </a:r>
            <a:r>
              <a:rPr kumimoji="1" lang="en-US" altLang="ja-JP" sz="2000" dirty="0"/>
              <a:t>)</a:t>
            </a:r>
          </a:p>
          <a:p>
            <a:r>
              <a:rPr lang="en-US" altLang="ja-JP" sz="2000" dirty="0" err="1"/>
              <a:t>EDoS</a:t>
            </a:r>
            <a:r>
              <a:rPr lang="ja-JP" altLang="en-US" sz="2000"/>
              <a:t>攻撃</a:t>
            </a:r>
            <a:endParaRPr lang="en-US" altLang="ja-JP" sz="2000" dirty="0"/>
          </a:p>
          <a:p>
            <a:r>
              <a:rPr lang="en-US" altLang="ja-JP" sz="2000" dirty="0"/>
              <a:t>Connection Flood </a:t>
            </a:r>
            <a:r>
              <a:rPr lang="ja-JP" altLang="en-US" sz="2000"/>
              <a:t>攻撃</a:t>
            </a:r>
            <a:endParaRPr lang="en-US" altLang="ja-JP" sz="2000" dirty="0"/>
          </a:p>
          <a:p>
            <a:r>
              <a:rPr kumimoji="1" lang="ja-JP" altLang="en-US" sz="2000"/>
              <a:t>反射・増幅型</a:t>
            </a:r>
            <a:r>
              <a:rPr kumimoji="1" lang="en-US" altLang="ja-JP" sz="2000" dirty="0"/>
              <a:t>DDoS</a:t>
            </a:r>
            <a:r>
              <a:rPr kumimoji="1" lang="ja-JP" altLang="en-US" sz="2000"/>
              <a:t>攻撃</a:t>
            </a:r>
            <a:endParaRPr lang="en-US" altLang="ja-JP" sz="2000" dirty="0"/>
          </a:p>
          <a:p>
            <a:r>
              <a:rPr lang="en-US" altLang="ja-JP" sz="2000" dirty="0" err="1"/>
              <a:t>smurf</a:t>
            </a:r>
            <a:r>
              <a:rPr lang="ja-JP" altLang="en-US" sz="2000"/>
              <a:t>攻撃</a:t>
            </a:r>
            <a:endParaRPr lang="en-US" altLang="ja-JP" sz="2000" dirty="0"/>
          </a:p>
          <a:p>
            <a:r>
              <a:rPr lang="en-US" altLang="ja-JP" sz="2000" dirty="0"/>
              <a:t>DNS Amp </a:t>
            </a:r>
            <a:r>
              <a:rPr lang="ja-JP" altLang="en-US" sz="2000"/>
              <a:t>攻撃</a:t>
            </a:r>
            <a:endParaRPr lang="en-US" altLang="ja-JP" sz="2000" dirty="0"/>
          </a:p>
          <a:p>
            <a:r>
              <a:rPr lang="en-US" altLang="ja-JP" sz="2000" dirty="0"/>
              <a:t>IoT</a:t>
            </a:r>
            <a:r>
              <a:rPr lang="ja-JP" altLang="en-US" sz="2000"/>
              <a:t>機器を悪用した</a:t>
            </a:r>
            <a:r>
              <a:rPr lang="en-US" altLang="ja-JP" sz="2000" dirty="0"/>
              <a:t>DDoS</a:t>
            </a:r>
            <a:r>
              <a:rPr lang="ja-JP" altLang="en-US" sz="2000"/>
              <a:t>攻撃</a:t>
            </a:r>
            <a:endParaRPr lang="en-US" altLang="ja-JP" sz="2000" dirty="0"/>
          </a:p>
          <a:p>
            <a:r>
              <a:rPr kumimoji="1" lang="en-US" altLang="ja-JP" sz="2000" dirty="0"/>
              <a:t>HTTP GET/POST Flood </a:t>
            </a:r>
            <a:r>
              <a:rPr kumimoji="1" lang="ja-JP" altLang="en-US" sz="2000"/>
              <a:t>攻撃</a:t>
            </a:r>
            <a:endParaRPr lang="en-US" altLang="ja-JP" sz="2000" dirty="0"/>
          </a:p>
          <a:p>
            <a:r>
              <a:rPr lang="en-US" altLang="ja-JP" sz="2000" dirty="0"/>
              <a:t>Slow HTTP DoS </a:t>
            </a:r>
            <a:r>
              <a:rPr lang="ja-JP" altLang="en-US" sz="2000"/>
              <a:t>攻撃</a:t>
            </a:r>
            <a:endParaRPr lang="en-US" altLang="ja-JP" sz="2000" dirty="0"/>
          </a:p>
          <a:p>
            <a:r>
              <a:rPr kumimoji="1" lang="en-US" altLang="ja-JP" sz="2000" dirty="0"/>
              <a:t>Stream Flood </a:t>
            </a:r>
            <a:r>
              <a:rPr kumimoji="1" lang="ja-JP" altLang="en-US" sz="2000"/>
              <a:t>攻撃</a:t>
            </a:r>
            <a:endParaRPr kumimoji="1" lang="en-US" altLang="ja-JP" sz="2000" dirty="0"/>
          </a:p>
          <a:p>
            <a:r>
              <a:rPr lang="en-US" altLang="ja-JP" sz="2000" dirty="0"/>
              <a:t>DNS Flood </a:t>
            </a:r>
            <a:r>
              <a:rPr lang="ja-JP" altLang="en-US" sz="2000"/>
              <a:t>攻撃</a:t>
            </a:r>
            <a:endParaRPr lang="en-US" altLang="ja-JP" sz="2000" dirty="0"/>
          </a:p>
          <a:p>
            <a:r>
              <a:rPr lang="en-US" altLang="ja-JP" sz="2000" dirty="0"/>
              <a:t>Ping of Death</a:t>
            </a:r>
          </a:p>
          <a:p>
            <a:r>
              <a:rPr kumimoji="1" lang="en-US" altLang="ja-JP" sz="2000" dirty="0"/>
              <a:t>Land</a:t>
            </a:r>
            <a:endParaRPr kumimoji="1" lang="ja-JP" altLang="en-US" sz="2000"/>
          </a:p>
        </p:txBody>
      </p:sp>
      <p:sp>
        <p:nvSpPr>
          <p:cNvPr id="5" name="フッター プレースホルダー 4">
            <a:extLst>
              <a:ext uri="{FF2B5EF4-FFF2-40B4-BE49-F238E27FC236}">
                <a16:creationId xmlns:a16="http://schemas.microsoft.com/office/drawing/2014/main" id="{90F62B3C-A737-AD41-9686-14D5E4083102}"/>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431D86EC-6D9D-634B-9F3C-C4CA0ED774DF}"/>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5</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8623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7F9D3AC-6796-CA4E-A6A0-64715FCA8578}"/>
              </a:ext>
            </a:extLst>
          </p:cNvPr>
          <p:cNvSpPr>
            <a:spLocks noGrp="1"/>
          </p:cNvSpPr>
          <p:nvPr>
            <p:ph type="title"/>
          </p:nvPr>
        </p:nvSpPr>
        <p:spPr>
          <a:xfrm>
            <a:off x="643467" y="321734"/>
            <a:ext cx="4970877" cy="1135737"/>
          </a:xfrm>
        </p:spPr>
        <p:txBody>
          <a:bodyPr>
            <a:normAutofit/>
          </a:bodyPr>
          <a:lstStyle/>
          <a:p>
            <a:r>
              <a:rPr lang="en-US" altLang="ja-JP" sz="3600" b="1" dirty="0"/>
              <a:t>DDoS</a:t>
            </a:r>
            <a:r>
              <a:rPr lang="ja-JP" altLang="en-US" sz="3600" b="1"/>
              <a:t>攻撃</a:t>
            </a:r>
            <a:endParaRPr lang="en-US" altLang="ja-JP" sz="3600" b="1" dirty="0"/>
          </a:p>
        </p:txBody>
      </p:sp>
      <p:sp>
        <p:nvSpPr>
          <p:cNvPr id="3" name="コンテンツ プレースホルダー 2">
            <a:extLst>
              <a:ext uri="{FF2B5EF4-FFF2-40B4-BE49-F238E27FC236}">
                <a16:creationId xmlns:a16="http://schemas.microsoft.com/office/drawing/2014/main" id="{7BD460C2-EE94-5B4E-B64B-F48E595CB2A5}"/>
              </a:ext>
            </a:extLst>
          </p:cNvPr>
          <p:cNvSpPr>
            <a:spLocks noGrp="1"/>
          </p:cNvSpPr>
          <p:nvPr>
            <p:ph idx="1"/>
          </p:nvPr>
        </p:nvSpPr>
        <p:spPr>
          <a:xfrm>
            <a:off x="643468" y="1782981"/>
            <a:ext cx="4970877" cy="4393982"/>
          </a:xfrm>
        </p:spPr>
        <p:txBody>
          <a:bodyPr>
            <a:normAutofit/>
          </a:bodyPr>
          <a:lstStyle/>
          <a:p>
            <a:r>
              <a:rPr kumimoji="1" lang="en-US" altLang="ja-JP" sz="2000" dirty="0"/>
              <a:t>Distributed Denial of Service attack </a:t>
            </a:r>
            <a:br>
              <a:rPr kumimoji="1" lang="en-US" altLang="ja-JP" sz="2000" dirty="0"/>
            </a:br>
            <a:r>
              <a:rPr kumimoji="1" lang="ja-JP" altLang="en-US" sz="2000"/>
              <a:t>分散型サービス不能攻撃</a:t>
            </a:r>
            <a:endParaRPr kumimoji="1" lang="en-US" altLang="ja-JP" sz="2000" dirty="0"/>
          </a:p>
          <a:p>
            <a:r>
              <a:rPr lang="ja-JP" altLang="en-US" sz="2000"/>
              <a:t>多数の踏み台に予め仕掛けておいた攻撃プログラムから一斉に</a:t>
            </a:r>
            <a:r>
              <a:rPr lang="en-US" altLang="ja-JP" sz="2000" dirty="0"/>
              <a:t>DoS</a:t>
            </a:r>
            <a:r>
              <a:rPr lang="ja-JP" altLang="en-US" sz="2000"/>
              <a:t>攻撃を仕掛ける攻撃手法</a:t>
            </a:r>
            <a:endParaRPr lang="en-US" altLang="ja-JP" sz="2000" dirty="0"/>
          </a:p>
          <a:p>
            <a:r>
              <a:rPr kumimoji="1" lang="ja-JP" altLang="en-US" sz="2000"/>
              <a:t>近年はボットネットによって実行されるケースが大半</a:t>
            </a:r>
            <a:endParaRPr kumimoji="1" lang="en-US" altLang="ja-JP" sz="2000" dirty="0"/>
          </a:p>
          <a:p>
            <a:r>
              <a:rPr kumimoji="1" lang="ja-JP" altLang="en-US" sz="2000"/>
              <a:t>分類２に該当</a:t>
            </a:r>
            <a:endParaRPr kumimoji="1" lang="en-US" altLang="ja-JP" sz="2000" dirty="0"/>
          </a:p>
          <a:p>
            <a:pPr marL="0" indent="0">
              <a:buNone/>
            </a:pPr>
            <a:r>
              <a:rPr lang="en-US" altLang="ja-JP" sz="1400" dirty="0">
                <a:hlinkClick r:id="rId2"/>
              </a:rPr>
              <a:t>https://www.ntt.com/business/services/network/internet-connect/ocn-business/bocn/knowledge/archive_18.html</a:t>
            </a:r>
            <a:endParaRPr lang="en-US" altLang="ja-JP" sz="1400" dirty="0"/>
          </a:p>
          <a:p>
            <a:pPr marL="0" indent="0">
              <a:buNone/>
            </a:pPr>
            <a:endParaRPr lang="en-US" altLang="ja-JP" sz="2000" dirty="0"/>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ダイアグラム&#10;&#10;自動的に生成された説明">
            <a:extLst>
              <a:ext uri="{FF2B5EF4-FFF2-40B4-BE49-F238E27FC236}">
                <a16:creationId xmlns:a16="http://schemas.microsoft.com/office/drawing/2014/main" id="{A85F7796-C99D-0C49-B268-5176732576BB}"/>
              </a:ext>
            </a:extLst>
          </p:cNvPr>
          <p:cNvPicPr>
            <a:picLocks noChangeAspect="1"/>
          </p:cNvPicPr>
          <p:nvPr/>
        </p:nvPicPr>
        <p:blipFill>
          <a:blip r:embed="rId3"/>
          <a:stretch>
            <a:fillRect/>
          </a:stretch>
        </p:blipFill>
        <p:spPr>
          <a:xfrm>
            <a:off x="6257812" y="1740198"/>
            <a:ext cx="5290720" cy="4616152"/>
          </a:xfrm>
          <a:prstGeom prst="rect">
            <a:avLst/>
          </a:prstGeom>
        </p:spPr>
      </p:pic>
      <p:grpSp>
        <p:nvGrpSpPr>
          <p:cNvPr id="33" name="Group 3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4" name="Isosceles Triangle 3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フッター プレースホルダー 4">
            <a:extLst>
              <a:ext uri="{FF2B5EF4-FFF2-40B4-BE49-F238E27FC236}">
                <a16:creationId xmlns:a16="http://schemas.microsoft.com/office/drawing/2014/main" id="{B947C486-3CB8-AF4B-B0AF-0F63DBAB344F}"/>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C83D06C6-7743-2245-A6DC-68BB65192490}"/>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6</a:t>
            </a:fld>
            <a:endParaRPr kumimoji="1" lang="ja-JP" altLang="en-US"/>
          </a:p>
        </p:txBody>
      </p:sp>
      <p:pic>
        <p:nvPicPr>
          <p:cNvPr id="10" name="図 9" descr="テキスト&#10;&#10;自動的に生成された説明">
            <a:extLst>
              <a:ext uri="{FF2B5EF4-FFF2-40B4-BE49-F238E27FC236}">
                <a16:creationId xmlns:a16="http://schemas.microsoft.com/office/drawing/2014/main" id="{77FE3887-1A7B-084E-B09A-252F429DE8D2}"/>
              </a:ext>
            </a:extLst>
          </p:cNvPr>
          <p:cNvPicPr>
            <a:picLocks noChangeAspect="1"/>
          </p:cNvPicPr>
          <p:nvPr/>
        </p:nvPicPr>
        <p:blipFill>
          <a:blip r:embed="rId4"/>
          <a:stretch>
            <a:fillRect/>
          </a:stretch>
        </p:blipFill>
        <p:spPr>
          <a:xfrm>
            <a:off x="6555183" y="115107"/>
            <a:ext cx="4500299" cy="1509985"/>
          </a:xfrm>
          <a:prstGeom prst="rect">
            <a:avLst/>
          </a:prstGeom>
        </p:spPr>
      </p:pic>
    </p:spTree>
    <p:extLst>
      <p:ext uri="{BB962C8B-B14F-4D97-AF65-F5344CB8AC3E}">
        <p14:creationId xmlns:p14="http://schemas.microsoft.com/office/powerpoint/2010/main" val="190958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009F42EA-A000-0546-AC4B-68C50E1347B8}"/>
              </a:ext>
            </a:extLst>
          </p:cNvPr>
          <p:cNvSpPr>
            <a:spLocks noGrp="1"/>
          </p:cNvSpPr>
          <p:nvPr>
            <p:ph type="title"/>
          </p:nvPr>
        </p:nvSpPr>
        <p:spPr>
          <a:xfrm>
            <a:off x="643467" y="1698171"/>
            <a:ext cx="3962061" cy="4516360"/>
          </a:xfrm>
        </p:spPr>
        <p:txBody>
          <a:bodyPr anchor="t">
            <a:normAutofit/>
          </a:bodyPr>
          <a:lstStyle/>
          <a:p>
            <a:r>
              <a:rPr lang="en-US" altLang="ja-JP" sz="3600" b="1" dirty="0"/>
              <a:t>DDoS</a:t>
            </a:r>
            <a:r>
              <a:rPr lang="ja-JP" altLang="en-US" sz="3600" b="1"/>
              <a:t>攻撃</a:t>
            </a:r>
            <a:r>
              <a:rPr lang="en-US" altLang="ja-JP" sz="3600" b="1" dirty="0"/>
              <a:t> </a:t>
            </a:r>
            <a:r>
              <a:rPr lang="ja-JP" altLang="en-US" sz="3600" b="1"/>
              <a:t>対策</a:t>
            </a:r>
            <a:endParaRPr kumimoji="1" lang="ja-JP" altLang="en-US" sz="360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F8DB1764-8885-4B46-9374-1E146B701655}"/>
              </a:ext>
            </a:extLst>
          </p:cNvPr>
          <p:cNvSpPr>
            <a:spLocks noGrp="1"/>
          </p:cNvSpPr>
          <p:nvPr>
            <p:ph idx="1"/>
          </p:nvPr>
        </p:nvSpPr>
        <p:spPr>
          <a:xfrm>
            <a:off x="5070020" y="1698170"/>
            <a:ext cx="6478513" cy="4516361"/>
          </a:xfrm>
        </p:spPr>
        <p:txBody>
          <a:bodyPr>
            <a:normAutofit/>
          </a:bodyPr>
          <a:lstStyle/>
          <a:p>
            <a:r>
              <a:rPr kumimoji="1" lang="ja-JP" altLang="en-US" sz="2000"/>
              <a:t>十分な帯域を持つネットワークを使用</a:t>
            </a:r>
            <a:endParaRPr kumimoji="1" lang="en-US" altLang="ja-JP" sz="2000" dirty="0"/>
          </a:p>
          <a:p>
            <a:r>
              <a:rPr lang="ja-JP" altLang="en-US" sz="2000"/>
              <a:t>公開サーバーおよび経路上のネットワーク機器の処理能力を増強</a:t>
            </a:r>
            <a:endParaRPr lang="en-US" altLang="ja-JP" sz="2000" dirty="0"/>
          </a:p>
          <a:p>
            <a:r>
              <a:rPr kumimoji="1" lang="ja-JP" altLang="en-US" sz="2000"/>
              <a:t>発信元アドレスが明らかに偽装されているパケットやブロードキャスト宛パケットをファイアーウォールで遮断</a:t>
            </a:r>
            <a:endParaRPr kumimoji="1" lang="en-US" altLang="ja-JP" sz="2000" dirty="0"/>
          </a:p>
          <a:p>
            <a:r>
              <a:rPr lang="ja-JP" altLang="en-US" sz="2000"/>
              <a:t>不要な</a:t>
            </a:r>
            <a:r>
              <a:rPr lang="en-US" altLang="ja-JP" sz="2000" dirty="0"/>
              <a:t>ICMP</a:t>
            </a:r>
            <a:r>
              <a:rPr lang="ja-JP" altLang="en-US" sz="2000"/>
              <a:t>パケット、</a:t>
            </a:r>
            <a:r>
              <a:rPr lang="en-US" altLang="ja-JP" sz="2000" dirty="0"/>
              <a:t>UDP</a:t>
            </a:r>
            <a:r>
              <a:rPr lang="ja-JP" altLang="en-US" sz="2000"/>
              <a:t>パケットの遮断、もしくは帯域制限</a:t>
            </a:r>
            <a:endParaRPr lang="en-US" altLang="ja-JP" sz="2000" dirty="0"/>
          </a:p>
          <a:p>
            <a:r>
              <a:rPr kumimoji="1" lang="en-US" altLang="ja-JP" sz="2000" dirty="0"/>
              <a:t>CDN</a:t>
            </a:r>
            <a:r>
              <a:rPr kumimoji="1" lang="ja-JP" altLang="en-US" sz="2000"/>
              <a:t>を利用</a:t>
            </a:r>
            <a:endParaRPr kumimoji="1" lang="en-US" altLang="ja-JP" sz="2000" dirty="0"/>
          </a:p>
          <a:p>
            <a:r>
              <a:rPr lang="en-US" altLang="ja-JP" sz="2000" dirty="0"/>
              <a:t>CDN</a:t>
            </a:r>
            <a:r>
              <a:rPr lang="ja-JP" altLang="en-US" sz="2000"/>
              <a:t>プロバイダ等が提供する</a:t>
            </a:r>
            <a:r>
              <a:rPr lang="en-US" altLang="ja-JP" sz="2000" dirty="0"/>
              <a:t>DDoS</a:t>
            </a:r>
            <a:r>
              <a:rPr lang="ja-JP" altLang="en-US" sz="2000"/>
              <a:t>攻撃対策サービスを利用</a:t>
            </a:r>
            <a:endParaRPr lang="en-US" altLang="ja-JP" sz="2000" dirty="0"/>
          </a:p>
          <a:p>
            <a:r>
              <a:rPr kumimoji="1" lang="en-US" altLang="ja-JP" sz="2000" dirty="0"/>
              <a:t>Firewall/IPS</a:t>
            </a:r>
            <a:r>
              <a:rPr kumimoji="1" lang="ja-JP" altLang="en-US" sz="2000"/>
              <a:t>の導入</a:t>
            </a:r>
          </a:p>
        </p:txBody>
      </p:sp>
      <p:sp>
        <p:nvSpPr>
          <p:cNvPr id="4" name="フッター プレースホルダー 3">
            <a:extLst>
              <a:ext uri="{FF2B5EF4-FFF2-40B4-BE49-F238E27FC236}">
                <a16:creationId xmlns:a16="http://schemas.microsoft.com/office/drawing/2014/main" id="{84B9015C-988B-A14A-A4C1-EB5BB9B8A00C}"/>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5" name="スライド番号プレースホルダー 4">
            <a:extLst>
              <a:ext uri="{FF2B5EF4-FFF2-40B4-BE49-F238E27FC236}">
                <a16:creationId xmlns:a16="http://schemas.microsoft.com/office/drawing/2014/main" id="{F8B7AEC5-3BAB-0C4B-8E40-CC00920CF1F0}"/>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7</a:t>
            </a:fld>
            <a:endParaRPr kumimoji="1" lang="ja-JP" alt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2164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74AA4224-49F3-1940-81B4-76EE8E20D5CE}"/>
              </a:ext>
            </a:extLst>
          </p:cNvPr>
          <p:cNvSpPr>
            <a:spLocks noGrp="1"/>
          </p:cNvSpPr>
          <p:nvPr>
            <p:ph type="title"/>
          </p:nvPr>
        </p:nvSpPr>
        <p:spPr>
          <a:xfrm>
            <a:off x="643467" y="321734"/>
            <a:ext cx="5136416" cy="1135737"/>
          </a:xfrm>
        </p:spPr>
        <p:txBody>
          <a:bodyPr>
            <a:normAutofit/>
          </a:bodyPr>
          <a:lstStyle/>
          <a:p>
            <a:r>
              <a:rPr kumimoji="1" lang="en-US" altLang="ja-JP" sz="3600" b="1" dirty="0"/>
              <a:t>CDN</a:t>
            </a:r>
            <a:endParaRPr kumimoji="1" lang="ja-JP" altLang="en-US" sz="3600" b="1"/>
          </a:p>
        </p:txBody>
      </p:sp>
      <p:sp>
        <p:nvSpPr>
          <p:cNvPr id="3" name="コンテンツ プレースホルダー 2">
            <a:extLst>
              <a:ext uri="{FF2B5EF4-FFF2-40B4-BE49-F238E27FC236}">
                <a16:creationId xmlns:a16="http://schemas.microsoft.com/office/drawing/2014/main" id="{299DA53A-DFA0-B344-A30D-368875334429}"/>
              </a:ext>
            </a:extLst>
          </p:cNvPr>
          <p:cNvSpPr>
            <a:spLocks noGrp="1"/>
          </p:cNvSpPr>
          <p:nvPr>
            <p:ph idx="1"/>
          </p:nvPr>
        </p:nvSpPr>
        <p:spPr>
          <a:xfrm>
            <a:off x="643468" y="1782981"/>
            <a:ext cx="5136416" cy="4393982"/>
          </a:xfrm>
        </p:spPr>
        <p:txBody>
          <a:bodyPr>
            <a:normAutofit/>
          </a:bodyPr>
          <a:lstStyle/>
          <a:p>
            <a:r>
              <a:rPr lang="en-US" altLang="ja-JP" sz="1700" dirty="0"/>
              <a:t>Content Delivery Network</a:t>
            </a:r>
          </a:p>
          <a:p>
            <a:r>
              <a:rPr kumimoji="1" lang="ja-JP" altLang="en-US" sz="1700"/>
              <a:t>インターネットコンテンツを高速配信するために連携する地理的に分散されたサーバーのグループ</a:t>
            </a:r>
            <a:endParaRPr kumimoji="1" lang="en-US" altLang="ja-JP" sz="1700" dirty="0"/>
          </a:p>
          <a:p>
            <a:r>
              <a:rPr lang="ja-JP" altLang="en-US" sz="1700"/>
              <a:t>ウェブコンテンツを効率的かつスピーディーに配信できるように工夫されたネットワーク</a:t>
            </a:r>
            <a:endParaRPr kumimoji="1" lang="en-US" altLang="ja-JP" sz="1700" dirty="0"/>
          </a:p>
          <a:p>
            <a:r>
              <a:rPr lang="ja-JP" altLang="en-US" sz="1700"/>
              <a:t>キャッシュサーバーは負荷を肩代わりしてくれるレンタルサーバーのようなもの</a:t>
            </a:r>
            <a:endParaRPr kumimoji="1" lang="en-US" altLang="ja-JP" sz="1700" dirty="0"/>
          </a:p>
          <a:p>
            <a:endParaRPr lang="en-US" altLang="ja-JP" sz="1700" dirty="0"/>
          </a:p>
          <a:p>
            <a:pPr marL="0" indent="0">
              <a:buNone/>
            </a:pPr>
            <a:r>
              <a:rPr lang="en" altLang="ja-JP" sz="1700" dirty="0">
                <a:hlinkClick r:id="rId2"/>
              </a:rPr>
              <a:t>https://www.cloudflare.com/ja-jp/learning/cdn/what-is-a-cdn/</a:t>
            </a:r>
            <a:endParaRPr lang="en" altLang="ja-JP" sz="1700" dirty="0"/>
          </a:p>
          <a:p>
            <a:pPr marL="0" indent="0">
              <a:buNone/>
            </a:pPr>
            <a:r>
              <a:rPr lang="en" altLang="ja-JP" sz="1700" dirty="0">
                <a:hlinkClick r:id="rId3"/>
              </a:rPr>
              <a:t>https://knowledge.sakura.ad.jp/19191/</a:t>
            </a:r>
            <a:endParaRPr lang="en" altLang="ja-JP" sz="1700" dirty="0"/>
          </a:p>
          <a:p>
            <a:pPr marL="0" indent="0">
              <a:buNone/>
            </a:pPr>
            <a:r>
              <a:rPr lang="en" altLang="ja-JP" sz="1700" dirty="0">
                <a:hlinkClick r:id="rId4"/>
              </a:rPr>
              <a:t>https://www.kagoya.jp/howto/network/cdn/</a:t>
            </a:r>
            <a:endParaRPr lang="en" altLang="ja-JP" sz="1700" dirty="0"/>
          </a:p>
          <a:p>
            <a:pPr marL="0" indent="0">
              <a:buNone/>
            </a:pPr>
            <a:endParaRPr kumimoji="1" lang="ja-JP" altLang="en-US" sz="1700"/>
          </a:p>
        </p:txBody>
      </p:sp>
      <p:pic>
        <p:nvPicPr>
          <p:cNvPr id="7" name="図 6" descr="ダイアグラム&#10;&#10;自動的に生成された説明">
            <a:extLst>
              <a:ext uri="{FF2B5EF4-FFF2-40B4-BE49-F238E27FC236}">
                <a16:creationId xmlns:a16="http://schemas.microsoft.com/office/drawing/2014/main" id="{C4B5D50A-BE63-7D49-A039-21C777F6FD29}"/>
              </a:ext>
            </a:extLst>
          </p:cNvPr>
          <p:cNvPicPr>
            <a:picLocks noChangeAspect="1"/>
          </p:cNvPicPr>
          <p:nvPr/>
        </p:nvPicPr>
        <p:blipFill rotWithShape="1">
          <a:blip r:embed="rId5"/>
          <a:srcRect l="1814" r="2" b="2"/>
          <a:stretch/>
        </p:blipFill>
        <p:spPr>
          <a:xfrm>
            <a:off x="6412117" y="-2"/>
            <a:ext cx="5779884" cy="3429000"/>
          </a:xfrm>
          <a:prstGeom prst="rect">
            <a:avLst/>
          </a:prstGeom>
        </p:spPr>
      </p:pic>
      <p:grpSp>
        <p:nvGrpSpPr>
          <p:cNvPr id="68" name="Group 6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69" name="Rectangle 6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Isosceles Triangle 7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フッター プレースホルダー 3">
            <a:extLst>
              <a:ext uri="{FF2B5EF4-FFF2-40B4-BE49-F238E27FC236}">
                <a16:creationId xmlns:a16="http://schemas.microsoft.com/office/drawing/2014/main" id="{E01DAA62-2010-B844-9FF0-7994BC1CA7BE}"/>
              </a:ext>
            </a:extLst>
          </p:cNvPr>
          <p:cNvSpPr>
            <a:spLocks noGrp="1"/>
          </p:cNvSpPr>
          <p:nvPr>
            <p:ph type="ftr" sz="quarter" idx="11"/>
          </p:nvPr>
        </p:nvSpPr>
        <p:spPr>
          <a:xfrm>
            <a:off x="2763103" y="6356350"/>
            <a:ext cx="3016781" cy="365125"/>
          </a:xfrm>
        </p:spPr>
        <p:txBody>
          <a:bodyPr>
            <a:normAutofit/>
          </a:bodyPr>
          <a:lstStyle/>
          <a:p>
            <a:pPr algn="r"/>
            <a:endParaRPr kumimoji="1" lang="ja-JP" altLang="en-US"/>
          </a:p>
        </p:txBody>
      </p:sp>
      <p:pic>
        <p:nvPicPr>
          <p:cNvPr id="10" name="図 9" descr="ダイアグラム が含まれている画像&#10;&#10;自動的に生成された説明">
            <a:extLst>
              <a:ext uri="{FF2B5EF4-FFF2-40B4-BE49-F238E27FC236}">
                <a16:creationId xmlns:a16="http://schemas.microsoft.com/office/drawing/2014/main" id="{BFF96C83-A452-8D4C-83B7-7949A9DE3E65}"/>
              </a:ext>
            </a:extLst>
          </p:cNvPr>
          <p:cNvPicPr>
            <a:picLocks noChangeAspect="1"/>
          </p:cNvPicPr>
          <p:nvPr/>
        </p:nvPicPr>
        <p:blipFill rotWithShape="1">
          <a:blip r:embed="rId6"/>
          <a:srcRect t="5078" r="2" b="2"/>
          <a:stretch/>
        </p:blipFill>
        <p:spPr>
          <a:xfrm>
            <a:off x="6412116" y="3429002"/>
            <a:ext cx="5779884" cy="3428999"/>
          </a:xfrm>
          <a:prstGeom prst="rect">
            <a:avLst/>
          </a:prstGeom>
        </p:spPr>
      </p:pic>
      <p:sp>
        <p:nvSpPr>
          <p:cNvPr id="5" name="スライド番号プレースホルダー 4">
            <a:extLst>
              <a:ext uri="{FF2B5EF4-FFF2-40B4-BE49-F238E27FC236}">
                <a16:creationId xmlns:a16="http://schemas.microsoft.com/office/drawing/2014/main" id="{BB502E2B-C98E-F54A-B87A-DDDAC474BE7F}"/>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a:solidFill>
                  <a:srgbClr val="FFFFFF"/>
                </a:solidFill>
              </a:rPr>
              <a:pPr>
                <a:spcAft>
                  <a:spcPts val="600"/>
                </a:spcAft>
              </a:pPr>
              <a:t>8</a:t>
            </a:fld>
            <a:endParaRPr kumimoji="1" lang="ja-JP" altLang="en-US">
              <a:solidFill>
                <a:srgbClr val="FFFFFF"/>
              </a:solidFill>
            </a:endParaRPr>
          </a:p>
        </p:txBody>
      </p:sp>
    </p:spTree>
    <p:extLst>
      <p:ext uri="{BB962C8B-B14F-4D97-AF65-F5344CB8AC3E}">
        <p14:creationId xmlns:p14="http://schemas.microsoft.com/office/powerpoint/2010/main" val="276117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C5985DD-DF6D-F34E-A23E-C48C00EC1017}"/>
              </a:ext>
            </a:extLst>
          </p:cNvPr>
          <p:cNvSpPr>
            <a:spLocks noGrp="1"/>
          </p:cNvSpPr>
          <p:nvPr>
            <p:ph type="title"/>
          </p:nvPr>
        </p:nvSpPr>
        <p:spPr>
          <a:xfrm>
            <a:off x="643467" y="321734"/>
            <a:ext cx="10905066" cy="1135737"/>
          </a:xfrm>
        </p:spPr>
        <p:txBody>
          <a:bodyPr>
            <a:normAutofit/>
          </a:bodyPr>
          <a:lstStyle/>
          <a:p>
            <a:r>
              <a:rPr lang="en-US" altLang="ja-JP" sz="3600" b="1" dirty="0"/>
              <a:t>SYN(FIN) Flood </a:t>
            </a:r>
            <a:r>
              <a:rPr lang="ja-JP" altLang="en-US" sz="3600" b="1"/>
              <a:t>攻撃</a:t>
            </a:r>
            <a:endParaRPr kumimoji="1" lang="ja-JP" altLang="en-US" sz="3600" b="1"/>
          </a:p>
        </p:txBody>
      </p:sp>
      <p:sp>
        <p:nvSpPr>
          <p:cNvPr id="3" name="コンテンツ プレースホルダー 2">
            <a:extLst>
              <a:ext uri="{FF2B5EF4-FFF2-40B4-BE49-F238E27FC236}">
                <a16:creationId xmlns:a16="http://schemas.microsoft.com/office/drawing/2014/main" id="{7F048A97-939A-1143-A7B2-FF99C0498E1A}"/>
              </a:ext>
            </a:extLst>
          </p:cNvPr>
          <p:cNvSpPr>
            <a:spLocks noGrp="1"/>
          </p:cNvSpPr>
          <p:nvPr>
            <p:ph idx="1"/>
          </p:nvPr>
        </p:nvSpPr>
        <p:spPr>
          <a:xfrm>
            <a:off x="643469" y="1782981"/>
            <a:ext cx="4008384" cy="4393982"/>
          </a:xfrm>
        </p:spPr>
        <p:txBody>
          <a:bodyPr>
            <a:normAutofit fontScale="92500" lnSpcReduction="20000"/>
          </a:bodyPr>
          <a:lstStyle/>
          <a:p>
            <a:r>
              <a:rPr kumimoji="1" lang="en-US" altLang="ja-JP" sz="1600" dirty="0"/>
              <a:t>SYN</a:t>
            </a:r>
            <a:r>
              <a:rPr kumimoji="1" lang="ja-JP" altLang="en-US" sz="1600"/>
              <a:t>パケットを大量に送りつけて、正常なサービスの提供を妨害する攻撃</a:t>
            </a:r>
            <a:endParaRPr kumimoji="1" lang="en-US" altLang="ja-JP" sz="1600" dirty="0"/>
          </a:p>
          <a:p>
            <a:r>
              <a:rPr lang="ja-JP" altLang="en-US" sz="1600"/>
              <a:t>発信元が偽装されているため攻撃者の特定が困難</a:t>
            </a:r>
            <a:endParaRPr lang="en-US" altLang="ja-JP" sz="1600" dirty="0"/>
          </a:p>
          <a:p>
            <a:r>
              <a:rPr kumimoji="1" lang="ja-JP" altLang="en-US" sz="1600"/>
              <a:t>分類</a:t>
            </a:r>
            <a:r>
              <a:rPr kumimoji="1" lang="en-US" altLang="ja-JP" sz="1600" dirty="0"/>
              <a:t> 1or 2 </a:t>
            </a:r>
            <a:r>
              <a:rPr lang="en-US" altLang="ja-JP" sz="1600" dirty="0"/>
              <a:t>(</a:t>
            </a:r>
            <a:r>
              <a:rPr lang="ja-JP" altLang="en-US" sz="1600"/>
              <a:t>規模による</a:t>
            </a:r>
            <a:r>
              <a:rPr lang="en-US" altLang="ja-JP" sz="1600" dirty="0"/>
              <a:t>)</a:t>
            </a:r>
            <a:r>
              <a:rPr kumimoji="1" lang="en-US" altLang="ja-JP" sz="1600" dirty="0"/>
              <a:t> </a:t>
            </a:r>
            <a:r>
              <a:rPr kumimoji="1" lang="ja-JP" altLang="en-US" sz="1600"/>
              <a:t>に該当</a:t>
            </a:r>
            <a:endParaRPr kumimoji="1" lang="en-US" altLang="ja-JP" sz="1600" dirty="0"/>
          </a:p>
          <a:p>
            <a:endParaRPr lang="en-US" altLang="ja-JP" sz="1600" dirty="0"/>
          </a:p>
          <a:p>
            <a:pPr marL="514350" indent="-514350">
              <a:buAutoNum type="arabicPeriod"/>
            </a:pPr>
            <a:r>
              <a:rPr kumimoji="1" lang="ja-JP" altLang="en-US" sz="1600"/>
              <a:t>攻撃者は発信元を偽装した</a:t>
            </a:r>
            <a:r>
              <a:rPr kumimoji="1" lang="en-US" altLang="ja-JP" sz="1600" dirty="0"/>
              <a:t>SYN</a:t>
            </a:r>
            <a:r>
              <a:rPr kumimoji="1" lang="ja-JP" altLang="en-US" sz="1600"/>
              <a:t>パケットを送信</a:t>
            </a:r>
            <a:endParaRPr kumimoji="1" lang="en-US" altLang="ja-JP" sz="1600" dirty="0"/>
          </a:p>
          <a:p>
            <a:pPr marL="514350" indent="-514350">
              <a:buAutoNum type="arabicPeriod"/>
            </a:pPr>
            <a:r>
              <a:rPr lang="ja-JP" altLang="en-US" sz="1600"/>
              <a:t>ホストは</a:t>
            </a:r>
            <a:r>
              <a:rPr lang="en-US" altLang="ja-JP" sz="1600" dirty="0"/>
              <a:t>SYN/ACK</a:t>
            </a:r>
            <a:r>
              <a:rPr lang="ja-JP" altLang="en-US" sz="1600"/>
              <a:t>パケットを返すが</a:t>
            </a:r>
            <a:r>
              <a:rPr lang="en-US" altLang="ja-JP" sz="1600" dirty="0"/>
              <a:t>ACK</a:t>
            </a:r>
            <a:r>
              <a:rPr lang="ja-JP" altLang="en-US" sz="1600"/>
              <a:t>パケットが返らない</a:t>
            </a:r>
            <a:br>
              <a:rPr lang="en-US" altLang="ja-JP" sz="1600" dirty="0"/>
            </a:br>
            <a:r>
              <a:rPr lang="en-US" altLang="ja-JP" sz="1600" dirty="0"/>
              <a:t>(</a:t>
            </a:r>
            <a:r>
              <a:rPr lang="ja-JP" altLang="en-US" sz="1600"/>
              <a:t>その間も</a:t>
            </a:r>
            <a:r>
              <a:rPr lang="en-US" altLang="ja-JP" sz="1600" dirty="0"/>
              <a:t>SYN</a:t>
            </a:r>
            <a:r>
              <a:rPr lang="ja-JP" altLang="en-US" sz="1600"/>
              <a:t>パケットが送られ続けられる</a:t>
            </a:r>
            <a:r>
              <a:rPr lang="en-US" altLang="ja-JP" sz="1600" dirty="0"/>
              <a:t>)</a:t>
            </a:r>
          </a:p>
          <a:p>
            <a:pPr marL="514350" indent="-514350">
              <a:buAutoNum type="arabicPeriod"/>
            </a:pPr>
            <a:r>
              <a:rPr lang="ja-JP" altLang="en-US" sz="1600"/>
              <a:t>ホストは情報をテーブルにセットしてタイムアウトを待つが、やがてリソースを使い果たして接続要求を受信不可</a:t>
            </a:r>
            <a:endParaRPr lang="en-US" altLang="ja-JP" sz="1600" dirty="0"/>
          </a:p>
          <a:p>
            <a:pPr marL="0" indent="0">
              <a:buNone/>
            </a:pPr>
            <a:endParaRPr lang="en-US" altLang="ja-JP" sz="1600" dirty="0"/>
          </a:p>
          <a:p>
            <a:pPr marL="0" indent="0">
              <a:buNone/>
            </a:pPr>
            <a:r>
              <a:rPr lang="en" altLang="ja-JP" sz="1600" dirty="0">
                <a:hlinkClick r:id="rId2"/>
              </a:rPr>
              <a:t>https://www.cloudflare.com/ja-jp/learning/ddos/syn-flood-ddos-attack/</a:t>
            </a:r>
            <a:endParaRPr lang="en-US" altLang="ja-JP" sz="1600" dirty="0"/>
          </a:p>
          <a:p>
            <a:pPr marL="0" indent="0">
              <a:buNone/>
            </a:pPr>
            <a:endParaRPr lang="ja-JP" altLang="en-US" sz="1600"/>
          </a:p>
        </p:txBody>
      </p:sp>
      <p:grpSp>
        <p:nvGrpSpPr>
          <p:cNvPr id="23"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図 7" descr="ダイアグラム&#10;&#10;自動的に生成された説明">
            <a:extLst>
              <a:ext uri="{FF2B5EF4-FFF2-40B4-BE49-F238E27FC236}">
                <a16:creationId xmlns:a16="http://schemas.microsoft.com/office/drawing/2014/main" id="{D2D22B38-0E62-CC43-BFC2-F1764A6BBC45}"/>
              </a:ext>
            </a:extLst>
          </p:cNvPr>
          <p:cNvPicPr>
            <a:picLocks noChangeAspect="1"/>
          </p:cNvPicPr>
          <p:nvPr/>
        </p:nvPicPr>
        <p:blipFill>
          <a:blip r:embed="rId3"/>
          <a:stretch>
            <a:fillRect/>
          </a:stretch>
        </p:blipFill>
        <p:spPr>
          <a:xfrm>
            <a:off x="5317376" y="1782981"/>
            <a:ext cx="6209099" cy="4361892"/>
          </a:xfrm>
          <a:prstGeom prst="rect">
            <a:avLst/>
          </a:prstGeom>
        </p:spPr>
      </p:pic>
      <p:grpSp>
        <p:nvGrpSpPr>
          <p:cNvPr id="25"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フッター プレースホルダー 4">
            <a:extLst>
              <a:ext uri="{FF2B5EF4-FFF2-40B4-BE49-F238E27FC236}">
                <a16:creationId xmlns:a16="http://schemas.microsoft.com/office/drawing/2014/main" id="{B503B27A-CD14-D046-BD29-72CF8F0F9430}"/>
              </a:ext>
            </a:extLst>
          </p:cNvPr>
          <p:cNvSpPr>
            <a:spLocks noGrp="1"/>
          </p:cNvSpPr>
          <p:nvPr>
            <p:ph type="ftr" sz="quarter" idx="11"/>
          </p:nvPr>
        </p:nvSpPr>
        <p:spPr>
          <a:xfrm>
            <a:off x="4038600" y="6356350"/>
            <a:ext cx="4114800" cy="365125"/>
          </a:xfrm>
        </p:spPr>
        <p:txBody>
          <a:bodyPr>
            <a:normAutofit/>
          </a:bodyPr>
          <a:lstStyle/>
          <a:p>
            <a:endParaRPr kumimoji="1" lang="ja-JP" altLang="en-US"/>
          </a:p>
        </p:txBody>
      </p:sp>
      <p:sp>
        <p:nvSpPr>
          <p:cNvPr id="4" name="スライド番号プレースホルダー 3">
            <a:extLst>
              <a:ext uri="{FF2B5EF4-FFF2-40B4-BE49-F238E27FC236}">
                <a16:creationId xmlns:a16="http://schemas.microsoft.com/office/drawing/2014/main" id="{B131D4A8-5E19-364C-9D24-A050D08A082B}"/>
              </a:ext>
            </a:extLst>
          </p:cNvPr>
          <p:cNvSpPr>
            <a:spLocks noGrp="1"/>
          </p:cNvSpPr>
          <p:nvPr>
            <p:ph type="sldNum" sz="quarter" idx="12"/>
          </p:nvPr>
        </p:nvSpPr>
        <p:spPr>
          <a:xfrm>
            <a:off x="8805333" y="6356350"/>
            <a:ext cx="2743200" cy="365125"/>
          </a:xfrm>
        </p:spPr>
        <p:txBody>
          <a:bodyPr>
            <a:normAutofit/>
          </a:bodyPr>
          <a:lstStyle/>
          <a:p>
            <a:pPr>
              <a:spcAft>
                <a:spcPts val="600"/>
              </a:spcAft>
            </a:pPr>
            <a:fld id="{7E247A97-6727-4546-A0A7-1C7DCB200ED4}" type="slidenum">
              <a:rPr kumimoji="1" lang="ja-JP" altLang="en-US" smtClean="0"/>
              <a:pPr>
                <a:spcAft>
                  <a:spcPts val="600"/>
                </a:spcAft>
              </a:pPr>
              <a:t>9</a:t>
            </a:fld>
            <a:endParaRPr kumimoji="1" lang="ja-JP" altLang="en-US"/>
          </a:p>
        </p:txBody>
      </p:sp>
      <p:pic>
        <p:nvPicPr>
          <p:cNvPr id="14" name="図 13" descr="テキスト&#10;&#10;自動的に生成された説明">
            <a:extLst>
              <a:ext uri="{FF2B5EF4-FFF2-40B4-BE49-F238E27FC236}">
                <a16:creationId xmlns:a16="http://schemas.microsoft.com/office/drawing/2014/main" id="{2C8CB89B-B5E1-954B-B321-E9052643D246}"/>
              </a:ext>
            </a:extLst>
          </p:cNvPr>
          <p:cNvPicPr>
            <a:picLocks noChangeAspect="1"/>
          </p:cNvPicPr>
          <p:nvPr/>
        </p:nvPicPr>
        <p:blipFill>
          <a:blip r:embed="rId4"/>
          <a:stretch>
            <a:fillRect/>
          </a:stretch>
        </p:blipFill>
        <p:spPr>
          <a:xfrm>
            <a:off x="6555183" y="115107"/>
            <a:ext cx="4500299" cy="1509985"/>
          </a:xfrm>
          <a:prstGeom prst="rect">
            <a:avLst/>
          </a:prstGeom>
        </p:spPr>
      </p:pic>
    </p:spTree>
    <p:extLst>
      <p:ext uri="{BB962C8B-B14F-4D97-AF65-F5344CB8AC3E}">
        <p14:creationId xmlns:p14="http://schemas.microsoft.com/office/powerpoint/2010/main" val="40483436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3694</TotalTime>
  <Words>3608</Words>
  <Application>Microsoft Macintosh PowerPoint</Application>
  <PresentationFormat>ワイド画面</PresentationFormat>
  <Paragraphs>353</Paragraphs>
  <Slides>43</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43</vt:i4>
      </vt:variant>
    </vt:vector>
  </HeadingPairs>
  <TitlesOfParts>
    <vt:vector size="47" baseType="lpstr">
      <vt:lpstr>游ゴシック</vt:lpstr>
      <vt:lpstr>游ゴシック Light</vt:lpstr>
      <vt:lpstr>Arial</vt:lpstr>
      <vt:lpstr>Office テーマ</vt:lpstr>
      <vt:lpstr>DoS攻撃</vt:lpstr>
      <vt:lpstr>DoS (Denial of Service) 攻撃とは？</vt:lpstr>
      <vt:lpstr>DoS (Denial of Service) 攻撃とは？</vt:lpstr>
      <vt:lpstr>DoS攻撃の歴史</vt:lpstr>
      <vt:lpstr>いろいろな DoS攻撃</vt:lpstr>
      <vt:lpstr>DDoS攻撃</vt:lpstr>
      <vt:lpstr>DDoS攻撃 対策</vt:lpstr>
      <vt:lpstr>CDN</vt:lpstr>
      <vt:lpstr>SYN(FIN) Flood 攻撃</vt:lpstr>
      <vt:lpstr>SYN Flood 攻撃  対策</vt:lpstr>
      <vt:lpstr>SYN Cookie</vt:lpstr>
      <vt:lpstr>ACK Flood 攻撃</vt:lpstr>
      <vt:lpstr>ACK Flood 攻撃  対策</vt:lpstr>
      <vt:lpstr>UDP Flood 攻撃</vt:lpstr>
      <vt:lpstr>UDP Flood 攻撃 対策</vt:lpstr>
      <vt:lpstr>ICMP Flood 攻撃(Ping Flood 攻撃)</vt:lpstr>
      <vt:lpstr>ICMP Flood 攻撃(Ping Flood 攻撃) 対策</vt:lpstr>
      <vt:lpstr>EDoS攻撃</vt:lpstr>
      <vt:lpstr>Connection Flood 攻撃</vt:lpstr>
      <vt:lpstr>Connection Flood 攻撃 対策</vt:lpstr>
      <vt:lpstr>反射・増幅型DDoS攻撃</vt:lpstr>
      <vt:lpstr>反射・増幅型DDoS攻撃 対策</vt:lpstr>
      <vt:lpstr>smurf攻撃</vt:lpstr>
      <vt:lpstr>smurf攻撃 対策</vt:lpstr>
      <vt:lpstr>DNS Amp 攻撃</vt:lpstr>
      <vt:lpstr>DNS Amp 攻撃 対策</vt:lpstr>
      <vt:lpstr>IoT機器を悪用したDDoS攻撃</vt:lpstr>
      <vt:lpstr>IoT機器を悪用したDDoS攻撃 対策</vt:lpstr>
      <vt:lpstr>HTTP GET/POST Flood 攻撃</vt:lpstr>
      <vt:lpstr>HTTP GET/POST Flood 攻撃 対策</vt:lpstr>
      <vt:lpstr>Slow HTTP DoS  攻撃</vt:lpstr>
      <vt:lpstr>Slow HTTP DoS  攻撃 対策</vt:lpstr>
      <vt:lpstr>Stream Flood 攻撃</vt:lpstr>
      <vt:lpstr>Stream Flood 攻撃 対策</vt:lpstr>
      <vt:lpstr>DNS Flood 攻撃</vt:lpstr>
      <vt:lpstr>DNS Flood 攻撃  対策</vt:lpstr>
      <vt:lpstr>Ping of Death</vt:lpstr>
      <vt:lpstr>Ping of Death 対策</vt:lpstr>
      <vt:lpstr>Land</vt:lpstr>
      <vt:lpstr>Land 対策</vt:lpstr>
      <vt:lpstr>まとめ</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DoS攻撃</dc:title>
  <dc:creator>大原 黎明</dc:creator>
  <cp:lastModifiedBy>大原 黎明</cp:lastModifiedBy>
  <cp:revision>82</cp:revision>
  <dcterms:created xsi:type="dcterms:W3CDTF">2021-02-18T14:38:56Z</dcterms:created>
  <dcterms:modified xsi:type="dcterms:W3CDTF">2021-02-27T23:41:16Z</dcterms:modified>
</cp:coreProperties>
</file>