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57" r:id="rId3"/>
    <p:sldId id="258" r:id="rId4"/>
    <p:sldId id="262" r:id="rId5"/>
    <p:sldId id="260" r:id="rId6"/>
    <p:sldId id="261" r:id="rId7"/>
    <p:sldId id="263"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2"/>
    <p:restoredTop sz="94688"/>
  </p:normalViewPr>
  <p:slideViewPr>
    <p:cSldViewPr snapToGrid="0" snapToObjects="1">
      <p:cViewPr varScale="1">
        <p:scale>
          <a:sx n="204" d="100"/>
          <a:sy n="204" d="100"/>
        </p:scale>
        <p:origin x="23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45EB7-53DC-2640-AAB7-40F467CC12E6}" type="datetimeFigureOut">
              <a:rPr kumimoji="1" lang="ja-JP" altLang="en-US" smtClean="0"/>
              <a:t>2021/3/14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00520-8D48-9443-B05D-F9DDD996F2CB}" type="slidenum">
              <a:rPr kumimoji="1" lang="ja-JP" altLang="en-US" smtClean="0"/>
              <a:t>‹#›</a:t>
            </a:fld>
            <a:endParaRPr kumimoji="1" lang="ja-JP" altLang="en-US"/>
          </a:p>
        </p:txBody>
      </p:sp>
    </p:spTree>
    <p:extLst>
      <p:ext uri="{BB962C8B-B14F-4D97-AF65-F5344CB8AC3E}">
        <p14:creationId xmlns:p14="http://schemas.microsoft.com/office/powerpoint/2010/main" val="1080504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FE8AC-F2BA-404B-AA53-552CEAE576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6A06A0-0E4B-5A44-8E50-1460897B5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BDA4E5D-10A2-2747-AC2B-8AEB5B36A3CF}"/>
              </a:ext>
            </a:extLst>
          </p:cNvPr>
          <p:cNvSpPr>
            <a:spLocks noGrp="1"/>
          </p:cNvSpPr>
          <p:nvPr>
            <p:ph type="dt" sz="half" idx="10"/>
          </p:nvPr>
        </p:nvSpPr>
        <p:spPr/>
        <p:txBody>
          <a:bodyPr/>
          <a:lstStyle/>
          <a:p>
            <a:fld id="{91C0157B-A0FF-5041-B95A-C6DB0A174FFB}"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5064897C-F955-944D-9717-3254625E5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7DB82D-2E0B-9741-90E2-AB0D8EFD421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8594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940A7-3B28-F14B-9FA9-B404B8BDC3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FB6C86-2EE1-9B41-B634-76959EA8D9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F1432B-B4AD-C043-B433-CDFEBDB30490}"/>
              </a:ext>
            </a:extLst>
          </p:cNvPr>
          <p:cNvSpPr>
            <a:spLocks noGrp="1"/>
          </p:cNvSpPr>
          <p:nvPr>
            <p:ph type="dt" sz="half" idx="10"/>
          </p:nvPr>
        </p:nvSpPr>
        <p:spPr/>
        <p:txBody>
          <a:bodyPr/>
          <a:lstStyle/>
          <a:p>
            <a:fld id="{8FC26ACB-A3DF-7344-A51F-262529B3CD1D}"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03FBAC41-1B46-4140-83AB-0AF2876F7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475351-FE60-1946-8F51-77CB1C1BA91F}"/>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92289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62CA89-110D-0A42-924A-131F3FACA6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E37DD-188C-4945-9937-6B60DE4D90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DEC0CD-55F6-0548-8F22-B6F5017DD758}"/>
              </a:ext>
            </a:extLst>
          </p:cNvPr>
          <p:cNvSpPr>
            <a:spLocks noGrp="1"/>
          </p:cNvSpPr>
          <p:nvPr>
            <p:ph type="dt" sz="half" idx="10"/>
          </p:nvPr>
        </p:nvSpPr>
        <p:spPr/>
        <p:txBody>
          <a:bodyPr/>
          <a:lstStyle/>
          <a:p>
            <a:fld id="{09F9BB04-F95A-E84D-802B-BE5F8F2BDE15}"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364D87DA-C65A-614B-AB58-98603CACAB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B5A5D-D352-154D-837F-3538AD0BF62D}"/>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242338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D5635-BD89-1043-A975-D642B3CFE8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EA1B25-1FE9-4547-A4B6-9959D2C283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D61659-3B20-9744-9D86-D0E46B7E476A}"/>
              </a:ext>
            </a:extLst>
          </p:cNvPr>
          <p:cNvSpPr>
            <a:spLocks noGrp="1"/>
          </p:cNvSpPr>
          <p:nvPr>
            <p:ph type="dt" sz="half" idx="10"/>
          </p:nvPr>
        </p:nvSpPr>
        <p:spPr/>
        <p:txBody>
          <a:bodyPr/>
          <a:lstStyle/>
          <a:p>
            <a:fld id="{1AA3063C-B076-C849-B591-C74769957174}"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759CDFC1-45F9-E34D-B433-FE1EE77BE9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7162D7-7034-9C47-83A3-256510F3497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85371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0868D-E691-2C4A-ABDA-F1EFE04EE6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2BB85D-5017-9349-877C-80EAAE640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1BB6967-0CCE-5F49-AAE0-F50BA6EF571C}"/>
              </a:ext>
            </a:extLst>
          </p:cNvPr>
          <p:cNvSpPr>
            <a:spLocks noGrp="1"/>
          </p:cNvSpPr>
          <p:nvPr>
            <p:ph type="dt" sz="half" idx="10"/>
          </p:nvPr>
        </p:nvSpPr>
        <p:spPr/>
        <p:txBody>
          <a:bodyPr/>
          <a:lstStyle/>
          <a:p>
            <a:fld id="{5E09DDCF-336D-C24E-B269-2D07896565A7}"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A7689E66-F44B-9642-BD0B-4015B25177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1F5CC-A859-8D44-AD97-AA7FE7696567}"/>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8972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101A-4583-2845-8E82-B4036C38FD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460686-1540-9449-A4D2-BB7B823D4A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AF75A5-1BE6-6F45-8F27-8965F7BD0F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850714-6932-2146-A921-8947FEA88DED}"/>
              </a:ext>
            </a:extLst>
          </p:cNvPr>
          <p:cNvSpPr>
            <a:spLocks noGrp="1"/>
          </p:cNvSpPr>
          <p:nvPr>
            <p:ph type="dt" sz="half" idx="10"/>
          </p:nvPr>
        </p:nvSpPr>
        <p:spPr/>
        <p:txBody>
          <a:bodyPr/>
          <a:lstStyle/>
          <a:p>
            <a:fld id="{B67047CC-4F9A-954C-A141-C299DCBCF950}"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1779DB55-5265-0944-9D0F-794AD47186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433533-AC1B-2448-8C21-4297C2468B94}"/>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166010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CE452-1044-B346-9377-BEFF207E93E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02D76D-8FC6-AF44-9267-A9AC3DC0B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252169-1FEE-0748-87C8-9C1B1B9178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EF32EA4-676C-C74D-AAD4-AF7B660D3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5EA76-373D-5147-A485-3B7E61FF9D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8BFEF8D-C127-5648-84D5-64B2C56044D9}"/>
              </a:ext>
            </a:extLst>
          </p:cNvPr>
          <p:cNvSpPr>
            <a:spLocks noGrp="1"/>
          </p:cNvSpPr>
          <p:nvPr>
            <p:ph type="dt" sz="half" idx="10"/>
          </p:nvPr>
        </p:nvSpPr>
        <p:spPr/>
        <p:txBody>
          <a:bodyPr/>
          <a:lstStyle/>
          <a:p>
            <a:fld id="{4A148FD9-6C23-0841-9274-E1081F90FE60}" type="datetime1">
              <a:rPr kumimoji="1" lang="ja-JP" altLang="en-US" smtClean="0"/>
              <a:t>2021/3/14</a:t>
            </a:fld>
            <a:endParaRPr kumimoji="1" lang="ja-JP" altLang="en-US"/>
          </a:p>
        </p:txBody>
      </p:sp>
      <p:sp>
        <p:nvSpPr>
          <p:cNvPr id="8" name="フッター プレースホルダー 7">
            <a:extLst>
              <a:ext uri="{FF2B5EF4-FFF2-40B4-BE49-F238E27FC236}">
                <a16:creationId xmlns:a16="http://schemas.microsoft.com/office/drawing/2014/main" id="{D762F117-6A90-6140-A347-D23B51CF3D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DA152D-94C7-5344-B7D2-ACA9759E3075}"/>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404139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2B3B45-A8EB-2646-8C74-A6109F4FE3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B9978B-D687-5840-89B2-A3C50C94BE40}"/>
              </a:ext>
            </a:extLst>
          </p:cNvPr>
          <p:cNvSpPr>
            <a:spLocks noGrp="1"/>
          </p:cNvSpPr>
          <p:nvPr>
            <p:ph type="dt" sz="half" idx="10"/>
          </p:nvPr>
        </p:nvSpPr>
        <p:spPr/>
        <p:txBody>
          <a:bodyPr/>
          <a:lstStyle/>
          <a:p>
            <a:fld id="{723115B1-A704-7242-A35F-47FCCEAD1EBC}" type="datetime1">
              <a:rPr kumimoji="1" lang="ja-JP" altLang="en-US" smtClean="0"/>
              <a:t>2021/3/14</a:t>
            </a:fld>
            <a:endParaRPr kumimoji="1" lang="ja-JP" altLang="en-US"/>
          </a:p>
        </p:txBody>
      </p:sp>
      <p:sp>
        <p:nvSpPr>
          <p:cNvPr id="4" name="フッター プレースホルダー 3">
            <a:extLst>
              <a:ext uri="{FF2B5EF4-FFF2-40B4-BE49-F238E27FC236}">
                <a16:creationId xmlns:a16="http://schemas.microsoft.com/office/drawing/2014/main" id="{A786C751-6A24-E841-B5BB-8321860C92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A199BF-9360-1940-A53D-028D2746CF0A}"/>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59856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D65736-1E76-F64E-B3B6-3DA53210549F}"/>
              </a:ext>
            </a:extLst>
          </p:cNvPr>
          <p:cNvSpPr>
            <a:spLocks noGrp="1"/>
          </p:cNvSpPr>
          <p:nvPr>
            <p:ph type="dt" sz="half" idx="10"/>
          </p:nvPr>
        </p:nvSpPr>
        <p:spPr/>
        <p:txBody>
          <a:bodyPr/>
          <a:lstStyle/>
          <a:p>
            <a:fld id="{667FEC80-717C-304B-886E-9076ECA334E4}" type="datetime1">
              <a:rPr kumimoji="1" lang="ja-JP" altLang="en-US" smtClean="0"/>
              <a:t>2021/3/14</a:t>
            </a:fld>
            <a:endParaRPr kumimoji="1" lang="ja-JP" altLang="en-US"/>
          </a:p>
        </p:txBody>
      </p:sp>
      <p:sp>
        <p:nvSpPr>
          <p:cNvPr id="3" name="フッター プレースホルダー 2">
            <a:extLst>
              <a:ext uri="{FF2B5EF4-FFF2-40B4-BE49-F238E27FC236}">
                <a16:creationId xmlns:a16="http://schemas.microsoft.com/office/drawing/2014/main" id="{CE39BB22-8B4D-FF48-ADA3-F3F7CB9218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BC248F-89EB-F545-AF27-48EA521A29C2}"/>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422946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A1293-F630-B840-9684-609726CDC5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8BDFC-291C-A048-9D45-01594E0C1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CB1EB-A42F-6D49-8773-DF75CDE86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5DD362-641A-9F4D-A38B-7356092596B2}"/>
              </a:ext>
            </a:extLst>
          </p:cNvPr>
          <p:cNvSpPr>
            <a:spLocks noGrp="1"/>
          </p:cNvSpPr>
          <p:nvPr>
            <p:ph type="dt" sz="half" idx="10"/>
          </p:nvPr>
        </p:nvSpPr>
        <p:spPr/>
        <p:txBody>
          <a:bodyPr/>
          <a:lstStyle/>
          <a:p>
            <a:fld id="{6829BF2B-BEA5-1248-B149-C41D808DE395}"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236D2FA1-4AA7-AD42-A9A3-68081B8825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F7642-0E3D-E148-B487-2159DB487011}"/>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234227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E362F-06ED-F645-8ED4-9A3D329E36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383E03E-3F1E-D642-A085-FA597D59A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5577C6-5B7D-164F-8DC5-6E55EA48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DE1016-DAA6-0C47-914A-6D85517D6839}"/>
              </a:ext>
            </a:extLst>
          </p:cNvPr>
          <p:cNvSpPr>
            <a:spLocks noGrp="1"/>
          </p:cNvSpPr>
          <p:nvPr>
            <p:ph type="dt" sz="half" idx="10"/>
          </p:nvPr>
        </p:nvSpPr>
        <p:spPr/>
        <p:txBody>
          <a:bodyPr/>
          <a:lstStyle/>
          <a:p>
            <a:fld id="{92C8EA03-4F23-AC44-BEBA-F84025666D48}" type="datetime1">
              <a:rPr kumimoji="1" lang="ja-JP" altLang="en-US" smtClean="0"/>
              <a:t>2021/3/14</a:t>
            </a:fld>
            <a:endParaRPr kumimoji="1" lang="ja-JP" altLang="en-US"/>
          </a:p>
        </p:txBody>
      </p:sp>
      <p:sp>
        <p:nvSpPr>
          <p:cNvPr id="6" name="フッター プレースホルダー 5">
            <a:extLst>
              <a:ext uri="{FF2B5EF4-FFF2-40B4-BE49-F238E27FC236}">
                <a16:creationId xmlns:a16="http://schemas.microsoft.com/office/drawing/2014/main" id="{2073FDDD-D54C-5A47-B430-ECFD5DD6E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558E2D-7631-674F-A26B-C37263F590DC}"/>
              </a:ext>
            </a:extLst>
          </p:cNvPr>
          <p:cNvSpPr>
            <a:spLocks noGrp="1"/>
          </p:cNvSpPr>
          <p:nvPr>
            <p:ph type="sldNum" sz="quarter" idx="12"/>
          </p:nvPr>
        </p:nvSpPr>
        <p:spPr/>
        <p:txBody>
          <a:body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53333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345EE1D-B343-664E-8B27-880D1AE82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AA87E-E55A-6042-B4FB-2BBD6DF75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EC542E-134C-1C42-8006-F5161CB53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87A0C-E57A-F84C-9C6A-80B426A16026}" type="datetime1">
              <a:rPr kumimoji="1" lang="ja-JP" altLang="en-US" smtClean="0"/>
              <a:t>2021/3/14</a:t>
            </a:fld>
            <a:endParaRPr kumimoji="1" lang="ja-JP" altLang="en-US"/>
          </a:p>
        </p:txBody>
      </p:sp>
      <p:sp>
        <p:nvSpPr>
          <p:cNvPr id="5" name="フッター プレースホルダー 4">
            <a:extLst>
              <a:ext uri="{FF2B5EF4-FFF2-40B4-BE49-F238E27FC236}">
                <a16:creationId xmlns:a16="http://schemas.microsoft.com/office/drawing/2014/main" id="{2B32837F-007E-0A49-A2FA-F209CACC1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53E9A0-631C-4E43-8F5C-12EA65447C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41709-816B-9145-8675-993119449F8D}" type="slidenum">
              <a:rPr kumimoji="1" lang="ja-JP" altLang="en-US" smtClean="0"/>
              <a:t>‹#›</a:t>
            </a:fld>
            <a:endParaRPr kumimoji="1" lang="ja-JP" altLang="en-US"/>
          </a:p>
        </p:txBody>
      </p:sp>
    </p:spTree>
    <p:extLst>
      <p:ext uri="{BB962C8B-B14F-4D97-AF65-F5344CB8AC3E}">
        <p14:creationId xmlns:p14="http://schemas.microsoft.com/office/powerpoint/2010/main" val="315936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oumu.go.jp/main_sosiki/joho_tsusin/security/basic/structure/01.html#:~:text=%E7%81%AB%E7%81%BD%E3%81%AE%E3%81%A8%E3%81%8D%E3%81%AB%E8%A2%AB%E5%AE%B3,%E3%82%88%E3%81%86%E3%81%AB%E3%81%AA%E3%82%8A%E3%81%BE%E3%81%97%E3%81%9F%E3%80%8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oumu.go.jp/main_sosiki/joho_tsusin/security/basic/structure/01.html#:~:text=%E7%81%AB%E7%81%BD%E3%81%AE%E3%81%A8%E3%81%8D%E3%81%AB%E8%A2%AB%E5%AE%B3,%E3%82%88%E3%81%86%E3%81%AB%E3%81%AA%E3%82%8A%E3%81%BE%E3%81%97%E3%81%9F%E3%80%8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タイトル 1">
            <a:extLst>
              <a:ext uri="{FF2B5EF4-FFF2-40B4-BE49-F238E27FC236}">
                <a16:creationId xmlns:a16="http://schemas.microsoft.com/office/drawing/2014/main" id="{811C6706-01BF-3D46-BB65-C4EAFA1FA0A1}"/>
              </a:ext>
            </a:extLst>
          </p:cNvPr>
          <p:cNvSpPr>
            <a:spLocks noGrp="1"/>
          </p:cNvSpPr>
          <p:nvPr>
            <p:ph type="ctrTitle"/>
          </p:nvPr>
        </p:nvSpPr>
        <p:spPr>
          <a:xfrm>
            <a:off x="3204642" y="2353641"/>
            <a:ext cx="5782716" cy="2150719"/>
          </a:xfrm>
          <a:noFill/>
        </p:spPr>
        <p:txBody>
          <a:bodyPr anchor="ctr">
            <a:normAutofit/>
          </a:bodyPr>
          <a:lstStyle/>
          <a:p>
            <a:r>
              <a:rPr kumimoji="1" lang="ja-JP" altLang="en-US" sz="3600">
                <a:solidFill>
                  <a:srgbClr val="080808"/>
                </a:solidFill>
              </a:rPr>
              <a:t>ファイアーウォール</a:t>
            </a:r>
          </a:p>
        </p:txBody>
      </p:sp>
      <p:sp>
        <p:nvSpPr>
          <p:cNvPr id="3" name="字幕 2">
            <a:extLst>
              <a:ext uri="{FF2B5EF4-FFF2-40B4-BE49-F238E27FC236}">
                <a16:creationId xmlns:a16="http://schemas.microsoft.com/office/drawing/2014/main" id="{94FB5465-18B1-EB4D-9312-469F8A20B992}"/>
              </a:ext>
            </a:extLst>
          </p:cNvPr>
          <p:cNvSpPr>
            <a:spLocks noGrp="1"/>
          </p:cNvSpPr>
          <p:nvPr>
            <p:ph type="subTitle" idx="1"/>
          </p:nvPr>
        </p:nvSpPr>
        <p:spPr>
          <a:xfrm>
            <a:off x="4439633" y="4518923"/>
            <a:ext cx="3312734" cy="1141851"/>
          </a:xfrm>
          <a:noFill/>
        </p:spPr>
        <p:txBody>
          <a:bodyPr>
            <a:normAutofit/>
          </a:bodyPr>
          <a:lstStyle/>
          <a:p>
            <a:r>
              <a:rPr kumimoji="1" lang="en-US" altLang="ja-JP" sz="2000">
                <a:solidFill>
                  <a:srgbClr val="080808"/>
                </a:solidFill>
              </a:rPr>
              <a:t>reimei</a:t>
            </a:r>
            <a:endParaRPr kumimoji="1" lang="ja-JP" altLang="en-US" sz="2000">
              <a:solidFill>
                <a:srgbClr val="080808"/>
              </a:solidFill>
            </a:endParaRP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20F3565-0827-1F4A-85C3-E3643634FA28}"/>
              </a:ext>
            </a:extLst>
          </p:cNvPr>
          <p:cNvSpPr>
            <a:spLocks noGrp="1"/>
          </p:cNvSpPr>
          <p:nvPr>
            <p:ph type="title"/>
          </p:nvPr>
        </p:nvSpPr>
        <p:spPr>
          <a:xfrm>
            <a:off x="643467" y="1698171"/>
            <a:ext cx="3962061" cy="4516360"/>
          </a:xfrm>
        </p:spPr>
        <p:txBody>
          <a:bodyPr anchor="t">
            <a:normAutofit/>
          </a:bodyPr>
          <a:lstStyle/>
          <a:p>
            <a:r>
              <a:rPr kumimoji="1" lang="ja-JP" altLang="en-US" sz="3200"/>
              <a:t>ファイアーウォールとは</a:t>
            </a:r>
          </a:p>
        </p:txBody>
      </p:sp>
      <p:sp>
        <p:nvSpPr>
          <p:cNvPr id="22"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DC5553E9-7968-CB4F-898B-10320442E912}"/>
              </a:ext>
            </a:extLst>
          </p:cNvPr>
          <p:cNvSpPr>
            <a:spLocks noGrp="1"/>
          </p:cNvSpPr>
          <p:nvPr>
            <p:ph idx="1"/>
          </p:nvPr>
        </p:nvSpPr>
        <p:spPr>
          <a:xfrm>
            <a:off x="5070020" y="1698170"/>
            <a:ext cx="6478513" cy="4516361"/>
          </a:xfrm>
        </p:spPr>
        <p:txBody>
          <a:bodyPr>
            <a:normAutofit/>
          </a:bodyPr>
          <a:lstStyle/>
          <a:p>
            <a:r>
              <a:rPr kumimoji="1" lang="ja-JP" altLang="en-US" sz="1400"/>
              <a:t>複数のネットワークセグメント間で、予め設定されたルール</a:t>
            </a:r>
            <a:r>
              <a:rPr kumimoji="1" lang="en-US" altLang="ja-JP" sz="1400"/>
              <a:t>(ACL)</a:t>
            </a:r>
            <a:r>
              <a:rPr kumimoji="1" lang="ja-JP" altLang="en-US" sz="1400"/>
              <a:t>に基づいてパケットを中継したり、破棄したりする機能を持つアクセス制御製品</a:t>
            </a:r>
            <a:endParaRPr kumimoji="1" lang="en-US" altLang="ja-JP" sz="1400"/>
          </a:p>
          <a:p>
            <a:r>
              <a:rPr lang="ja-JP" altLang="en-US" sz="1400"/>
              <a:t>火災の時に被害を最小限に食い止める防火壁のような役割を果たすことから、外部のネットワークからの攻撃や不正なアクセスから自分たちのネットワークやコンピュータを制御するためのソフトウェアやハードウェアをファイアーウォール</a:t>
            </a:r>
            <a:r>
              <a:rPr lang="en-US" altLang="ja-JP" sz="1400"/>
              <a:t>(</a:t>
            </a:r>
            <a:r>
              <a:rPr lang="ja-JP" altLang="en-US" sz="1400"/>
              <a:t>以後</a:t>
            </a:r>
            <a:r>
              <a:rPr lang="en-US" altLang="ja-JP" sz="1400"/>
              <a:t>FW)</a:t>
            </a:r>
            <a:r>
              <a:rPr lang="ja-JP" altLang="en-US" sz="1400"/>
              <a:t>と呼ぶようになった</a:t>
            </a:r>
            <a:endParaRPr lang="en-US" altLang="ja-JP" sz="1400"/>
          </a:p>
          <a:p>
            <a:r>
              <a:rPr kumimoji="1" lang="en-US" altLang="ja-JP" sz="1400"/>
              <a:t>IPS, WAF</a:t>
            </a:r>
            <a:r>
              <a:rPr kumimoji="1" lang="ja-JP" altLang="en-US" sz="1400"/>
              <a:t>などの登場により</a:t>
            </a:r>
            <a:r>
              <a:rPr kumimoji="1" lang="en-US" altLang="ja-JP" sz="1400"/>
              <a:t>FW</a:t>
            </a:r>
            <a:r>
              <a:rPr kumimoji="1" lang="ja-JP" altLang="en-US" sz="1400"/>
              <a:t>の概念が拡大</a:t>
            </a:r>
            <a:br>
              <a:rPr kumimoji="1" lang="en-US" altLang="ja-JP" sz="1400"/>
            </a:br>
            <a:r>
              <a:rPr kumimoji="1" lang="ja-JP" altLang="en-US" sz="1400"/>
              <a:t>ネットワーク</a:t>
            </a:r>
            <a:r>
              <a:rPr kumimoji="1" lang="en-US" altLang="ja-JP" sz="1400"/>
              <a:t>FW: </a:t>
            </a:r>
            <a:r>
              <a:rPr kumimoji="1" lang="ja-JP" altLang="en-US" sz="1400"/>
              <a:t>従来の</a:t>
            </a:r>
            <a:r>
              <a:rPr kumimoji="1" lang="en-US" altLang="ja-JP" sz="1400"/>
              <a:t>FW</a:t>
            </a:r>
            <a:br>
              <a:rPr kumimoji="1" lang="en-US" altLang="ja-JP" sz="1400"/>
            </a:br>
            <a:r>
              <a:rPr kumimoji="1" lang="ja-JP" altLang="en-US" sz="1400"/>
              <a:t>アプリケーション</a:t>
            </a:r>
            <a:r>
              <a:rPr kumimoji="1" lang="en-US" altLang="ja-JP" sz="1400"/>
              <a:t>FW: WAF</a:t>
            </a:r>
            <a:r>
              <a:rPr kumimoji="1" lang="ja-JP" altLang="en-US" sz="1400"/>
              <a:t>などの特定のアプリに対して機能する</a:t>
            </a:r>
            <a:r>
              <a:rPr kumimoji="1" lang="en-US" altLang="ja-JP" sz="1400"/>
              <a:t>FW</a:t>
            </a:r>
          </a:p>
          <a:p>
            <a:endParaRPr lang="en-US" altLang="ja-JP" sz="1400"/>
          </a:p>
          <a:p>
            <a:pPr marL="0" indent="0">
              <a:buNone/>
            </a:pPr>
            <a:r>
              <a:rPr lang="en" altLang="ja-JP" sz="1400">
                <a:hlinkClick r:id="rId2"/>
              </a:rPr>
              <a:t>https://www.soumu.go.jp/main_sosiki/joho_tsusin/security/basic/structure/01.html#:~:text=%E7%81%AB%E7%81%BD%E3%81%AE%E3%81%A8%E3%81%8D%E3%81%AB%E8%A2%AB%E5%AE%B3,%E3%82%88%E3%81%86%E3%81%AB%E3%81%AA%E3%82%8A%E3%81%BE%E3%81%97%E3%81%9F%E3%80%82</a:t>
            </a:r>
            <a:endParaRPr lang="en-US" altLang="ja-JP" sz="1400"/>
          </a:p>
        </p:txBody>
      </p:sp>
      <p:sp>
        <p:nvSpPr>
          <p:cNvPr id="4" name="スライド番号プレースホルダー 3">
            <a:extLst>
              <a:ext uri="{FF2B5EF4-FFF2-40B4-BE49-F238E27FC236}">
                <a16:creationId xmlns:a16="http://schemas.microsoft.com/office/drawing/2014/main" id="{AE3E4D10-7087-2D44-8109-AFF46192CD13}"/>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2</a:t>
            </a:fld>
            <a:endParaRPr kumimoji="1" lang="ja-JP" alt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29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B8251C-C4AB-8D45-AF12-107E92E5BBB7}"/>
              </a:ext>
            </a:extLst>
          </p:cNvPr>
          <p:cNvSpPr>
            <a:spLocks noGrp="1"/>
          </p:cNvSpPr>
          <p:nvPr>
            <p:ph type="title"/>
          </p:nvPr>
        </p:nvSpPr>
        <p:spPr/>
        <p:txBody>
          <a:bodyPr/>
          <a:lstStyle/>
          <a:p>
            <a:r>
              <a:rPr kumimoji="1" lang="en-US" altLang="ja-JP" dirty="0"/>
              <a:t>FW</a:t>
            </a:r>
            <a:r>
              <a:rPr kumimoji="1" lang="ja-JP" altLang="en-US"/>
              <a:t>の役割</a:t>
            </a:r>
          </a:p>
        </p:txBody>
      </p:sp>
      <p:sp>
        <p:nvSpPr>
          <p:cNvPr id="3" name="コンテンツ プレースホルダー 2">
            <a:extLst>
              <a:ext uri="{FF2B5EF4-FFF2-40B4-BE49-F238E27FC236}">
                <a16:creationId xmlns:a16="http://schemas.microsoft.com/office/drawing/2014/main" id="{78E971FF-4795-CB41-8CFE-0B9B12FB1855}"/>
              </a:ext>
            </a:extLst>
          </p:cNvPr>
          <p:cNvSpPr>
            <a:spLocks noGrp="1"/>
          </p:cNvSpPr>
          <p:nvPr>
            <p:ph idx="1"/>
          </p:nvPr>
        </p:nvSpPr>
        <p:spPr/>
        <p:txBody>
          <a:bodyPr>
            <a:normAutofit/>
          </a:bodyPr>
          <a:lstStyle/>
          <a:p>
            <a:r>
              <a:rPr kumimoji="1" lang="ja-JP" altLang="en-US" sz="2000"/>
              <a:t>元々インターネットからの不正アクセスや攻撃など、インバウンド方向のパケットから組織内のネットワークを守る「盾</a:t>
            </a:r>
            <a:r>
              <a:rPr lang="ja-JP" altLang="en-US" sz="2000"/>
              <a:t>」</a:t>
            </a:r>
            <a:br>
              <a:rPr lang="en-US" altLang="ja-JP" sz="2000" dirty="0"/>
            </a:br>
            <a:r>
              <a:rPr lang="en-US" altLang="ja-JP" sz="2000" dirty="0"/>
              <a:t>(</a:t>
            </a:r>
            <a:r>
              <a:rPr lang="ja-JP" altLang="en-US" sz="2000"/>
              <a:t>完全な盾ではなく、</a:t>
            </a:r>
            <a:r>
              <a:rPr lang="en-US" altLang="ja-JP" sz="2000" dirty="0"/>
              <a:t>HTTP</a:t>
            </a:r>
            <a:r>
              <a:rPr lang="ja-JP" altLang="en-US" sz="2000"/>
              <a:t>や</a:t>
            </a:r>
            <a:r>
              <a:rPr lang="en-US" altLang="ja-JP" sz="2000" dirty="0"/>
              <a:t>SMTP</a:t>
            </a:r>
            <a:r>
              <a:rPr lang="ja-JP" altLang="en-US" sz="2000"/>
              <a:t>などを通すためにいくつか穴の開いた盾</a:t>
            </a:r>
            <a:r>
              <a:rPr lang="en-US" altLang="ja-JP" sz="2000" dirty="0"/>
              <a:t>)</a:t>
            </a:r>
          </a:p>
          <a:p>
            <a:r>
              <a:rPr kumimoji="1" lang="ja-JP" altLang="en-US" sz="2000"/>
              <a:t>悪質なマルウェアや不正なプログラムをダウンロードさせるサイトの増加により、インバウンド方向だけでなくアウトバウンド方向のパケットについてもフィルタリングすることが重要な役割</a:t>
            </a:r>
            <a:endParaRPr kumimoji="1" lang="en-US" altLang="ja-JP" sz="2000" dirty="0"/>
          </a:p>
          <a:p>
            <a:r>
              <a:rPr lang="ja-JP" altLang="en-US" sz="2000"/>
              <a:t>つまり、現在は「盾」というより「フィルタ」</a:t>
            </a:r>
            <a:endParaRPr lang="en-US" altLang="ja-JP" sz="2000" dirty="0"/>
          </a:p>
          <a:p>
            <a:r>
              <a:rPr kumimoji="1" lang="ja-JP" altLang="en-US" sz="2000"/>
              <a:t>他にも、インターネットから自社のサイトへの快適なアクセスや組織内からの快適なインターネット利用環境を常時提供する可用性の面でも重要な役割</a:t>
            </a:r>
            <a:endParaRPr kumimoji="1" lang="en-US" altLang="ja-JP" sz="2000" dirty="0"/>
          </a:p>
        </p:txBody>
      </p:sp>
      <p:sp>
        <p:nvSpPr>
          <p:cNvPr id="4" name="スライド番号プレースホルダー 3">
            <a:extLst>
              <a:ext uri="{FF2B5EF4-FFF2-40B4-BE49-F238E27FC236}">
                <a16:creationId xmlns:a16="http://schemas.microsoft.com/office/drawing/2014/main" id="{0BA86D48-6EC6-9848-8083-D9DB0EA4275A}"/>
              </a:ext>
            </a:extLst>
          </p:cNvPr>
          <p:cNvSpPr>
            <a:spLocks noGrp="1"/>
          </p:cNvSpPr>
          <p:nvPr>
            <p:ph type="sldNum" sz="quarter" idx="12"/>
          </p:nvPr>
        </p:nvSpPr>
        <p:spPr/>
        <p:txBody>
          <a:bodyPr/>
          <a:lstStyle/>
          <a:p>
            <a:fld id="{E8341709-816B-9145-8675-993119449F8D}" type="slidenum">
              <a:rPr kumimoji="1" lang="ja-JP" altLang="en-US" smtClean="0"/>
              <a:t>3</a:t>
            </a:fld>
            <a:endParaRPr kumimoji="1" lang="ja-JP" altLang="en-US"/>
          </a:p>
        </p:txBody>
      </p:sp>
    </p:spTree>
    <p:extLst>
      <p:ext uri="{BB962C8B-B14F-4D97-AF65-F5344CB8AC3E}">
        <p14:creationId xmlns:p14="http://schemas.microsoft.com/office/powerpoint/2010/main" val="192170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D544786-DEF8-834C-B9EA-EDC7417D74A7}"/>
              </a:ext>
            </a:extLst>
          </p:cNvPr>
          <p:cNvSpPr>
            <a:spLocks noGrp="1"/>
          </p:cNvSpPr>
          <p:nvPr>
            <p:ph type="title"/>
          </p:nvPr>
        </p:nvSpPr>
        <p:spPr>
          <a:xfrm>
            <a:off x="643467" y="321734"/>
            <a:ext cx="10905066" cy="1135737"/>
          </a:xfrm>
        </p:spPr>
        <p:txBody>
          <a:bodyPr>
            <a:normAutofit/>
          </a:bodyPr>
          <a:lstStyle/>
          <a:p>
            <a:r>
              <a:rPr lang="en-US" altLang="ja-JP" sz="3600"/>
              <a:t>FW</a:t>
            </a:r>
            <a:r>
              <a:rPr lang="ja-JP" altLang="en-US" sz="3600"/>
              <a:t>の基本構成</a:t>
            </a:r>
            <a:endParaRPr kumimoji="1" lang="ja-JP" altLang="en-US" sz="3600"/>
          </a:p>
        </p:txBody>
      </p:sp>
      <p:sp>
        <p:nvSpPr>
          <p:cNvPr id="3" name="コンテンツ プレースホルダー 2">
            <a:extLst>
              <a:ext uri="{FF2B5EF4-FFF2-40B4-BE49-F238E27FC236}">
                <a16:creationId xmlns:a16="http://schemas.microsoft.com/office/drawing/2014/main" id="{646924A7-816B-7448-8F7E-EAC4B9352AE9}"/>
              </a:ext>
            </a:extLst>
          </p:cNvPr>
          <p:cNvSpPr>
            <a:spLocks noGrp="1"/>
          </p:cNvSpPr>
          <p:nvPr>
            <p:ph idx="1"/>
          </p:nvPr>
        </p:nvSpPr>
        <p:spPr>
          <a:xfrm>
            <a:off x="643469" y="1782981"/>
            <a:ext cx="4008384" cy="4393982"/>
          </a:xfrm>
        </p:spPr>
        <p:txBody>
          <a:bodyPr>
            <a:normAutofit/>
          </a:bodyPr>
          <a:lstStyle/>
          <a:p>
            <a:pPr marL="514350" indent="-514350">
              <a:buAutoNum type="arabicPeriod"/>
            </a:pPr>
            <a:r>
              <a:rPr kumimoji="1" lang="ja-JP" altLang="en-US" sz="1700"/>
              <a:t>公開サーバをバリアセグメントに接続</a:t>
            </a:r>
            <a:endParaRPr kumimoji="1" lang="en-US" altLang="ja-JP" sz="1700"/>
          </a:p>
          <a:p>
            <a:pPr marL="514350" indent="-514350">
              <a:buAutoNum type="arabicPeriod"/>
            </a:pPr>
            <a:endParaRPr lang="en-US" altLang="ja-JP" sz="1700"/>
          </a:p>
          <a:p>
            <a:r>
              <a:rPr lang="en-US" altLang="ja-JP" sz="1700"/>
              <a:t>FW</a:t>
            </a:r>
            <a:r>
              <a:rPr lang="ja-JP" altLang="en-US" sz="1700"/>
              <a:t>によってインバウンド方向のパケットを全て遮断することが可能</a:t>
            </a:r>
            <a:endParaRPr lang="en-US" altLang="ja-JP" sz="1700"/>
          </a:p>
          <a:p>
            <a:r>
              <a:rPr kumimoji="1" lang="ja-JP" altLang="en-US" sz="1700"/>
              <a:t>バリアセグメント上の公開サーバから内部ネットワークへのアクセスについては一部許可</a:t>
            </a:r>
            <a:r>
              <a:rPr kumimoji="1" lang="en-US" altLang="ja-JP" sz="1700"/>
              <a:t>(</a:t>
            </a:r>
            <a:r>
              <a:rPr kumimoji="1" lang="ja-JP" altLang="en-US" sz="1700"/>
              <a:t>必要最低限</a:t>
            </a:r>
            <a:r>
              <a:rPr kumimoji="1" lang="en-US" altLang="ja-JP" sz="1700"/>
              <a:t>)</a:t>
            </a:r>
          </a:p>
          <a:p>
            <a:r>
              <a:rPr lang="en-US" altLang="ja-JP" sz="1700"/>
              <a:t>FW</a:t>
            </a:r>
            <a:r>
              <a:rPr lang="ja-JP" altLang="en-US" sz="1700"/>
              <a:t>は公開サーバへの攻撃や不正アクセスについては一切防ぐことは不可</a:t>
            </a:r>
            <a:endParaRPr lang="en-US" altLang="ja-JP" sz="1700"/>
          </a:p>
          <a:p>
            <a:r>
              <a:rPr kumimoji="1" lang="ja-JP" altLang="en-US" sz="1700"/>
              <a:t>アウトバウンド方向への各種プロトコルが許可されているため、内部に侵入したマルウェアによって</a:t>
            </a:r>
            <a:r>
              <a:rPr kumimoji="1" lang="en-US" altLang="ja-JP" sz="1700"/>
              <a:t>C&amp;C</a:t>
            </a:r>
            <a:r>
              <a:rPr kumimoji="1" lang="ja-JP" altLang="en-US" sz="1700"/>
              <a:t>サーバなどへの不正な通信が行われる可能性あり</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図 5" descr="ダイアグラム&#10;&#10;自動的に生成された説明">
            <a:extLst>
              <a:ext uri="{FF2B5EF4-FFF2-40B4-BE49-F238E27FC236}">
                <a16:creationId xmlns:a16="http://schemas.microsoft.com/office/drawing/2014/main" id="{900EBE8E-0FFA-D34C-9DF7-9F8FC4E861BD}"/>
              </a:ext>
            </a:extLst>
          </p:cNvPr>
          <p:cNvPicPr>
            <a:picLocks noChangeAspect="1"/>
          </p:cNvPicPr>
          <p:nvPr/>
        </p:nvPicPr>
        <p:blipFill>
          <a:blip r:embed="rId2"/>
          <a:stretch>
            <a:fillRect/>
          </a:stretch>
        </p:blipFill>
        <p:spPr>
          <a:xfrm>
            <a:off x="5295320" y="1884734"/>
            <a:ext cx="6253212" cy="4158385"/>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スライド番号プレースホルダー 3">
            <a:extLst>
              <a:ext uri="{FF2B5EF4-FFF2-40B4-BE49-F238E27FC236}">
                <a16:creationId xmlns:a16="http://schemas.microsoft.com/office/drawing/2014/main" id="{D5F6F940-19A3-EF48-B3ED-5E52EB1054E1}"/>
              </a:ext>
            </a:extLst>
          </p:cNvPr>
          <p:cNvSpPr>
            <a:spLocks noGrp="1"/>
          </p:cNvSpPr>
          <p:nvPr>
            <p:ph type="sldNum" sz="quarter" idx="12"/>
          </p:nvPr>
        </p:nvSpPr>
        <p:spPr>
          <a:xfrm>
            <a:off x="8805333" y="6356350"/>
            <a:ext cx="2743200" cy="365125"/>
          </a:xfrm>
        </p:spPr>
        <p:txBody>
          <a:bodyPr>
            <a:normAutofit/>
          </a:bodyPr>
          <a:lstStyle/>
          <a:p>
            <a:pPr>
              <a:spcAft>
                <a:spcPts val="600"/>
              </a:spcAft>
            </a:pPr>
            <a:fld id="{E8341709-816B-9145-8675-993119449F8D}" type="slidenum">
              <a:rPr kumimoji="1" lang="ja-JP" altLang="en-US" smtClean="0"/>
              <a:pPr>
                <a:spcAft>
                  <a:spcPts val="600"/>
                </a:spcAft>
              </a:pPr>
              <a:t>4</a:t>
            </a:fld>
            <a:endParaRPr kumimoji="1" lang="ja-JP" altLang="en-US"/>
          </a:p>
        </p:txBody>
      </p:sp>
    </p:spTree>
    <p:extLst>
      <p:ext uri="{BB962C8B-B14F-4D97-AF65-F5344CB8AC3E}">
        <p14:creationId xmlns:p14="http://schemas.microsoft.com/office/powerpoint/2010/main" val="269394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E6D3C-3AF3-614D-A41C-50537F54198B}"/>
              </a:ext>
            </a:extLst>
          </p:cNvPr>
          <p:cNvSpPr>
            <a:spLocks noGrp="1"/>
          </p:cNvSpPr>
          <p:nvPr>
            <p:ph type="title"/>
          </p:nvPr>
        </p:nvSpPr>
        <p:spPr/>
        <p:txBody>
          <a:bodyPr/>
          <a:lstStyle/>
          <a:p>
            <a:r>
              <a:rPr lang="en-US" altLang="ja-JP" dirty="0"/>
              <a:t>FW</a:t>
            </a:r>
            <a:r>
              <a:rPr lang="ja-JP" altLang="en-US"/>
              <a:t>の基本構成</a:t>
            </a:r>
            <a:endParaRPr kumimoji="1" lang="ja-JP" altLang="en-US"/>
          </a:p>
        </p:txBody>
      </p:sp>
      <p:sp>
        <p:nvSpPr>
          <p:cNvPr id="3" name="コンテンツ プレースホルダー 2">
            <a:extLst>
              <a:ext uri="{FF2B5EF4-FFF2-40B4-BE49-F238E27FC236}">
                <a16:creationId xmlns:a16="http://schemas.microsoft.com/office/drawing/2014/main" id="{C512AA97-953D-CD42-91E8-D7ECECAA238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AE6817-A7F3-924F-9DFD-E9DD17ACEEBC}"/>
              </a:ext>
            </a:extLst>
          </p:cNvPr>
          <p:cNvSpPr>
            <a:spLocks noGrp="1"/>
          </p:cNvSpPr>
          <p:nvPr>
            <p:ph type="sldNum" sz="quarter" idx="12"/>
          </p:nvPr>
        </p:nvSpPr>
        <p:spPr/>
        <p:txBody>
          <a:bodyPr/>
          <a:lstStyle/>
          <a:p>
            <a:fld id="{E8341709-816B-9145-8675-993119449F8D}" type="slidenum">
              <a:rPr kumimoji="1" lang="ja-JP" altLang="en-US" smtClean="0"/>
              <a:t>5</a:t>
            </a:fld>
            <a:endParaRPr kumimoji="1" lang="ja-JP" altLang="en-US"/>
          </a:p>
        </p:txBody>
      </p:sp>
      <p:grpSp>
        <p:nvGrpSpPr>
          <p:cNvPr id="40" name="グループ化 39">
            <a:extLst>
              <a:ext uri="{FF2B5EF4-FFF2-40B4-BE49-F238E27FC236}">
                <a16:creationId xmlns:a16="http://schemas.microsoft.com/office/drawing/2014/main" id="{4F9FC977-20F3-4545-936D-0C257F234E8B}"/>
              </a:ext>
            </a:extLst>
          </p:cNvPr>
          <p:cNvGrpSpPr/>
          <p:nvPr/>
        </p:nvGrpSpPr>
        <p:grpSpPr>
          <a:xfrm>
            <a:off x="4685898" y="1987279"/>
            <a:ext cx="6117801" cy="4228306"/>
            <a:chOff x="4685898" y="1987279"/>
            <a:chExt cx="6117801" cy="4228306"/>
          </a:xfrm>
        </p:grpSpPr>
        <p:grpSp>
          <p:nvGrpSpPr>
            <p:cNvPr id="35" name="グループ化 34">
              <a:extLst>
                <a:ext uri="{FF2B5EF4-FFF2-40B4-BE49-F238E27FC236}">
                  <a16:creationId xmlns:a16="http://schemas.microsoft.com/office/drawing/2014/main" id="{C7F97770-C5E4-7F46-89F0-2C17BD7D7BA1}"/>
                </a:ext>
              </a:extLst>
            </p:cNvPr>
            <p:cNvGrpSpPr/>
            <p:nvPr/>
          </p:nvGrpSpPr>
          <p:grpSpPr>
            <a:xfrm>
              <a:off x="4768241" y="1987279"/>
              <a:ext cx="6035458" cy="4228306"/>
              <a:chOff x="4830871" y="1984603"/>
              <a:chExt cx="6035458" cy="4228306"/>
            </a:xfrm>
          </p:grpSpPr>
          <p:pic>
            <p:nvPicPr>
              <p:cNvPr id="9" name="コンテンツ プレースホルダー 5" descr="サーバー 単色塗りつぶし">
                <a:extLst>
                  <a:ext uri="{FF2B5EF4-FFF2-40B4-BE49-F238E27FC236}">
                    <a16:creationId xmlns:a16="http://schemas.microsoft.com/office/drawing/2014/main" id="{2E9A31C9-6DE6-2443-9CE2-4773A1D6DD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5545" y="1984603"/>
                <a:ext cx="914400" cy="914400"/>
              </a:xfrm>
              <a:prstGeom prst="rect">
                <a:avLst/>
              </a:prstGeom>
            </p:spPr>
          </p:pic>
          <p:cxnSp>
            <p:nvCxnSpPr>
              <p:cNvPr id="16" name="直線コネクタ 15">
                <a:extLst>
                  <a:ext uri="{FF2B5EF4-FFF2-40B4-BE49-F238E27FC236}">
                    <a16:creationId xmlns:a16="http://schemas.microsoft.com/office/drawing/2014/main" id="{701167CA-F1FB-184C-B6BB-2BCF33347883}"/>
                  </a:ext>
                </a:extLst>
              </p:cNvPr>
              <p:cNvCxnSpPr>
                <a:cxnSpLocks/>
              </p:cNvCxnSpPr>
              <p:nvPr/>
            </p:nvCxnSpPr>
            <p:spPr>
              <a:xfrm>
                <a:off x="5732745" y="2774515"/>
                <a:ext cx="0" cy="95248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332FC02D-F3C5-3D4A-935C-7CAD826AD27F}"/>
                  </a:ext>
                </a:extLst>
              </p:cNvPr>
              <p:cNvCxnSpPr>
                <a:cxnSpLocks/>
              </p:cNvCxnSpPr>
              <p:nvPr/>
            </p:nvCxnSpPr>
            <p:spPr>
              <a:xfrm>
                <a:off x="5724394" y="4361145"/>
                <a:ext cx="0" cy="48016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F93AA5D8-332D-3844-B391-F72530D9B0A6}"/>
                  </a:ext>
                </a:extLst>
              </p:cNvPr>
              <p:cNvCxnSpPr>
                <a:cxnSpLocks/>
              </p:cNvCxnSpPr>
              <p:nvPr/>
            </p:nvCxnSpPr>
            <p:spPr>
              <a:xfrm>
                <a:off x="4830871" y="4841310"/>
                <a:ext cx="603545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23" name="グラフィックス 22" descr="コンピューター 単色塗りつぶし">
                <a:extLst>
                  <a:ext uri="{FF2B5EF4-FFF2-40B4-BE49-F238E27FC236}">
                    <a16:creationId xmlns:a16="http://schemas.microsoft.com/office/drawing/2014/main" id="{0C9BB9C4-6E0A-8E44-B49A-0A7554B83A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3375" y="5246515"/>
                <a:ext cx="914400" cy="914400"/>
              </a:xfrm>
              <a:prstGeom prst="rect">
                <a:avLst/>
              </a:prstGeom>
            </p:spPr>
          </p:pic>
          <p:pic>
            <p:nvPicPr>
              <p:cNvPr id="24" name="グラフィックス 23" descr="コンピューター 単色塗りつぶし">
                <a:extLst>
                  <a:ext uri="{FF2B5EF4-FFF2-40B4-BE49-F238E27FC236}">
                    <a16:creationId xmlns:a16="http://schemas.microsoft.com/office/drawing/2014/main" id="{50085E24-9794-994E-9E4F-28F15D3E6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23973" y="5246515"/>
                <a:ext cx="914400" cy="914400"/>
              </a:xfrm>
              <a:prstGeom prst="rect">
                <a:avLst/>
              </a:prstGeom>
            </p:spPr>
          </p:pic>
          <p:pic>
            <p:nvPicPr>
              <p:cNvPr id="25" name="グラフィックス 24" descr="コンピューター 単色塗りつぶし">
                <a:extLst>
                  <a:ext uri="{FF2B5EF4-FFF2-40B4-BE49-F238E27FC236}">
                    <a16:creationId xmlns:a16="http://schemas.microsoft.com/office/drawing/2014/main" id="{EB167CC8-1E49-E441-8879-D46C602A05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1440" y="5248407"/>
                <a:ext cx="914400" cy="914400"/>
              </a:xfrm>
              <a:prstGeom prst="rect">
                <a:avLst/>
              </a:prstGeom>
            </p:spPr>
          </p:pic>
          <p:pic>
            <p:nvPicPr>
              <p:cNvPr id="26" name="グラフィックス 25" descr="データベース 単色塗りつぶし">
                <a:extLst>
                  <a:ext uri="{FF2B5EF4-FFF2-40B4-BE49-F238E27FC236}">
                    <a16:creationId xmlns:a16="http://schemas.microsoft.com/office/drawing/2014/main" id="{B503E09B-CA03-6A42-8E61-EE7AEAC2AC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07" y="5298509"/>
                <a:ext cx="914400" cy="914400"/>
              </a:xfrm>
              <a:prstGeom prst="rect">
                <a:avLst/>
              </a:prstGeom>
            </p:spPr>
          </p:pic>
          <p:cxnSp>
            <p:nvCxnSpPr>
              <p:cNvPr id="27" name="直線コネクタ 26">
                <a:extLst>
                  <a:ext uri="{FF2B5EF4-FFF2-40B4-BE49-F238E27FC236}">
                    <a16:creationId xmlns:a16="http://schemas.microsoft.com/office/drawing/2014/main" id="{7F7FD5B2-4B52-D74E-BD55-12ED4D2EC055}"/>
                  </a:ext>
                </a:extLst>
              </p:cNvPr>
              <p:cNvCxnSpPr>
                <a:cxnSpLocks/>
              </p:cNvCxnSpPr>
              <p:nvPr/>
            </p:nvCxnSpPr>
            <p:spPr>
              <a:xfrm>
                <a:off x="5336088"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B2AD4632-8D91-8A4C-98B2-1ED12057D491}"/>
                  </a:ext>
                </a:extLst>
              </p:cNvPr>
              <p:cNvCxnSpPr>
                <a:cxnSpLocks/>
              </p:cNvCxnSpPr>
              <p:nvPr/>
            </p:nvCxnSpPr>
            <p:spPr>
              <a:xfrm>
                <a:off x="6809984"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AB89069A-6E57-004A-972B-7095EC9FCC36}"/>
                  </a:ext>
                </a:extLst>
              </p:cNvPr>
              <p:cNvCxnSpPr>
                <a:cxnSpLocks/>
              </p:cNvCxnSpPr>
              <p:nvPr/>
            </p:nvCxnSpPr>
            <p:spPr>
              <a:xfrm>
                <a:off x="8325633"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CAAA0A4E-F34D-D844-B348-237379D9C5D1}"/>
                  </a:ext>
                </a:extLst>
              </p:cNvPr>
              <p:cNvCxnSpPr>
                <a:cxnSpLocks/>
              </p:cNvCxnSpPr>
              <p:nvPr/>
            </p:nvCxnSpPr>
            <p:spPr>
              <a:xfrm>
                <a:off x="9945669" y="4841309"/>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33" name="グラフィックス 32" descr="たき火 単色塗りつぶし">
                <a:extLst>
                  <a:ext uri="{FF2B5EF4-FFF2-40B4-BE49-F238E27FC236}">
                    <a16:creationId xmlns:a16="http://schemas.microsoft.com/office/drawing/2014/main" id="{C0F2B48F-2332-F34A-80EA-F7138542FA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57381" y="3154667"/>
                <a:ext cx="914400" cy="914400"/>
              </a:xfrm>
              <a:prstGeom prst="rect">
                <a:avLst/>
              </a:prstGeom>
            </p:spPr>
          </p:pic>
          <p:pic>
            <p:nvPicPr>
              <p:cNvPr id="34" name="グラフィックス 33" descr="レンガ造りの壁 単色塗りつぶし">
                <a:extLst>
                  <a:ext uri="{FF2B5EF4-FFF2-40B4-BE49-F238E27FC236}">
                    <a16:creationId xmlns:a16="http://schemas.microsoft.com/office/drawing/2014/main" id="{7C4A3898-8C4F-A949-938C-54792D60F2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75545" y="3589501"/>
                <a:ext cx="914400" cy="914400"/>
              </a:xfrm>
              <a:prstGeom prst="rect">
                <a:avLst/>
              </a:prstGeom>
            </p:spPr>
          </p:pic>
        </p:grpSp>
        <p:sp>
          <p:nvSpPr>
            <p:cNvPr id="37" name="角丸四角形 36">
              <a:extLst>
                <a:ext uri="{FF2B5EF4-FFF2-40B4-BE49-F238E27FC236}">
                  <a16:creationId xmlns:a16="http://schemas.microsoft.com/office/drawing/2014/main" id="{01979E7C-D81D-1942-A4E0-E7C309B7381B}"/>
                </a:ext>
              </a:extLst>
            </p:cNvPr>
            <p:cNvSpPr/>
            <p:nvPr/>
          </p:nvSpPr>
          <p:spPr>
            <a:xfrm>
              <a:off x="4685898" y="5197075"/>
              <a:ext cx="2914157" cy="1007691"/>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D4519986-FFFE-864B-88F4-959956F2F6B6}"/>
                </a:ext>
              </a:extLst>
            </p:cNvPr>
            <p:cNvSpPr txBox="1"/>
            <p:nvPr/>
          </p:nvSpPr>
          <p:spPr>
            <a:xfrm>
              <a:off x="5356333" y="4858798"/>
              <a:ext cx="1338828" cy="369332"/>
            </a:xfrm>
            <a:prstGeom prst="rect">
              <a:avLst/>
            </a:prstGeom>
            <a:noFill/>
          </p:spPr>
          <p:txBody>
            <a:bodyPr wrap="none" rtlCol="0">
              <a:spAutoFit/>
            </a:bodyPr>
            <a:lstStyle/>
            <a:p>
              <a:r>
                <a:rPr kumimoji="1" lang="ja-JP" altLang="en-US"/>
                <a:t>公開サーバ</a:t>
              </a:r>
            </a:p>
          </p:txBody>
        </p:sp>
      </p:grpSp>
    </p:spTree>
    <p:extLst>
      <p:ext uri="{BB962C8B-B14F-4D97-AF65-F5344CB8AC3E}">
        <p14:creationId xmlns:p14="http://schemas.microsoft.com/office/powerpoint/2010/main" val="287331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9CA60-A888-834D-935D-554F4883D2DD}"/>
              </a:ext>
            </a:extLst>
          </p:cNvPr>
          <p:cNvSpPr>
            <a:spLocks noGrp="1"/>
          </p:cNvSpPr>
          <p:nvPr>
            <p:ph type="title"/>
          </p:nvPr>
        </p:nvSpPr>
        <p:spPr/>
        <p:txBody>
          <a:bodyPr/>
          <a:lstStyle/>
          <a:p>
            <a:r>
              <a:rPr lang="en-US" altLang="ja-JP" dirty="0"/>
              <a:t>FW</a:t>
            </a:r>
            <a:r>
              <a:rPr lang="ja-JP" altLang="en-US"/>
              <a:t>の基本構成</a:t>
            </a:r>
            <a:endParaRPr kumimoji="1" lang="ja-JP" altLang="en-US"/>
          </a:p>
        </p:txBody>
      </p:sp>
      <p:sp>
        <p:nvSpPr>
          <p:cNvPr id="3" name="コンテンツ プレースホルダー 2">
            <a:extLst>
              <a:ext uri="{FF2B5EF4-FFF2-40B4-BE49-F238E27FC236}">
                <a16:creationId xmlns:a16="http://schemas.microsoft.com/office/drawing/2014/main" id="{864DC7FC-DDEA-7949-BFE8-B6602F1812A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2FDBB3-3859-C24A-880A-90D50C1F4BA3}"/>
              </a:ext>
            </a:extLst>
          </p:cNvPr>
          <p:cNvSpPr>
            <a:spLocks noGrp="1"/>
          </p:cNvSpPr>
          <p:nvPr>
            <p:ph type="sldNum" sz="quarter" idx="12"/>
          </p:nvPr>
        </p:nvSpPr>
        <p:spPr/>
        <p:txBody>
          <a:bodyPr/>
          <a:lstStyle/>
          <a:p>
            <a:fld id="{E8341709-816B-9145-8675-993119449F8D}" type="slidenum">
              <a:rPr kumimoji="1" lang="ja-JP" altLang="en-US" smtClean="0"/>
              <a:t>6</a:t>
            </a:fld>
            <a:endParaRPr kumimoji="1" lang="ja-JP" altLang="en-US"/>
          </a:p>
        </p:txBody>
      </p:sp>
      <p:grpSp>
        <p:nvGrpSpPr>
          <p:cNvPr id="41" name="グループ化 40">
            <a:extLst>
              <a:ext uri="{FF2B5EF4-FFF2-40B4-BE49-F238E27FC236}">
                <a16:creationId xmlns:a16="http://schemas.microsoft.com/office/drawing/2014/main" id="{3D9D48D8-803D-5B47-8D84-4AD16D3DB224}"/>
              </a:ext>
            </a:extLst>
          </p:cNvPr>
          <p:cNvGrpSpPr/>
          <p:nvPr/>
        </p:nvGrpSpPr>
        <p:grpSpPr>
          <a:xfrm>
            <a:off x="6947770" y="2167218"/>
            <a:ext cx="4081397" cy="3826486"/>
            <a:chOff x="6947770" y="2167218"/>
            <a:chExt cx="4081397" cy="3826486"/>
          </a:xfrm>
        </p:grpSpPr>
        <p:grpSp>
          <p:nvGrpSpPr>
            <p:cNvPr id="35" name="グループ化 34">
              <a:extLst>
                <a:ext uri="{FF2B5EF4-FFF2-40B4-BE49-F238E27FC236}">
                  <a16:creationId xmlns:a16="http://schemas.microsoft.com/office/drawing/2014/main" id="{E9A91E9D-E12D-A34E-9D83-C9ACC3557A67}"/>
                </a:ext>
              </a:extLst>
            </p:cNvPr>
            <p:cNvGrpSpPr/>
            <p:nvPr/>
          </p:nvGrpSpPr>
          <p:grpSpPr>
            <a:xfrm>
              <a:off x="6947770" y="2167218"/>
              <a:ext cx="4081397" cy="3826486"/>
              <a:chOff x="4830871" y="554406"/>
              <a:chExt cx="6035458" cy="5658503"/>
            </a:xfrm>
          </p:grpSpPr>
          <p:pic>
            <p:nvPicPr>
              <p:cNvPr id="5" name="コンテンツ プレースホルダー 5" descr="サーバー 単色塗りつぶし">
                <a:extLst>
                  <a:ext uri="{FF2B5EF4-FFF2-40B4-BE49-F238E27FC236}">
                    <a16:creationId xmlns:a16="http://schemas.microsoft.com/office/drawing/2014/main" id="{0E430491-8527-D944-BD56-A53B696071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7194" y="554406"/>
                <a:ext cx="914400" cy="914400"/>
              </a:xfrm>
              <a:prstGeom prst="rect">
                <a:avLst/>
              </a:prstGeom>
            </p:spPr>
          </p:pic>
          <p:pic>
            <p:nvPicPr>
              <p:cNvPr id="9" name="グラフィックス 8" descr="コンピューター 単色塗りつぶし">
                <a:extLst>
                  <a:ext uri="{FF2B5EF4-FFF2-40B4-BE49-F238E27FC236}">
                    <a16:creationId xmlns:a16="http://schemas.microsoft.com/office/drawing/2014/main" id="{18B39728-02C5-8B4F-B45C-1A202DACC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73030" y="3657154"/>
                <a:ext cx="914400" cy="914400"/>
              </a:xfrm>
              <a:prstGeom prst="rect">
                <a:avLst/>
              </a:prstGeom>
            </p:spPr>
          </p:pic>
          <p:pic>
            <p:nvPicPr>
              <p:cNvPr id="10" name="グラフィックス 9" descr="コンピューター 単色塗りつぶし">
                <a:extLst>
                  <a:ext uri="{FF2B5EF4-FFF2-40B4-BE49-F238E27FC236}">
                    <a16:creationId xmlns:a16="http://schemas.microsoft.com/office/drawing/2014/main" id="{91F94997-931E-F04F-9CBC-7E5259F652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8285" y="3657154"/>
                <a:ext cx="914400" cy="914400"/>
              </a:xfrm>
              <a:prstGeom prst="rect">
                <a:avLst/>
              </a:prstGeom>
            </p:spPr>
          </p:pic>
          <p:pic>
            <p:nvPicPr>
              <p:cNvPr id="11" name="グラフィックス 10" descr="コンピューター 単色塗りつぶし">
                <a:extLst>
                  <a:ext uri="{FF2B5EF4-FFF2-40B4-BE49-F238E27FC236}">
                    <a16:creationId xmlns:a16="http://schemas.microsoft.com/office/drawing/2014/main" id="{7692F8FF-2AC2-6646-B050-B88F4BC837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23540" y="3657154"/>
                <a:ext cx="914400" cy="914400"/>
              </a:xfrm>
              <a:prstGeom prst="rect">
                <a:avLst/>
              </a:prstGeom>
            </p:spPr>
          </p:pic>
          <p:cxnSp>
            <p:nvCxnSpPr>
              <p:cNvPr id="12" name="直線コネクタ 11">
                <a:extLst>
                  <a:ext uri="{FF2B5EF4-FFF2-40B4-BE49-F238E27FC236}">
                    <a16:creationId xmlns:a16="http://schemas.microsoft.com/office/drawing/2014/main" id="{E07B6430-281C-6D42-9B64-D505AA0929D0}"/>
                  </a:ext>
                </a:extLst>
              </p:cNvPr>
              <p:cNvCxnSpPr>
                <a:cxnSpLocks/>
              </p:cNvCxnSpPr>
              <p:nvPr/>
            </p:nvCxnSpPr>
            <p:spPr>
              <a:xfrm>
                <a:off x="5732745" y="2774515"/>
                <a:ext cx="0" cy="95248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49470218-E0B4-FD4C-BF4E-397E9E03261D}"/>
                  </a:ext>
                </a:extLst>
              </p:cNvPr>
              <p:cNvCxnSpPr>
                <a:cxnSpLocks/>
              </p:cNvCxnSpPr>
              <p:nvPr/>
            </p:nvCxnSpPr>
            <p:spPr>
              <a:xfrm>
                <a:off x="5732745" y="3199954"/>
                <a:ext cx="508974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975B359C-14E3-A642-919B-ED7950C1C6BF}"/>
                  </a:ext>
                </a:extLst>
              </p:cNvPr>
              <p:cNvCxnSpPr>
                <a:cxnSpLocks/>
              </p:cNvCxnSpPr>
              <p:nvPr/>
            </p:nvCxnSpPr>
            <p:spPr>
              <a:xfrm>
                <a:off x="7375742" y="3199954"/>
                <a:ext cx="0" cy="65153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8FC783C4-BD70-7D49-AB15-695BA4C78E23}"/>
                  </a:ext>
                </a:extLst>
              </p:cNvPr>
              <p:cNvCxnSpPr>
                <a:cxnSpLocks/>
              </p:cNvCxnSpPr>
              <p:nvPr/>
            </p:nvCxnSpPr>
            <p:spPr>
              <a:xfrm>
                <a:off x="8484296" y="3199954"/>
                <a:ext cx="0" cy="65153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8BA2947D-C12A-D54B-9A43-7072760527E3}"/>
                  </a:ext>
                </a:extLst>
              </p:cNvPr>
              <p:cNvCxnSpPr>
                <a:cxnSpLocks/>
              </p:cNvCxnSpPr>
              <p:nvPr/>
            </p:nvCxnSpPr>
            <p:spPr>
              <a:xfrm>
                <a:off x="9617901" y="3199954"/>
                <a:ext cx="0" cy="65153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8B1F708C-CAF8-5541-895E-4446032182DC}"/>
                  </a:ext>
                </a:extLst>
              </p:cNvPr>
              <p:cNvCxnSpPr>
                <a:cxnSpLocks/>
              </p:cNvCxnSpPr>
              <p:nvPr/>
            </p:nvCxnSpPr>
            <p:spPr>
              <a:xfrm>
                <a:off x="5724394" y="4361145"/>
                <a:ext cx="0" cy="48016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FD356E50-AB7A-A842-8223-55E866B592FC}"/>
                  </a:ext>
                </a:extLst>
              </p:cNvPr>
              <p:cNvCxnSpPr>
                <a:cxnSpLocks/>
              </p:cNvCxnSpPr>
              <p:nvPr/>
            </p:nvCxnSpPr>
            <p:spPr>
              <a:xfrm>
                <a:off x="4830871" y="4841310"/>
                <a:ext cx="603545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19" name="グラフィックス 18" descr="コンピューター 単色塗りつぶし">
                <a:extLst>
                  <a:ext uri="{FF2B5EF4-FFF2-40B4-BE49-F238E27FC236}">
                    <a16:creationId xmlns:a16="http://schemas.microsoft.com/office/drawing/2014/main" id="{AEC1E2FF-790C-BC4E-B165-EA106FD8C0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3375" y="5246515"/>
                <a:ext cx="914400" cy="914400"/>
              </a:xfrm>
              <a:prstGeom prst="rect">
                <a:avLst/>
              </a:prstGeom>
            </p:spPr>
          </p:pic>
          <p:pic>
            <p:nvPicPr>
              <p:cNvPr id="20" name="グラフィックス 19" descr="コンピューター 単色塗りつぶし">
                <a:extLst>
                  <a:ext uri="{FF2B5EF4-FFF2-40B4-BE49-F238E27FC236}">
                    <a16:creationId xmlns:a16="http://schemas.microsoft.com/office/drawing/2014/main" id="{9D05B7FD-F4D8-E344-8502-FD13285F5A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23973" y="5246515"/>
                <a:ext cx="914400" cy="914400"/>
              </a:xfrm>
              <a:prstGeom prst="rect">
                <a:avLst/>
              </a:prstGeom>
            </p:spPr>
          </p:pic>
          <p:pic>
            <p:nvPicPr>
              <p:cNvPr id="21" name="グラフィックス 20" descr="コンピューター 単色塗りつぶし">
                <a:extLst>
                  <a:ext uri="{FF2B5EF4-FFF2-40B4-BE49-F238E27FC236}">
                    <a16:creationId xmlns:a16="http://schemas.microsoft.com/office/drawing/2014/main" id="{FFD9B261-928F-1346-B0BA-35CF10B789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1440" y="5248407"/>
                <a:ext cx="914400" cy="914400"/>
              </a:xfrm>
              <a:prstGeom prst="rect">
                <a:avLst/>
              </a:prstGeom>
            </p:spPr>
          </p:pic>
          <p:pic>
            <p:nvPicPr>
              <p:cNvPr id="22" name="グラフィックス 21" descr="データベース 単色塗りつぶし">
                <a:extLst>
                  <a:ext uri="{FF2B5EF4-FFF2-40B4-BE49-F238E27FC236}">
                    <a16:creationId xmlns:a16="http://schemas.microsoft.com/office/drawing/2014/main" id="{8E8262C4-2A4C-D541-9236-03031A49C5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07" y="5298509"/>
                <a:ext cx="914400" cy="914400"/>
              </a:xfrm>
              <a:prstGeom prst="rect">
                <a:avLst/>
              </a:prstGeom>
            </p:spPr>
          </p:pic>
          <p:cxnSp>
            <p:nvCxnSpPr>
              <p:cNvPr id="23" name="直線コネクタ 22">
                <a:extLst>
                  <a:ext uri="{FF2B5EF4-FFF2-40B4-BE49-F238E27FC236}">
                    <a16:creationId xmlns:a16="http://schemas.microsoft.com/office/drawing/2014/main" id="{7BE5A655-7929-EE4D-A2BE-785B241D5F14}"/>
                  </a:ext>
                </a:extLst>
              </p:cNvPr>
              <p:cNvCxnSpPr>
                <a:cxnSpLocks/>
              </p:cNvCxnSpPr>
              <p:nvPr/>
            </p:nvCxnSpPr>
            <p:spPr>
              <a:xfrm>
                <a:off x="5336088"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2E30D609-83FE-CD45-BB7F-611C5F143E33}"/>
                  </a:ext>
                </a:extLst>
              </p:cNvPr>
              <p:cNvCxnSpPr>
                <a:cxnSpLocks/>
              </p:cNvCxnSpPr>
              <p:nvPr/>
            </p:nvCxnSpPr>
            <p:spPr>
              <a:xfrm>
                <a:off x="6809984"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9164DA63-E447-7B40-80AA-3440424A096F}"/>
                  </a:ext>
                </a:extLst>
              </p:cNvPr>
              <p:cNvCxnSpPr>
                <a:cxnSpLocks/>
              </p:cNvCxnSpPr>
              <p:nvPr/>
            </p:nvCxnSpPr>
            <p:spPr>
              <a:xfrm>
                <a:off x="8325633" y="4841310"/>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03B82CC5-8FA6-6149-B429-E5C3919FE6BB}"/>
                  </a:ext>
                </a:extLst>
              </p:cNvPr>
              <p:cNvCxnSpPr>
                <a:cxnSpLocks/>
              </p:cNvCxnSpPr>
              <p:nvPr/>
            </p:nvCxnSpPr>
            <p:spPr>
              <a:xfrm>
                <a:off x="9945669" y="4841309"/>
                <a:ext cx="0" cy="61377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27" name="グラフィックス 26" descr="たき火 単色塗りつぶし">
                <a:extLst>
                  <a:ext uri="{FF2B5EF4-FFF2-40B4-BE49-F238E27FC236}">
                    <a16:creationId xmlns:a16="http://schemas.microsoft.com/office/drawing/2014/main" id="{7ECDDE28-4883-7246-A366-4844E2AD0F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57381" y="3154667"/>
                <a:ext cx="914400" cy="914400"/>
              </a:xfrm>
              <a:prstGeom prst="rect">
                <a:avLst/>
              </a:prstGeom>
            </p:spPr>
          </p:pic>
          <p:pic>
            <p:nvPicPr>
              <p:cNvPr id="28" name="グラフィックス 27" descr="レンガ造りの壁 単色塗りつぶし">
                <a:extLst>
                  <a:ext uri="{FF2B5EF4-FFF2-40B4-BE49-F238E27FC236}">
                    <a16:creationId xmlns:a16="http://schemas.microsoft.com/office/drawing/2014/main" id="{C20E7B30-13E6-BD47-A794-4470466CF8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75545" y="3589501"/>
                <a:ext cx="914400" cy="914400"/>
              </a:xfrm>
              <a:prstGeom prst="rect">
                <a:avLst/>
              </a:prstGeom>
            </p:spPr>
          </p:pic>
          <p:pic>
            <p:nvPicPr>
              <p:cNvPr id="31" name="グラフィックス 30" descr="たき火 単色塗りつぶし">
                <a:extLst>
                  <a:ext uri="{FF2B5EF4-FFF2-40B4-BE49-F238E27FC236}">
                    <a16:creationId xmlns:a16="http://schemas.microsoft.com/office/drawing/2014/main" id="{038FAA42-8FF3-524E-8F84-589F85979F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57381" y="1571915"/>
                <a:ext cx="914400" cy="914400"/>
              </a:xfrm>
              <a:prstGeom prst="rect">
                <a:avLst/>
              </a:prstGeom>
            </p:spPr>
          </p:pic>
          <p:pic>
            <p:nvPicPr>
              <p:cNvPr id="32" name="グラフィックス 31" descr="レンガ造りの壁 単色塗りつぶし">
                <a:extLst>
                  <a:ext uri="{FF2B5EF4-FFF2-40B4-BE49-F238E27FC236}">
                    <a16:creationId xmlns:a16="http://schemas.microsoft.com/office/drawing/2014/main" id="{ECA6F6AB-74EF-9F4B-9CBE-2729ACF3F3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75545" y="2006749"/>
                <a:ext cx="914400" cy="914400"/>
              </a:xfrm>
              <a:prstGeom prst="rect">
                <a:avLst/>
              </a:prstGeom>
            </p:spPr>
          </p:pic>
          <p:cxnSp>
            <p:nvCxnSpPr>
              <p:cNvPr id="33" name="直線コネクタ 32">
                <a:extLst>
                  <a:ext uri="{FF2B5EF4-FFF2-40B4-BE49-F238E27FC236}">
                    <a16:creationId xmlns:a16="http://schemas.microsoft.com/office/drawing/2014/main" id="{7E0E864D-5A09-3C47-BD8E-B138883D508E}"/>
                  </a:ext>
                </a:extLst>
              </p:cNvPr>
              <p:cNvCxnSpPr>
                <a:cxnSpLocks/>
              </p:cNvCxnSpPr>
              <p:nvPr/>
            </p:nvCxnSpPr>
            <p:spPr>
              <a:xfrm>
                <a:off x="5724394" y="1327759"/>
                <a:ext cx="4175" cy="88535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36" name="角丸四角形 35">
              <a:extLst>
                <a:ext uri="{FF2B5EF4-FFF2-40B4-BE49-F238E27FC236}">
                  <a16:creationId xmlns:a16="http://schemas.microsoft.com/office/drawing/2014/main" id="{8796E99C-4E40-BC4B-BDFE-EF4727392925}"/>
                </a:ext>
              </a:extLst>
            </p:cNvPr>
            <p:cNvSpPr/>
            <p:nvPr/>
          </p:nvSpPr>
          <p:spPr>
            <a:xfrm>
              <a:off x="8286118" y="3713967"/>
              <a:ext cx="2511318" cy="116979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5F47A4E0-62D1-E74C-97B3-F0D567AD0966}"/>
                </a:ext>
              </a:extLst>
            </p:cNvPr>
            <p:cNvSpPr txBox="1"/>
            <p:nvPr/>
          </p:nvSpPr>
          <p:spPr>
            <a:xfrm>
              <a:off x="8835133" y="3347082"/>
              <a:ext cx="1338828" cy="369332"/>
            </a:xfrm>
            <a:prstGeom prst="rect">
              <a:avLst/>
            </a:prstGeom>
            <a:noFill/>
          </p:spPr>
          <p:txBody>
            <a:bodyPr wrap="none" rtlCol="0">
              <a:spAutoFit/>
            </a:bodyPr>
            <a:lstStyle/>
            <a:p>
              <a:r>
                <a:rPr kumimoji="1" lang="ja-JP" altLang="en-US"/>
                <a:t>公開サーバ</a:t>
              </a:r>
            </a:p>
          </p:txBody>
        </p:sp>
      </p:grpSp>
    </p:spTree>
    <p:extLst>
      <p:ext uri="{BB962C8B-B14F-4D97-AF65-F5344CB8AC3E}">
        <p14:creationId xmlns:p14="http://schemas.microsoft.com/office/powerpoint/2010/main" val="114831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BE846-6C5A-4847-BE92-B203CF19551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44F9AC1-3B53-E049-9DAA-EC241C27C358}"/>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674832-1FE9-6C47-85ED-4C5BC16D7B9D}"/>
              </a:ext>
            </a:extLst>
          </p:cNvPr>
          <p:cNvSpPr>
            <a:spLocks noGrp="1"/>
          </p:cNvSpPr>
          <p:nvPr>
            <p:ph type="sldNum" sz="quarter" idx="12"/>
          </p:nvPr>
        </p:nvSpPr>
        <p:spPr/>
        <p:txBody>
          <a:bodyPr/>
          <a:lstStyle/>
          <a:p>
            <a:fld id="{E8341709-816B-9145-8675-993119449F8D}" type="slidenum">
              <a:rPr kumimoji="1" lang="ja-JP" altLang="en-US" smtClean="0"/>
              <a:t>7</a:t>
            </a:fld>
            <a:endParaRPr kumimoji="1" lang="ja-JP" altLang="en-US"/>
          </a:p>
        </p:txBody>
      </p:sp>
    </p:spTree>
    <p:extLst>
      <p:ext uri="{BB962C8B-B14F-4D97-AF65-F5344CB8AC3E}">
        <p14:creationId xmlns:p14="http://schemas.microsoft.com/office/powerpoint/2010/main" val="172754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78AA4-C32B-6140-9CE4-DDD426C46022}"/>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19A44198-7362-744D-8CD3-047867537727}"/>
              </a:ext>
            </a:extLst>
          </p:cNvPr>
          <p:cNvSpPr>
            <a:spLocks noGrp="1"/>
          </p:cNvSpPr>
          <p:nvPr>
            <p:ph idx="1"/>
          </p:nvPr>
        </p:nvSpPr>
        <p:spPr/>
        <p:txBody>
          <a:bodyPr/>
          <a:lstStyle/>
          <a:p>
            <a:r>
              <a:rPr kumimoji="1" lang="ja-JP" altLang="en-US" sz="1400"/>
              <a:t>うかる！情報処理安全確保支援士</a:t>
            </a:r>
            <a:r>
              <a:rPr kumimoji="1" lang="en-US" altLang="ja-JP" sz="1400" dirty="0"/>
              <a:t>2021</a:t>
            </a:r>
          </a:p>
          <a:p>
            <a:r>
              <a:rPr kumimoji="1" lang="ja-JP" altLang="en-US" sz="1400"/>
              <a:t>ファイアーウォールの仕組み</a:t>
            </a:r>
            <a:r>
              <a:rPr kumimoji="1" lang="en-US" altLang="ja-JP" sz="1400" dirty="0"/>
              <a:t> | </a:t>
            </a:r>
            <a:r>
              <a:rPr kumimoji="1" lang="ja-JP" altLang="en-US" sz="1400"/>
              <a:t>総務省</a:t>
            </a:r>
            <a:r>
              <a:rPr kumimoji="1" lang="en-US" altLang="ja-JP" sz="1400" dirty="0"/>
              <a:t> </a:t>
            </a:r>
            <a:r>
              <a:rPr kumimoji="1" lang="ja-JP" altLang="en-US" sz="1400"/>
              <a:t>安心してインターネットを使うために国民のための情報セキュリティサイト</a:t>
            </a:r>
            <a:br>
              <a:rPr lang="en-US" altLang="ja-JP" sz="1400" dirty="0"/>
            </a:br>
            <a:r>
              <a:rPr lang="en-US" altLang="ja-JP" sz="1400" dirty="0">
                <a:hlinkClick r:id="rId2"/>
              </a:rPr>
              <a:t>https://www.soumu.go.jp/main_sosiki/joho_tsusin/security/basic/structure/01.html#:~:text=%E7%81%AB%E7%81%BD%E3%81%AE%E3%81%A8%E3%81%8D%E3%81%AB%E8%A2%AB%E5%AE%B3,%E3%82%88%E3%81%86%E3%81%AB%E3%81%AA%E3%82%8A%E3%81%BE%E3%81%97%E3%81%9F%E3%80%82</a:t>
            </a:r>
            <a:endParaRPr lang="en-US" altLang="ja-JP" sz="1400" dirty="0"/>
          </a:p>
          <a:p>
            <a:endParaRPr kumimoji="1" lang="ja-JP" altLang="en-US"/>
          </a:p>
        </p:txBody>
      </p:sp>
      <p:sp>
        <p:nvSpPr>
          <p:cNvPr id="4" name="スライド番号プレースホルダー 3">
            <a:extLst>
              <a:ext uri="{FF2B5EF4-FFF2-40B4-BE49-F238E27FC236}">
                <a16:creationId xmlns:a16="http://schemas.microsoft.com/office/drawing/2014/main" id="{34409E5A-0EB3-1F42-B34C-82A61A5A5EDF}"/>
              </a:ext>
            </a:extLst>
          </p:cNvPr>
          <p:cNvSpPr>
            <a:spLocks noGrp="1"/>
          </p:cNvSpPr>
          <p:nvPr>
            <p:ph type="sldNum" sz="quarter" idx="12"/>
          </p:nvPr>
        </p:nvSpPr>
        <p:spPr/>
        <p:txBody>
          <a:bodyPr/>
          <a:lstStyle/>
          <a:p>
            <a:fld id="{E8341709-816B-9145-8675-993119449F8D}" type="slidenum">
              <a:rPr kumimoji="1" lang="ja-JP" altLang="en-US" smtClean="0"/>
              <a:t>8</a:t>
            </a:fld>
            <a:endParaRPr kumimoji="1" lang="ja-JP" altLang="en-US"/>
          </a:p>
        </p:txBody>
      </p:sp>
    </p:spTree>
    <p:extLst>
      <p:ext uri="{BB962C8B-B14F-4D97-AF65-F5344CB8AC3E}">
        <p14:creationId xmlns:p14="http://schemas.microsoft.com/office/powerpoint/2010/main" val="16319818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571</Words>
  <Application>Microsoft Macintosh PowerPoint</Application>
  <PresentationFormat>ワイド画面</PresentationFormat>
  <Paragraphs>34</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ファイアーウォール</vt:lpstr>
      <vt:lpstr>ファイアーウォールとは</vt:lpstr>
      <vt:lpstr>FWの役割</vt:lpstr>
      <vt:lpstr>FWの基本構成</vt:lpstr>
      <vt:lpstr>FWの基本構成</vt:lpstr>
      <vt:lpstr>FWの基本構成</vt:lpstr>
      <vt:lpstr>PowerPoint プレゼンテーション</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ファイアーウォール</dc:title>
  <dc:creator>大原 黎明</dc:creator>
  <cp:lastModifiedBy>大原 黎明</cp:lastModifiedBy>
  <cp:revision>16</cp:revision>
  <dcterms:created xsi:type="dcterms:W3CDTF">2021-03-13T22:00:41Z</dcterms:created>
  <dcterms:modified xsi:type="dcterms:W3CDTF">2021-03-14T00:00:31Z</dcterms:modified>
</cp:coreProperties>
</file>