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350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1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F2485-2E48-4FB3-9CA8-232165273815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F603C-6BB8-4222-910F-307AFA2442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307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F2485-2E48-4FB3-9CA8-232165273815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F603C-6BB8-4222-910F-307AFA2442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843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F2485-2E48-4FB3-9CA8-232165273815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F603C-6BB8-4222-910F-307AFA2442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8695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F2485-2E48-4FB3-9CA8-232165273815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F603C-6BB8-4222-910F-307AFA2442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800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F2485-2E48-4FB3-9CA8-232165273815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F603C-6BB8-4222-910F-307AFA2442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590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F2485-2E48-4FB3-9CA8-232165273815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F603C-6BB8-4222-910F-307AFA2442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0864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F2485-2E48-4FB3-9CA8-232165273815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F603C-6BB8-4222-910F-307AFA2442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05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F2485-2E48-4FB3-9CA8-232165273815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F603C-6BB8-4222-910F-307AFA2442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981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F2485-2E48-4FB3-9CA8-232165273815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F603C-6BB8-4222-910F-307AFA2442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8210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F2485-2E48-4FB3-9CA8-232165273815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F603C-6BB8-4222-910F-307AFA2442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879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F2485-2E48-4FB3-9CA8-232165273815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F603C-6BB8-4222-910F-307AFA2442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230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8F2485-2E48-4FB3-9CA8-232165273815}" type="datetimeFigureOut">
              <a:rPr lang="zh-CN" altLang="en-US" smtClean="0"/>
              <a:t>2018/6/7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DF603C-6BB8-4222-910F-307AFA2442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6135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组合 158"/>
          <p:cNvGrpSpPr/>
          <p:nvPr/>
        </p:nvGrpSpPr>
        <p:grpSpPr>
          <a:xfrm>
            <a:off x="-10064" y="17270"/>
            <a:ext cx="12213141" cy="6782539"/>
            <a:chOff x="-1938610" y="-31743"/>
            <a:chExt cx="12213141" cy="6782539"/>
          </a:xfrm>
        </p:grpSpPr>
        <p:cxnSp>
          <p:nvCxnSpPr>
            <p:cNvPr id="143" name="肘形连接符 142"/>
            <p:cNvCxnSpPr>
              <a:stCxn id="129" idx="3"/>
            </p:cNvCxnSpPr>
            <p:nvPr/>
          </p:nvCxnSpPr>
          <p:spPr>
            <a:xfrm rot="5400000">
              <a:off x="2580181" y="2820950"/>
              <a:ext cx="3637548" cy="934070"/>
            </a:xfrm>
            <a:prstGeom prst="bentConnector3">
              <a:avLst/>
            </a:prstGeom>
            <a:ln w="1905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直接连接符 144"/>
            <p:cNvCxnSpPr/>
            <p:nvPr/>
          </p:nvCxnSpPr>
          <p:spPr>
            <a:xfrm>
              <a:off x="3923243" y="5106759"/>
              <a:ext cx="1027449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9" name="等腰三角形 128"/>
            <p:cNvSpPr/>
            <p:nvPr/>
          </p:nvSpPr>
          <p:spPr>
            <a:xfrm>
              <a:off x="4778706" y="1318723"/>
              <a:ext cx="174567" cy="150488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-699302" y="0"/>
              <a:ext cx="2644838" cy="1112007"/>
              <a:chOff x="297867" y="2341893"/>
              <a:chExt cx="2644838" cy="1112007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297869" y="2849646"/>
                <a:ext cx="2644835" cy="9650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297869" y="2946147"/>
                <a:ext cx="2644836" cy="50775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i="1" smtClean="0">
                    <a:latin typeface="Times New Roman" panose="02020603050405020304" pitchFamily="18" charset="0"/>
                  </a:rPr>
                  <a:t>listIterator():</a:t>
                </a:r>
                <a:r>
                  <a:rPr lang="en-US" altLang="zh-CN" sz="1400" i="1">
                    <a:latin typeface="Times New Roman" panose="02020603050405020304" pitchFamily="18" charset="0"/>
                  </a:rPr>
                  <a:t>ListIterator&lt;E</a:t>
                </a:r>
                <a:r>
                  <a:rPr lang="en-US" altLang="zh-CN" sz="1400" i="1" smtClean="0">
                    <a:latin typeface="Times New Roman" panose="02020603050405020304" pitchFamily="18" charset="0"/>
                  </a:rPr>
                  <a:t>&gt;</a:t>
                </a:r>
              </a:p>
              <a:p>
                <a:pPr algn="ctr"/>
                <a:r>
                  <a:rPr lang="en-US" altLang="zh-CN" sz="1400" i="1" smtClean="0">
                    <a:latin typeface="Times New Roman" panose="02020603050405020304" pitchFamily="18" charset="0"/>
                  </a:rPr>
                  <a:t>listIterator(int p):</a:t>
                </a:r>
                <a:r>
                  <a:rPr lang="en-US" altLang="zh-CN" sz="1400" i="1">
                    <a:latin typeface="Times New Roman" panose="02020603050405020304" pitchFamily="18" charset="0"/>
                  </a:rPr>
                  <a:t>ListIterator&lt;E</a:t>
                </a:r>
                <a:r>
                  <a:rPr lang="en-US" altLang="zh-CN" sz="1400" i="1" smtClean="0">
                    <a:latin typeface="Times New Roman" panose="02020603050405020304" pitchFamily="18" charset="0"/>
                  </a:rPr>
                  <a:t>&gt;</a:t>
                </a:r>
                <a:endParaRPr lang="zh-CN" altLang="en-US" sz="1400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297867" y="2341893"/>
                <a:ext cx="2644837" cy="50947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 smtClean="0">
                    <a:latin typeface="Times New Roman" panose="02020603050405020304" pitchFamily="18" charset="0"/>
                  </a:rPr>
                  <a:t>&lt;&lt;interface&gt;&gt;</a:t>
                </a:r>
                <a:endParaRPr lang="en-US" altLang="zh-CN" sz="1400" dirty="0">
                  <a:latin typeface="Times New Roman" panose="02020603050405020304" pitchFamily="18" charset="0"/>
                </a:endParaRPr>
              </a:p>
              <a:p>
                <a:pPr algn="ctr"/>
                <a:r>
                  <a:rPr lang="en-US" altLang="zh-CN" sz="1400" b="1" i="1">
                    <a:latin typeface="Times New Roman" panose="02020603050405020304" pitchFamily="18" charset="0"/>
                  </a:rPr>
                  <a:t>List&lt;E&gt;</a:t>
                </a:r>
                <a:endParaRPr lang="zh-CN" altLang="en-US" sz="1400" b="1" i="1" dirty="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-1617294" y="2222770"/>
              <a:ext cx="4001198" cy="1722136"/>
              <a:chOff x="3180998" y="3281705"/>
              <a:chExt cx="4001198" cy="1722136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3180998" y="3281705"/>
                <a:ext cx="4001198" cy="39330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b="1" i="1">
                    <a:latin typeface="Times New Roman" panose="02020603050405020304" pitchFamily="18" charset="0"/>
                  </a:rPr>
                  <a:t>AbstractList&lt;E&gt;</a:t>
                </a:r>
                <a:endParaRPr lang="zh-CN" altLang="en-US" sz="1400" b="1" i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3180998" y="3675014"/>
                <a:ext cx="4001198" cy="10347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3180998" y="3778493"/>
                <a:ext cx="4001198" cy="71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>
                    <a:latin typeface="Times New Roman" panose="02020603050405020304" pitchFamily="18" charset="0"/>
                  </a:rPr>
                  <a:t>iterator():</a:t>
                </a:r>
                <a:r>
                  <a:rPr lang="en-US" altLang="zh-CN" sz="1400" smtClean="0">
                    <a:latin typeface="Times New Roman" panose="02020603050405020304" pitchFamily="18" charset="0"/>
                  </a:rPr>
                  <a:t>Iterator&lt;E&gt;(AbstractList$Itr)</a:t>
                </a:r>
              </a:p>
              <a:p>
                <a:pPr algn="ctr"/>
                <a:r>
                  <a:rPr lang="en-US" altLang="zh-CN" sz="1400" smtClean="0">
                    <a:latin typeface="Times New Roman" panose="02020603050405020304" pitchFamily="18" charset="0"/>
                  </a:rPr>
                  <a:t>listIterator</a:t>
                </a:r>
                <a:r>
                  <a:rPr lang="en-US" altLang="zh-CN" sz="1400">
                    <a:latin typeface="Times New Roman" panose="02020603050405020304" pitchFamily="18" charset="0"/>
                  </a:rPr>
                  <a:t>():ListIterator&lt;E</a:t>
                </a:r>
                <a:r>
                  <a:rPr lang="en-US" altLang="zh-CN" sz="1400" smtClean="0">
                    <a:latin typeface="Times New Roman" panose="02020603050405020304" pitchFamily="18" charset="0"/>
                  </a:rPr>
                  <a:t>&gt;(AbstractList$List</a:t>
                </a:r>
                <a:r>
                  <a:rPr lang="en-US" altLang="zh-CN" sz="1400">
                    <a:latin typeface="Times New Roman" panose="02020603050405020304" pitchFamily="18" charset="0"/>
                  </a:rPr>
                  <a:t>Itr</a:t>
                </a:r>
                <a:r>
                  <a:rPr lang="en-US" altLang="zh-CN" sz="1400" smtClean="0">
                    <a:latin typeface="Times New Roman" panose="02020603050405020304" pitchFamily="18" charset="0"/>
                  </a:rPr>
                  <a:t>)</a:t>
                </a:r>
                <a:endParaRPr lang="en-US" altLang="zh-CN" sz="1400">
                  <a:latin typeface="Times New Roman" panose="02020603050405020304" pitchFamily="18" charset="0"/>
                </a:endParaRPr>
              </a:p>
              <a:p>
                <a:pPr algn="ctr"/>
                <a:r>
                  <a:rPr lang="en-US" altLang="zh-CN" sz="1400">
                    <a:latin typeface="Times New Roman" panose="02020603050405020304" pitchFamily="18" charset="0"/>
                  </a:rPr>
                  <a:t>listIterator(int p):ListIterator&lt;E</a:t>
                </a:r>
                <a:r>
                  <a:rPr lang="en-US" altLang="zh-CN" sz="1400" smtClean="0">
                    <a:latin typeface="Times New Roman" panose="02020603050405020304" pitchFamily="18" charset="0"/>
                  </a:rPr>
                  <a:t>&gt;(</a:t>
                </a:r>
                <a:r>
                  <a:rPr lang="en-US" altLang="zh-CN" sz="1400">
                    <a:latin typeface="Times New Roman" panose="02020603050405020304" pitchFamily="18" charset="0"/>
                  </a:rPr>
                  <a:t>AbstractList$ListItr</a:t>
                </a:r>
                <a:r>
                  <a:rPr lang="en-US" altLang="zh-CN" sz="1400" smtClean="0">
                    <a:latin typeface="Times New Roman" panose="02020603050405020304" pitchFamily="18" charset="0"/>
                  </a:rPr>
                  <a:t>)</a:t>
                </a:r>
                <a:endParaRPr lang="en-US" altLang="zh-CN" sz="1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3180998" y="4496088"/>
                <a:ext cx="4001198" cy="50775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smtClean="0">
                    <a:latin typeface="Times New Roman" panose="02020603050405020304" pitchFamily="18" charset="0"/>
                  </a:rPr>
                  <a:t>-Itr</a:t>
                </a:r>
              </a:p>
              <a:p>
                <a:pPr algn="ctr"/>
                <a:r>
                  <a:rPr lang="en-US" altLang="zh-CN" sz="1400" smtClean="0">
                    <a:latin typeface="Times New Roman" panose="02020603050405020304" pitchFamily="18" charset="0"/>
                  </a:rPr>
                  <a:t>-ListItr</a:t>
                </a:r>
                <a:endParaRPr lang="zh-CN" altLang="en-US" sz="1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4954212" y="2199050"/>
              <a:ext cx="1964582" cy="1828499"/>
              <a:chOff x="2565854" y="2673075"/>
              <a:chExt cx="1964582" cy="1828499"/>
            </a:xfrm>
          </p:grpSpPr>
          <p:sp>
            <p:nvSpPr>
              <p:cNvPr id="45" name="矩形 44"/>
              <p:cNvSpPr/>
              <p:nvPr/>
            </p:nvSpPr>
            <p:spPr>
              <a:xfrm>
                <a:off x="2565854" y="2673075"/>
                <a:ext cx="1964580" cy="39330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b="1">
                    <a:latin typeface="Times New Roman" panose="02020603050405020304" pitchFamily="18" charset="0"/>
                  </a:rPr>
                  <a:t>AbstractList$Itr</a:t>
                </a:r>
                <a:endParaRPr lang="zh-CN" altLang="en-US" sz="14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2565855" y="3066384"/>
                <a:ext cx="1964581" cy="71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smtClean="0">
                    <a:latin typeface="Times New Roman" panose="02020603050405020304" pitchFamily="18" charset="0"/>
                  </a:rPr>
                  <a:t>~cursor:int</a:t>
                </a:r>
              </a:p>
              <a:p>
                <a:pPr algn="ctr"/>
                <a:r>
                  <a:rPr lang="en-US" altLang="zh-CN" sz="1400" smtClean="0">
                    <a:latin typeface="Times New Roman" panose="02020603050405020304" pitchFamily="18" charset="0"/>
                  </a:rPr>
                  <a:t>~lastRet:int</a:t>
                </a:r>
              </a:p>
              <a:p>
                <a:pPr algn="ctr"/>
                <a:r>
                  <a:rPr lang="en-US" altLang="zh-CN" sz="1400" smtClean="0">
                    <a:latin typeface="Times New Roman" panose="02020603050405020304" pitchFamily="18" charset="0"/>
                  </a:rPr>
                  <a:t>~expectedModCount:int</a:t>
                </a:r>
                <a:endParaRPr lang="zh-CN" altLang="en-US" sz="1400" i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2565854" y="3783979"/>
                <a:ext cx="1964582" cy="71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smtClean="0">
                    <a:latin typeface="Times New Roman" panose="02020603050405020304" pitchFamily="18" charset="0"/>
                  </a:rPr>
                  <a:t>+hasNext():boolean</a:t>
                </a:r>
                <a:endParaRPr lang="en-US" altLang="zh-CN" sz="1400" dirty="0">
                  <a:latin typeface="Times New Roman" panose="02020603050405020304" pitchFamily="18" charset="0"/>
                </a:endParaRPr>
              </a:p>
              <a:p>
                <a:pPr algn="ctr"/>
                <a:r>
                  <a:rPr lang="en-US" altLang="zh-CN" sz="1400" smtClean="0">
                    <a:latin typeface="Times New Roman" panose="02020603050405020304" pitchFamily="18" charset="0"/>
                  </a:rPr>
                  <a:t>+next():E</a:t>
                </a:r>
                <a:endParaRPr lang="en-US" altLang="zh-CN" sz="1400" dirty="0">
                  <a:latin typeface="Times New Roman" panose="02020603050405020304" pitchFamily="18" charset="0"/>
                </a:endParaRPr>
              </a:p>
              <a:p>
                <a:pPr algn="ctr"/>
                <a:r>
                  <a:rPr lang="en-US" altLang="zh-CN" sz="1400" smtClean="0">
                    <a:latin typeface="Times New Roman" panose="02020603050405020304" pitchFamily="18" charset="0"/>
                  </a:rPr>
                  <a:t>+remove():void</a:t>
                </a:r>
                <a:endParaRPr lang="zh-CN" altLang="en-US" sz="1400" dirty="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7524517" y="2200305"/>
              <a:ext cx="1964583" cy="1847989"/>
              <a:chOff x="1163772" y="3809301"/>
              <a:chExt cx="1964583" cy="1847989"/>
            </a:xfrm>
          </p:grpSpPr>
          <p:sp>
            <p:nvSpPr>
              <p:cNvPr id="48" name="矩形 47"/>
              <p:cNvSpPr/>
              <p:nvPr/>
            </p:nvSpPr>
            <p:spPr>
              <a:xfrm>
                <a:off x="1163773" y="3809301"/>
                <a:ext cx="1964581" cy="39330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b="1">
                    <a:latin typeface="Times New Roman" panose="02020603050405020304" pitchFamily="18" charset="0"/>
                  </a:rPr>
                  <a:t>AbstractList$ListItr</a:t>
                </a:r>
                <a:endParaRPr lang="zh-CN" altLang="en-US" sz="14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1163773" y="4285851"/>
                <a:ext cx="1964582" cy="137143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>
                    <a:latin typeface="Times New Roman" panose="02020603050405020304" pitchFamily="18" charset="0"/>
                  </a:rPr>
                  <a:t>+hasPrevious</a:t>
                </a:r>
                <a:r>
                  <a:rPr lang="en-US" altLang="zh-CN" sz="1400" smtClean="0">
                    <a:latin typeface="Times New Roman" panose="02020603050405020304" pitchFamily="18" charset="0"/>
                  </a:rPr>
                  <a:t>():boolean</a:t>
                </a:r>
                <a:endParaRPr lang="en-US" altLang="zh-CN" sz="1400">
                  <a:latin typeface="Times New Roman" panose="02020603050405020304" pitchFamily="18" charset="0"/>
                </a:endParaRPr>
              </a:p>
              <a:p>
                <a:pPr algn="ctr"/>
                <a:r>
                  <a:rPr lang="en-US" altLang="zh-CN" sz="1400">
                    <a:latin typeface="Times New Roman" panose="02020603050405020304" pitchFamily="18" charset="0"/>
                  </a:rPr>
                  <a:t>+previous():E</a:t>
                </a:r>
              </a:p>
              <a:p>
                <a:pPr algn="ctr"/>
                <a:r>
                  <a:rPr lang="en-US" altLang="zh-CN" sz="1400">
                    <a:latin typeface="Times New Roman" panose="02020603050405020304" pitchFamily="18" charset="0"/>
                  </a:rPr>
                  <a:t>+nextIndex():int</a:t>
                </a:r>
              </a:p>
              <a:p>
                <a:pPr algn="ctr"/>
                <a:r>
                  <a:rPr lang="en-US" altLang="zh-CN" sz="1400">
                    <a:latin typeface="Times New Roman" panose="02020603050405020304" pitchFamily="18" charset="0"/>
                  </a:rPr>
                  <a:t>+previousIndex():int</a:t>
                </a:r>
              </a:p>
              <a:p>
                <a:pPr algn="ctr"/>
                <a:r>
                  <a:rPr lang="en-US" altLang="zh-CN" sz="1400">
                    <a:latin typeface="Times New Roman" panose="02020603050405020304" pitchFamily="18" charset="0"/>
                  </a:rPr>
                  <a:t>+set(E p):void</a:t>
                </a:r>
              </a:p>
              <a:p>
                <a:pPr algn="ctr"/>
                <a:r>
                  <a:rPr lang="en-US" altLang="zh-CN" sz="1400">
                    <a:latin typeface="Times New Roman" panose="02020603050405020304" pitchFamily="18" charset="0"/>
                  </a:rPr>
                  <a:t>+add(E p):void</a:t>
                </a:r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1163772" y="4192338"/>
                <a:ext cx="1964582" cy="9844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</p:grpSp>
        <p:grpSp>
          <p:nvGrpSpPr>
            <p:cNvPr id="52" name="组合 51"/>
            <p:cNvGrpSpPr/>
            <p:nvPr/>
          </p:nvGrpSpPr>
          <p:grpSpPr>
            <a:xfrm>
              <a:off x="-1617294" y="4600060"/>
              <a:ext cx="4001198" cy="1722136"/>
              <a:chOff x="3180998" y="3281705"/>
              <a:chExt cx="4001198" cy="1722136"/>
            </a:xfrm>
          </p:grpSpPr>
          <p:sp>
            <p:nvSpPr>
              <p:cNvPr id="53" name="矩形 52"/>
              <p:cNvSpPr/>
              <p:nvPr/>
            </p:nvSpPr>
            <p:spPr>
              <a:xfrm>
                <a:off x="3180998" y="3281705"/>
                <a:ext cx="4001198" cy="39330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b="1">
                    <a:latin typeface="Times New Roman" panose="02020603050405020304" pitchFamily="18" charset="0"/>
                  </a:rPr>
                  <a:t>ArrayList&lt;E&gt;</a:t>
                </a:r>
                <a:endParaRPr lang="zh-CN" altLang="en-US" sz="14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3180998" y="3675014"/>
                <a:ext cx="4001198" cy="10347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3180998" y="3778493"/>
                <a:ext cx="4001198" cy="71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>
                    <a:latin typeface="Times New Roman" panose="02020603050405020304" pitchFamily="18" charset="0"/>
                  </a:rPr>
                  <a:t>iterator():Iterator&lt;E&gt;(ArrayList$Itr)</a:t>
                </a:r>
              </a:p>
              <a:p>
                <a:pPr algn="ctr"/>
                <a:r>
                  <a:rPr lang="en-US" altLang="zh-CN" sz="1400">
                    <a:latin typeface="Times New Roman" panose="02020603050405020304" pitchFamily="18" charset="0"/>
                  </a:rPr>
                  <a:t>listIterator():ListIterator&lt;E&gt;(ArrayList$ListItr)</a:t>
                </a:r>
              </a:p>
              <a:p>
                <a:pPr algn="ctr"/>
                <a:r>
                  <a:rPr lang="en-US" altLang="zh-CN" sz="1400">
                    <a:latin typeface="Times New Roman" panose="02020603050405020304" pitchFamily="18" charset="0"/>
                  </a:rPr>
                  <a:t>listIterator(int p):ListIterator&lt;E&gt;(ArrayList$ListItr)</a:t>
                </a:r>
              </a:p>
            </p:txBody>
          </p:sp>
          <p:sp>
            <p:nvSpPr>
              <p:cNvPr id="56" name="矩形 55"/>
              <p:cNvSpPr/>
              <p:nvPr/>
            </p:nvSpPr>
            <p:spPr>
              <a:xfrm>
                <a:off x="3180998" y="4496088"/>
                <a:ext cx="4001198" cy="50775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smtClean="0">
                    <a:latin typeface="Times New Roman" panose="02020603050405020304" pitchFamily="18" charset="0"/>
                  </a:rPr>
                  <a:t>-Itr</a:t>
                </a:r>
              </a:p>
              <a:p>
                <a:pPr algn="ctr"/>
                <a:r>
                  <a:rPr lang="en-US" altLang="zh-CN" sz="1400" smtClean="0">
                    <a:latin typeface="Times New Roman" panose="02020603050405020304" pitchFamily="18" charset="0"/>
                  </a:rPr>
                  <a:t>-ListItr</a:t>
                </a:r>
                <a:endParaRPr lang="zh-CN" altLang="en-US" sz="140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57" name="组合 56"/>
            <p:cNvGrpSpPr/>
            <p:nvPr/>
          </p:nvGrpSpPr>
          <p:grpSpPr>
            <a:xfrm>
              <a:off x="4954210" y="4608371"/>
              <a:ext cx="1964582" cy="1828499"/>
              <a:chOff x="2565854" y="2673075"/>
              <a:chExt cx="1964582" cy="1828499"/>
            </a:xfrm>
          </p:grpSpPr>
          <p:sp>
            <p:nvSpPr>
              <p:cNvPr id="58" name="矩形 57"/>
              <p:cNvSpPr/>
              <p:nvPr/>
            </p:nvSpPr>
            <p:spPr>
              <a:xfrm>
                <a:off x="2565854" y="2673075"/>
                <a:ext cx="1964580" cy="39330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b="1">
                    <a:latin typeface="Times New Roman" panose="02020603050405020304" pitchFamily="18" charset="0"/>
                  </a:rPr>
                  <a:t>ArrayList</a:t>
                </a:r>
                <a:r>
                  <a:rPr lang="en-US" altLang="zh-CN" sz="1400" b="1" smtClean="0">
                    <a:latin typeface="Times New Roman" panose="02020603050405020304" pitchFamily="18" charset="0"/>
                  </a:rPr>
                  <a:t>$Itr</a:t>
                </a:r>
                <a:endParaRPr lang="zh-CN" altLang="en-US" sz="14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2565855" y="3066384"/>
                <a:ext cx="1964581" cy="71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smtClean="0">
                    <a:latin typeface="Times New Roman" panose="02020603050405020304" pitchFamily="18" charset="0"/>
                  </a:rPr>
                  <a:t>~cursor:int</a:t>
                </a:r>
              </a:p>
              <a:p>
                <a:pPr algn="ctr"/>
                <a:r>
                  <a:rPr lang="en-US" altLang="zh-CN" sz="1400" smtClean="0">
                    <a:latin typeface="Times New Roman" panose="02020603050405020304" pitchFamily="18" charset="0"/>
                  </a:rPr>
                  <a:t>~lastRet:int</a:t>
                </a:r>
              </a:p>
              <a:p>
                <a:pPr algn="ctr"/>
                <a:r>
                  <a:rPr lang="en-US" altLang="zh-CN" sz="1400" smtClean="0">
                    <a:latin typeface="Times New Roman" panose="02020603050405020304" pitchFamily="18" charset="0"/>
                  </a:rPr>
                  <a:t>~expectedModCount:int</a:t>
                </a:r>
                <a:endParaRPr lang="zh-CN" altLang="en-US" sz="1400" i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2565854" y="3783979"/>
                <a:ext cx="1964582" cy="717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smtClean="0">
                    <a:latin typeface="Times New Roman" panose="02020603050405020304" pitchFamily="18" charset="0"/>
                  </a:rPr>
                  <a:t>+hasNext():boolean</a:t>
                </a:r>
                <a:endParaRPr lang="en-US" altLang="zh-CN" sz="1400" dirty="0">
                  <a:latin typeface="Times New Roman" panose="02020603050405020304" pitchFamily="18" charset="0"/>
                </a:endParaRPr>
              </a:p>
              <a:p>
                <a:pPr algn="ctr"/>
                <a:r>
                  <a:rPr lang="en-US" altLang="zh-CN" sz="1400" smtClean="0">
                    <a:latin typeface="Times New Roman" panose="02020603050405020304" pitchFamily="18" charset="0"/>
                  </a:rPr>
                  <a:t>+next():E</a:t>
                </a:r>
                <a:endParaRPr lang="en-US" altLang="zh-CN" sz="1400" dirty="0">
                  <a:latin typeface="Times New Roman" panose="02020603050405020304" pitchFamily="18" charset="0"/>
                </a:endParaRPr>
              </a:p>
              <a:p>
                <a:pPr algn="ctr"/>
                <a:r>
                  <a:rPr lang="en-US" altLang="zh-CN" sz="1400" smtClean="0">
                    <a:latin typeface="Times New Roman" panose="02020603050405020304" pitchFamily="18" charset="0"/>
                  </a:rPr>
                  <a:t>+remove():void</a:t>
                </a:r>
                <a:endParaRPr lang="zh-CN" altLang="en-US" sz="1400" dirty="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61" name="组合 60"/>
            <p:cNvGrpSpPr/>
            <p:nvPr/>
          </p:nvGrpSpPr>
          <p:grpSpPr>
            <a:xfrm>
              <a:off x="7524513" y="4625279"/>
              <a:ext cx="1964583" cy="1847989"/>
              <a:chOff x="1163772" y="3809301"/>
              <a:chExt cx="1964583" cy="1847989"/>
            </a:xfrm>
          </p:grpSpPr>
          <p:sp>
            <p:nvSpPr>
              <p:cNvPr id="62" name="矩形 61"/>
              <p:cNvSpPr/>
              <p:nvPr/>
            </p:nvSpPr>
            <p:spPr>
              <a:xfrm>
                <a:off x="1163773" y="3809301"/>
                <a:ext cx="1964581" cy="39330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b="1">
                    <a:latin typeface="Times New Roman" panose="02020603050405020304" pitchFamily="18" charset="0"/>
                  </a:rPr>
                  <a:t>ArrayList</a:t>
                </a:r>
                <a:r>
                  <a:rPr lang="en-US" altLang="zh-CN" sz="1400" b="1" smtClean="0">
                    <a:latin typeface="Times New Roman" panose="02020603050405020304" pitchFamily="18" charset="0"/>
                  </a:rPr>
                  <a:t>$ListItr</a:t>
                </a:r>
                <a:endParaRPr lang="zh-CN" altLang="en-US" sz="14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1163773" y="4285851"/>
                <a:ext cx="1964582" cy="137143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>
                    <a:latin typeface="Times New Roman" panose="02020603050405020304" pitchFamily="18" charset="0"/>
                  </a:rPr>
                  <a:t>+hasPrevious</a:t>
                </a:r>
                <a:r>
                  <a:rPr lang="en-US" altLang="zh-CN" sz="1400" smtClean="0">
                    <a:latin typeface="Times New Roman" panose="02020603050405020304" pitchFamily="18" charset="0"/>
                  </a:rPr>
                  <a:t>():boolean</a:t>
                </a:r>
                <a:endParaRPr lang="en-US" altLang="zh-CN" sz="1400">
                  <a:latin typeface="Times New Roman" panose="02020603050405020304" pitchFamily="18" charset="0"/>
                </a:endParaRPr>
              </a:p>
              <a:p>
                <a:pPr algn="ctr"/>
                <a:r>
                  <a:rPr lang="en-US" altLang="zh-CN" sz="1400">
                    <a:latin typeface="Times New Roman" panose="02020603050405020304" pitchFamily="18" charset="0"/>
                  </a:rPr>
                  <a:t>+previous():E</a:t>
                </a:r>
              </a:p>
              <a:p>
                <a:pPr algn="ctr"/>
                <a:r>
                  <a:rPr lang="en-US" altLang="zh-CN" sz="1400">
                    <a:latin typeface="Times New Roman" panose="02020603050405020304" pitchFamily="18" charset="0"/>
                  </a:rPr>
                  <a:t>+nextIndex():int</a:t>
                </a:r>
              </a:p>
              <a:p>
                <a:pPr algn="ctr"/>
                <a:r>
                  <a:rPr lang="en-US" altLang="zh-CN" sz="1400">
                    <a:latin typeface="Times New Roman" panose="02020603050405020304" pitchFamily="18" charset="0"/>
                  </a:rPr>
                  <a:t>+previousIndex():int</a:t>
                </a:r>
              </a:p>
              <a:p>
                <a:pPr algn="ctr"/>
                <a:r>
                  <a:rPr lang="en-US" altLang="zh-CN" sz="1400">
                    <a:latin typeface="Times New Roman" panose="02020603050405020304" pitchFamily="18" charset="0"/>
                  </a:rPr>
                  <a:t>+set(E p):void</a:t>
                </a:r>
              </a:p>
              <a:p>
                <a:pPr algn="ctr"/>
                <a:r>
                  <a:rPr lang="en-US" altLang="zh-CN" sz="1400">
                    <a:latin typeface="Times New Roman" panose="02020603050405020304" pitchFamily="18" charset="0"/>
                  </a:rPr>
                  <a:t>+add(E p):void</a:t>
                </a:r>
              </a:p>
            </p:txBody>
          </p:sp>
          <p:sp>
            <p:nvSpPr>
              <p:cNvPr id="64" name="矩形 63"/>
              <p:cNvSpPr/>
              <p:nvPr/>
            </p:nvSpPr>
            <p:spPr>
              <a:xfrm>
                <a:off x="1163772" y="4192338"/>
                <a:ext cx="1964582" cy="9844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4807901" y="-31743"/>
              <a:ext cx="3806348" cy="1951333"/>
              <a:chOff x="4391885" y="-11278"/>
              <a:chExt cx="3806348" cy="1951333"/>
            </a:xfrm>
          </p:grpSpPr>
          <p:grpSp>
            <p:nvGrpSpPr>
              <p:cNvPr id="5" name="组合 4"/>
              <p:cNvGrpSpPr/>
              <p:nvPr/>
            </p:nvGrpSpPr>
            <p:grpSpPr>
              <a:xfrm>
                <a:off x="4391885" y="6014"/>
                <a:ext cx="1540631" cy="1317173"/>
                <a:chOff x="4793667" y="1384463"/>
                <a:chExt cx="1540631" cy="1317173"/>
              </a:xfrm>
            </p:grpSpPr>
            <p:sp>
              <p:nvSpPr>
                <p:cNvPr id="30" name="矩形 29"/>
                <p:cNvSpPr/>
                <p:nvPr/>
              </p:nvSpPr>
              <p:spPr>
                <a:xfrm>
                  <a:off x="4793667" y="1984041"/>
                  <a:ext cx="1540631" cy="717595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i="1" smtClean="0">
                      <a:latin typeface="Times New Roman" panose="02020603050405020304" pitchFamily="18" charset="0"/>
                    </a:rPr>
                    <a:t>hasNext():boolean</a:t>
                  </a:r>
                  <a:endParaRPr lang="en-US" altLang="zh-CN" sz="1400" i="1" dirty="0">
                    <a:latin typeface="Times New Roman" panose="02020603050405020304" pitchFamily="18" charset="0"/>
                  </a:endParaRPr>
                </a:p>
                <a:p>
                  <a:pPr algn="ctr"/>
                  <a:r>
                    <a:rPr lang="en-US" altLang="zh-CN" sz="1400" i="1">
                      <a:latin typeface="Times New Roman" panose="02020603050405020304" pitchFamily="18" charset="0"/>
                    </a:rPr>
                    <a:t>n</a:t>
                  </a:r>
                  <a:r>
                    <a:rPr lang="en-US" altLang="zh-CN" sz="1400" i="1" smtClean="0">
                      <a:latin typeface="Times New Roman" panose="02020603050405020304" pitchFamily="18" charset="0"/>
                    </a:rPr>
                    <a:t>ext():E</a:t>
                  </a:r>
                  <a:endParaRPr lang="en-US" altLang="zh-CN" sz="1400" i="1" dirty="0">
                    <a:latin typeface="Times New Roman" panose="02020603050405020304" pitchFamily="18" charset="0"/>
                  </a:endParaRPr>
                </a:p>
                <a:p>
                  <a:pPr algn="ctr"/>
                  <a:r>
                    <a:rPr lang="en-US" altLang="zh-CN" sz="1400" i="1">
                      <a:latin typeface="Times New Roman" panose="02020603050405020304" pitchFamily="18" charset="0"/>
                    </a:rPr>
                    <a:t>r</a:t>
                  </a:r>
                  <a:r>
                    <a:rPr lang="en-US" altLang="zh-CN" sz="1400" i="1" smtClean="0">
                      <a:latin typeface="Times New Roman" panose="02020603050405020304" pitchFamily="18" charset="0"/>
                    </a:rPr>
                    <a:t>emove():void</a:t>
                  </a:r>
                  <a:endParaRPr lang="zh-CN" altLang="en-US" sz="1400" i="1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1" name="矩形 30"/>
                <p:cNvSpPr/>
                <p:nvPr/>
              </p:nvSpPr>
              <p:spPr>
                <a:xfrm>
                  <a:off x="4793667" y="1893934"/>
                  <a:ext cx="1540631" cy="9010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 dirty="0"/>
                </a:p>
              </p:txBody>
            </p:sp>
            <p:sp>
              <p:nvSpPr>
                <p:cNvPr id="24" name="矩形 23"/>
                <p:cNvSpPr/>
                <p:nvPr/>
              </p:nvSpPr>
              <p:spPr>
                <a:xfrm>
                  <a:off x="4793667" y="1384463"/>
                  <a:ext cx="1540631" cy="50947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 smtClean="0">
                      <a:latin typeface="Times New Roman" panose="02020603050405020304" pitchFamily="18" charset="0"/>
                    </a:rPr>
                    <a:t>&lt;&lt;interface&gt;&gt;</a:t>
                  </a:r>
                  <a:endParaRPr lang="en-US" altLang="zh-CN" sz="1400" dirty="0">
                    <a:latin typeface="Times New Roman" panose="02020603050405020304" pitchFamily="18" charset="0"/>
                  </a:endParaRPr>
                </a:p>
                <a:p>
                  <a:pPr algn="ctr"/>
                  <a:r>
                    <a:rPr lang="en-US" altLang="zh-CN" sz="1400" b="1" i="1">
                      <a:latin typeface="Times New Roman" panose="02020603050405020304" pitchFamily="18" charset="0"/>
                    </a:rPr>
                    <a:t>Iterator&lt;E&gt;</a:t>
                  </a:r>
                  <a:endParaRPr lang="zh-CN" altLang="en-US" sz="1400" b="1" i="1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" name="组合 5"/>
              <p:cNvGrpSpPr/>
              <p:nvPr/>
            </p:nvGrpSpPr>
            <p:grpSpPr>
              <a:xfrm>
                <a:off x="6320938" y="-11278"/>
                <a:ext cx="1877295" cy="1951333"/>
                <a:chOff x="6560123" y="3643132"/>
                <a:chExt cx="1877295" cy="1951333"/>
              </a:xfrm>
            </p:grpSpPr>
            <p:sp>
              <p:nvSpPr>
                <p:cNvPr id="33" name="矩形 32"/>
                <p:cNvSpPr/>
                <p:nvPr/>
              </p:nvSpPr>
              <p:spPr>
                <a:xfrm>
                  <a:off x="6560123" y="4242710"/>
                  <a:ext cx="1877295" cy="1351755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i="1">
                      <a:latin typeface="Times New Roman" panose="02020603050405020304" pitchFamily="18" charset="0"/>
                    </a:rPr>
                    <a:t>hasPrevious():boolean</a:t>
                  </a:r>
                </a:p>
                <a:p>
                  <a:pPr algn="ctr"/>
                  <a:r>
                    <a:rPr lang="en-US" altLang="zh-CN" sz="1400" i="1">
                      <a:latin typeface="Times New Roman" panose="02020603050405020304" pitchFamily="18" charset="0"/>
                    </a:rPr>
                    <a:t>previous():E</a:t>
                  </a:r>
                </a:p>
                <a:p>
                  <a:pPr algn="ctr"/>
                  <a:r>
                    <a:rPr lang="en-US" altLang="zh-CN" sz="1400" i="1">
                      <a:latin typeface="Times New Roman" panose="02020603050405020304" pitchFamily="18" charset="0"/>
                    </a:rPr>
                    <a:t>nextIndex():int</a:t>
                  </a:r>
                </a:p>
                <a:p>
                  <a:pPr algn="ctr"/>
                  <a:r>
                    <a:rPr lang="en-US" altLang="zh-CN" sz="1400" i="1">
                      <a:latin typeface="Times New Roman" panose="02020603050405020304" pitchFamily="18" charset="0"/>
                    </a:rPr>
                    <a:t>previousIndex():int</a:t>
                  </a:r>
                </a:p>
                <a:p>
                  <a:pPr algn="ctr"/>
                  <a:r>
                    <a:rPr lang="en-US" altLang="zh-CN" sz="1400" i="1">
                      <a:latin typeface="Times New Roman" panose="02020603050405020304" pitchFamily="18" charset="0"/>
                    </a:rPr>
                    <a:t>set(E p):void</a:t>
                  </a:r>
                </a:p>
                <a:p>
                  <a:pPr algn="ctr"/>
                  <a:r>
                    <a:rPr lang="en-US" altLang="zh-CN" sz="1400" i="1">
                      <a:latin typeface="Times New Roman" panose="02020603050405020304" pitchFamily="18" charset="0"/>
                    </a:rPr>
                    <a:t>add(E e):void</a:t>
                  </a:r>
                  <a:endParaRPr lang="zh-CN" altLang="en-US" sz="1400" i="1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5" name="矩形 34"/>
                <p:cNvSpPr/>
                <p:nvPr/>
              </p:nvSpPr>
              <p:spPr>
                <a:xfrm>
                  <a:off x="6560123" y="4152603"/>
                  <a:ext cx="1877295" cy="9010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="1" dirty="0"/>
                </a:p>
              </p:txBody>
            </p:sp>
            <p:sp>
              <p:nvSpPr>
                <p:cNvPr id="36" name="矩形 35"/>
                <p:cNvSpPr/>
                <p:nvPr/>
              </p:nvSpPr>
              <p:spPr>
                <a:xfrm>
                  <a:off x="6560123" y="3643132"/>
                  <a:ext cx="1877295" cy="50947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 smtClean="0">
                      <a:latin typeface="Times New Roman" panose="02020603050405020304" pitchFamily="18" charset="0"/>
                    </a:rPr>
                    <a:t>&lt;&lt;interface&gt;&gt;</a:t>
                  </a:r>
                  <a:endParaRPr lang="en-US" altLang="zh-CN" sz="1400" dirty="0">
                    <a:latin typeface="Times New Roman" panose="02020603050405020304" pitchFamily="18" charset="0"/>
                  </a:endParaRPr>
                </a:p>
                <a:p>
                  <a:pPr algn="ctr"/>
                  <a:r>
                    <a:rPr lang="en-US" altLang="zh-CN" sz="1400" b="1" i="1">
                      <a:latin typeface="Times New Roman" panose="02020603050405020304" pitchFamily="18" charset="0"/>
                    </a:rPr>
                    <a:t>ListIterator&lt;E&gt;</a:t>
                  </a:r>
                  <a:endParaRPr lang="zh-CN" altLang="en-US" sz="1400" b="1" i="1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6" name="组合 15"/>
              <p:cNvGrpSpPr/>
              <p:nvPr/>
            </p:nvGrpSpPr>
            <p:grpSpPr>
              <a:xfrm>
                <a:off x="5932942" y="173465"/>
                <a:ext cx="387996" cy="174567"/>
                <a:chOff x="2003365" y="3751108"/>
                <a:chExt cx="387996" cy="174567"/>
              </a:xfrm>
            </p:grpSpPr>
            <p:sp>
              <p:nvSpPr>
                <p:cNvPr id="66" name="等腰三角形 65"/>
                <p:cNvSpPr/>
                <p:nvPr/>
              </p:nvSpPr>
              <p:spPr>
                <a:xfrm rot="16200000" flipH="1">
                  <a:off x="1991325" y="3763148"/>
                  <a:ext cx="174567" cy="150488"/>
                </a:xfrm>
                <a:prstGeom prst="triangl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67" name="直接连接符 66"/>
                <p:cNvCxnSpPr/>
                <p:nvPr/>
              </p:nvCxnSpPr>
              <p:spPr>
                <a:xfrm rot="5400000">
                  <a:off x="2272607" y="3719638"/>
                  <a:ext cx="0" cy="237508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9" name="组合 18"/>
            <p:cNvGrpSpPr/>
            <p:nvPr/>
          </p:nvGrpSpPr>
          <p:grpSpPr>
            <a:xfrm>
              <a:off x="2780999" y="0"/>
              <a:ext cx="1878771" cy="2605591"/>
              <a:chOff x="-7017" y="-107945"/>
              <a:chExt cx="1878771" cy="2605591"/>
            </a:xfrm>
          </p:grpSpPr>
          <p:sp>
            <p:nvSpPr>
              <p:cNvPr id="34" name="矩形 33"/>
              <p:cNvSpPr/>
              <p:nvPr/>
            </p:nvSpPr>
            <p:spPr>
              <a:xfrm>
                <a:off x="0" y="2104337"/>
                <a:ext cx="1871754" cy="39330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b="1" i="1" smtClean="0">
                    <a:latin typeface="Times New Roman" panose="02020603050405020304" pitchFamily="18" charset="0"/>
                  </a:rPr>
                  <a:t>AbstractCollection&lt;E&gt;</a:t>
                </a:r>
                <a:endParaRPr lang="zh-CN" altLang="en-US" sz="1400" b="1" i="1" dirty="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4" name="组合 13"/>
              <p:cNvGrpSpPr/>
              <p:nvPr/>
            </p:nvGrpSpPr>
            <p:grpSpPr>
              <a:xfrm>
                <a:off x="-7017" y="-107945"/>
                <a:ext cx="1871754" cy="1780720"/>
                <a:chOff x="0" y="8788"/>
                <a:chExt cx="1871754" cy="1780720"/>
              </a:xfrm>
            </p:grpSpPr>
            <p:grpSp>
              <p:nvGrpSpPr>
                <p:cNvPr id="3" name="组合 2"/>
                <p:cNvGrpSpPr/>
                <p:nvPr/>
              </p:nvGrpSpPr>
              <p:grpSpPr>
                <a:xfrm>
                  <a:off x="0" y="8788"/>
                  <a:ext cx="1871754" cy="890220"/>
                  <a:chOff x="297868" y="174567"/>
                  <a:chExt cx="1871754" cy="890220"/>
                </a:xfrm>
              </p:grpSpPr>
              <p:sp>
                <p:nvSpPr>
                  <p:cNvPr id="7" name="矩形 6"/>
                  <p:cNvSpPr/>
                  <p:nvPr/>
                </p:nvSpPr>
                <p:spPr>
                  <a:xfrm>
                    <a:off x="297870" y="174567"/>
                    <a:ext cx="1871752" cy="509471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400" dirty="0" smtClean="0">
                        <a:latin typeface="Times New Roman" panose="02020603050405020304" pitchFamily="18" charset="0"/>
                      </a:rPr>
                      <a:t>&lt;&lt;interface&gt;&gt;</a:t>
                    </a:r>
                    <a:endParaRPr lang="en-US" altLang="zh-CN" sz="1400" dirty="0">
                      <a:latin typeface="Times New Roman" panose="02020603050405020304" pitchFamily="18" charset="0"/>
                    </a:endParaRPr>
                  </a:p>
                  <a:p>
                    <a:pPr algn="ctr"/>
                    <a:r>
                      <a:rPr lang="en-US" altLang="zh-CN" sz="1400" b="1" i="1" smtClean="0">
                        <a:latin typeface="Times New Roman" panose="02020603050405020304" pitchFamily="18" charset="0"/>
                      </a:rPr>
                      <a:t>Iterable&lt;T&gt;</a:t>
                    </a:r>
                    <a:endParaRPr lang="zh-CN" altLang="en-US" sz="1400" b="1" i="1" dirty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" name="矩形 7"/>
                  <p:cNvSpPr/>
                  <p:nvPr/>
                </p:nvSpPr>
                <p:spPr>
                  <a:xfrm>
                    <a:off x="297869" y="780542"/>
                    <a:ext cx="1871753" cy="284245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400" i="1">
                        <a:latin typeface="Times New Roman" panose="02020603050405020304" pitchFamily="18" charset="0"/>
                      </a:rPr>
                      <a:t>i</a:t>
                    </a:r>
                    <a:r>
                      <a:rPr lang="en-US" altLang="zh-CN" sz="1400" i="1" smtClean="0">
                        <a:latin typeface="Times New Roman" panose="02020603050405020304" pitchFamily="18" charset="0"/>
                      </a:rPr>
                      <a:t>terator():Iterator&lt;T&gt;</a:t>
                    </a:r>
                    <a:endParaRPr lang="zh-CN" altLang="en-US" sz="1400" i="1" dirty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" name="矩形 11"/>
                  <p:cNvSpPr/>
                  <p:nvPr/>
                </p:nvSpPr>
                <p:spPr>
                  <a:xfrm>
                    <a:off x="297868" y="684038"/>
                    <a:ext cx="1871754" cy="103479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 dirty="0"/>
                  </a:p>
                </p:txBody>
              </p:sp>
            </p:grpSp>
            <p:sp>
              <p:nvSpPr>
                <p:cNvPr id="20" name="矩形 19"/>
                <p:cNvSpPr/>
                <p:nvPr/>
              </p:nvSpPr>
              <p:spPr>
                <a:xfrm>
                  <a:off x="284018" y="1280037"/>
                  <a:ext cx="1303716" cy="509471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 smtClean="0">
                      <a:latin typeface="Times New Roman" panose="02020603050405020304" pitchFamily="18" charset="0"/>
                    </a:rPr>
                    <a:t>&lt;&lt;interface&gt;&gt;</a:t>
                  </a:r>
                  <a:endParaRPr lang="en-US" altLang="zh-CN" sz="1400" dirty="0">
                    <a:latin typeface="Times New Roman" panose="02020603050405020304" pitchFamily="18" charset="0"/>
                  </a:endParaRPr>
                </a:p>
                <a:p>
                  <a:pPr algn="ctr"/>
                  <a:r>
                    <a:rPr lang="en-US" altLang="zh-CN" sz="1400" b="1" i="1">
                      <a:latin typeface="Times New Roman" panose="02020603050405020304" pitchFamily="18" charset="0"/>
                    </a:rPr>
                    <a:t>Collection&lt;E&gt;</a:t>
                  </a:r>
                  <a:endParaRPr lang="zh-CN" altLang="en-US" sz="1400" b="1" i="1" dirty="0">
                    <a:latin typeface="Times New Roman" panose="02020603050405020304" pitchFamily="18" charset="0"/>
                  </a:endParaRPr>
                </a:p>
              </p:txBody>
            </p:sp>
            <p:grpSp>
              <p:nvGrpSpPr>
                <p:cNvPr id="11" name="组合 10"/>
                <p:cNvGrpSpPr/>
                <p:nvPr/>
              </p:nvGrpSpPr>
              <p:grpSpPr>
                <a:xfrm>
                  <a:off x="848593" y="893945"/>
                  <a:ext cx="174567" cy="386092"/>
                  <a:chOff x="1587728" y="2184598"/>
                  <a:chExt cx="174567" cy="386092"/>
                </a:xfrm>
              </p:grpSpPr>
              <p:sp>
                <p:nvSpPr>
                  <p:cNvPr id="51" name="等腰三角形 50"/>
                  <p:cNvSpPr/>
                  <p:nvPr/>
                </p:nvSpPr>
                <p:spPr>
                  <a:xfrm>
                    <a:off x="1587728" y="2184598"/>
                    <a:ext cx="174567" cy="150488"/>
                  </a:xfrm>
                  <a:prstGeom prst="triangl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65" name="直接连接符 64"/>
                  <p:cNvCxnSpPr/>
                  <p:nvPr/>
                </p:nvCxnSpPr>
                <p:spPr>
                  <a:xfrm>
                    <a:off x="1675011" y="2333182"/>
                    <a:ext cx="0" cy="237508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8" name="组合 17"/>
              <p:cNvGrpSpPr/>
              <p:nvPr/>
            </p:nvGrpSpPr>
            <p:grpSpPr>
              <a:xfrm>
                <a:off x="834792" y="1674647"/>
                <a:ext cx="174567" cy="387996"/>
                <a:chOff x="2887340" y="1044550"/>
                <a:chExt cx="174567" cy="387996"/>
              </a:xfrm>
            </p:grpSpPr>
            <p:sp>
              <p:nvSpPr>
                <p:cNvPr id="68" name="等腰三角形 67"/>
                <p:cNvSpPr/>
                <p:nvPr/>
              </p:nvSpPr>
              <p:spPr>
                <a:xfrm>
                  <a:off x="2887340" y="1044550"/>
                  <a:ext cx="174567" cy="150488"/>
                </a:xfrm>
                <a:prstGeom prst="triangl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69" name="直接连接符 68"/>
                <p:cNvCxnSpPr/>
                <p:nvPr/>
              </p:nvCxnSpPr>
              <p:spPr>
                <a:xfrm>
                  <a:off x="2974623" y="1195038"/>
                  <a:ext cx="0" cy="237508"/>
                </a:xfrm>
                <a:prstGeom prst="line">
                  <a:avLst/>
                </a:prstGeom>
                <a:ln w="19050"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1" name="组合 20"/>
            <p:cNvGrpSpPr/>
            <p:nvPr/>
          </p:nvGrpSpPr>
          <p:grpSpPr>
            <a:xfrm>
              <a:off x="2393002" y="2338629"/>
              <a:ext cx="387997" cy="174567"/>
              <a:chOff x="3116439" y="3158502"/>
              <a:chExt cx="387997" cy="174567"/>
            </a:xfrm>
          </p:grpSpPr>
          <p:sp>
            <p:nvSpPr>
              <p:cNvPr id="70" name="等腰三角形 69"/>
              <p:cNvSpPr/>
              <p:nvPr/>
            </p:nvSpPr>
            <p:spPr>
              <a:xfrm rot="5400000">
                <a:off x="3341908" y="3170542"/>
                <a:ext cx="174567" cy="150488"/>
              </a:xfrm>
              <a:prstGeom prst="triangl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1" name="直接连接符 70"/>
              <p:cNvCxnSpPr/>
              <p:nvPr/>
            </p:nvCxnSpPr>
            <p:spPr>
              <a:xfrm rot="5400000">
                <a:off x="3235193" y="3127032"/>
                <a:ext cx="0" cy="237508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9" name="肘形连接符 38"/>
            <p:cNvCxnSpPr>
              <a:stCxn id="53" idx="1"/>
            </p:cNvCxnSpPr>
            <p:nvPr/>
          </p:nvCxnSpPr>
          <p:spPr>
            <a:xfrm rot="10800000">
              <a:off x="-1938610" y="254735"/>
              <a:ext cx="321316" cy="4541980"/>
            </a:xfrm>
            <a:prstGeom prst="bentConnector2">
              <a:avLst/>
            </a:prstGeom>
            <a:ln w="1905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79" name="组合 78"/>
            <p:cNvGrpSpPr/>
            <p:nvPr/>
          </p:nvGrpSpPr>
          <p:grpSpPr>
            <a:xfrm>
              <a:off x="-1911927" y="167451"/>
              <a:ext cx="1186544" cy="174567"/>
              <a:chOff x="-1516032" y="1438700"/>
              <a:chExt cx="1186544" cy="174567"/>
            </a:xfrm>
          </p:grpSpPr>
          <p:cxnSp>
            <p:nvCxnSpPr>
              <p:cNvPr id="77" name="直接连接符 76"/>
              <p:cNvCxnSpPr/>
              <p:nvPr/>
            </p:nvCxnSpPr>
            <p:spPr>
              <a:xfrm>
                <a:off x="-1516032" y="1525984"/>
                <a:ext cx="1025581" cy="0"/>
              </a:xfrm>
              <a:prstGeom prst="line">
                <a:avLst/>
              </a:prstGeom>
              <a:ln w="19050"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8" name="等腰三角形 77"/>
              <p:cNvSpPr/>
              <p:nvPr/>
            </p:nvSpPr>
            <p:spPr>
              <a:xfrm rot="5400000">
                <a:off x="-492016" y="1450740"/>
                <a:ext cx="174567" cy="150488"/>
              </a:xfrm>
              <a:prstGeom prst="triangl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1" name="等腰三角形 80"/>
            <p:cNvSpPr/>
            <p:nvPr/>
          </p:nvSpPr>
          <p:spPr>
            <a:xfrm>
              <a:off x="535832" y="1131546"/>
              <a:ext cx="174567" cy="150488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3" name="直接连接符 82"/>
            <p:cNvCxnSpPr/>
            <p:nvPr/>
          </p:nvCxnSpPr>
          <p:spPr>
            <a:xfrm flipH="1">
              <a:off x="614802" y="1282034"/>
              <a:ext cx="1" cy="940736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4" name="等腰三角形 83"/>
            <p:cNvSpPr/>
            <p:nvPr/>
          </p:nvSpPr>
          <p:spPr>
            <a:xfrm>
              <a:off x="527518" y="3973050"/>
              <a:ext cx="174567" cy="150488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8" name="直接连接符 87"/>
            <p:cNvCxnSpPr/>
            <p:nvPr/>
          </p:nvCxnSpPr>
          <p:spPr>
            <a:xfrm>
              <a:off x="606489" y="4123538"/>
              <a:ext cx="8312" cy="46057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9" name="等腰三角形 88"/>
            <p:cNvSpPr/>
            <p:nvPr/>
          </p:nvSpPr>
          <p:spPr>
            <a:xfrm rot="5400000">
              <a:off x="2895740" y="1450740"/>
              <a:ext cx="174567" cy="150488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5" name="组合 94"/>
            <p:cNvGrpSpPr/>
            <p:nvPr/>
          </p:nvGrpSpPr>
          <p:grpSpPr>
            <a:xfrm>
              <a:off x="2393002" y="3050502"/>
              <a:ext cx="2561208" cy="149629"/>
              <a:chOff x="2983023" y="3298570"/>
              <a:chExt cx="2561208" cy="149629"/>
            </a:xfrm>
          </p:grpSpPr>
          <p:sp>
            <p:nvSpPr>
              <p:cNvPr id="93" name="流程图: 或者 92"/>
              <p:cNvSpPr/>
              <p:nvPr/>
            </p:nvSpPr>
            <p:spPr>
              <a:xfrm>
                <a:off x="2983023" y="3298570"/>
                <a:ext cx="149629" cy="149629"/>
              </a:xfrm>
              <a:prstGeom prst="flowChartOr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4" name="直接箭头连接符 93"/>
              <p:cNvCxnSpPr/>
              <p:nvPr/>
            </p:nvCxnSpPr>
            <p:spPr>
              <a:xfrm>
                <a:off x="3110933" y="3373385"/>
                <a:ext cx="2433298" cy="12468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7" name="流程图: 或者 96"/>
            <p:cNvSpPr/>
            <p:nvPr/>
          </p:nvSpPr>
          <p:spPr>
            <a:xfrm>
              <a:off x="2071577" y="3944906"/>
              <a:ext cx="149629" cy="149629"/>
            </a:xfrm>
            <a:prstGeom prst="flowChartOr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7" name="组合 106"/>
            <p:cNvGrpSpPr/>
            <p:nvPr/>
          </p:nvGrpSpPr>
          <p:grpSpPr>
            <a:xfrm>
              <a:off x="2146391" y="4048294"/>
              <a:ext cx="6467858" cy="279133"/>
              <a:chOff x="2146391" y="4048294"/>
              <a:chExt cx="6467858" cy="279133"/>
            </a:xfrm>
          </p:grpSpPr>
          <p:cxnSp>
            <p:nvCxnSpPr>
              <p:cNvPr id="99" name="肘形连接符 98"/>
              <p:cNvCxnSpPr>
                <a:stCxn id="97" idx="4"/>
              </p:cNvCxnSpPr>
              <p:nvPr/>
            </p:nvCxnSpPr>
            <p:spPr>
              <a:xfrm rot="16200000" flipH="1">
                <a:off x="5263874" y="977052"/>
                <a:ext cx="232892" cy="6467857"/>
              </a:xfrm>
              <a:prstGeom prst="bentConnector2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直接箭头连接符 102"/>
              <p:cNvCxnSpPr/>
              <p:nvPr/>
            </p:nvCxnSpPr>
            <p:spPr>
              <a:xfrm flipV="1">
                <a:off x="8614249" y="4048294"/>
                <a:ext cx="0" cy="279133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4" name="组合 103"/>
            <p:cNvGrpSpPr/>
            <p:nvPr/>
          </p:nvGrpSpPr>
          <p:grpSpPr>
            <a:xfrm>
              <a:off x="2393003" y="5443610"/>
              <a:ext cx="2561208" cy="149629"/>
              <a:chOff x="2983023" y="3298570"/>
              <a:chExt cx="2561208" cy="149629"/>
            </a:xfrm>
          </p:grpSpPr>
          <p:sp>
            <p:nvSpPr>
              <p:cNvPr id="105" name="流程图: 或者 104"/>
              <p:cNvSpPr/>
              <p:nvPr/>
            </p:nvSpPr>
            <p:spPr>
              <a:xfrm>
                <a:off x="2983023" y="3298570"/>
                <a:ext cx="149629" cy="149629"/>
              </a:xfrm>
              <a:prstGeom prst="flowChartOr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6" name="直接箭头连接符 105"/>
              <p:cNvCxnSpPr/>
              <p:nvPr/>
            </p:nvCxnSpPr>
            <p:spPr>
              <a:xfrm>
                <a:off x="3110933" y="3373385"/>
                <a:ext cx="2433298" cy="12468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8" name="组合 107"/>
            <p:cNvGrpSpPr/>
            <p:nvPr/>
          </p:nvGrpSpPr>
          <p:grpSpPr>
            <a:xfrm>
              <a:off x="2146390" y="6463350"/>
              <a:ext cx="6467859" cy="287446"/>
              <a:chOff x="2146390" y="4048294"/>
              <a:chExt cx="6467859" cy="287446"/>
            </a:xfrm>
          </p:grpSpPr>
          <p:cxnSp>
            <p:nvCxnSpPr>
              <p:cNvPr id="109" name="肘形连接符 108"/>
              <p:cNvCxnSpPr>
                <a:stCxn id="111" idx="4"/>
              </p:cNvCxnSpPr>
              <p:nvPr/>
            </p:nvCxnSpPr>
            <p:spPr>
              <a:xfrm rot="16200000" flipH="1">
                <a:off x="5248061" y="969553"/>
                <a:ext cx="264516" cy="6467857"/>
              </a:xfrm>
              <a:prstGeom prst="bentConnector2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直接箭头连接符 109"/>
              <p:cNvCxnSpPr/>
              <p:nvPr/>
            </p:nvCxnSpPr>
            <p:spPr>
              <a:xfrm flipV="1">
                <a:off x="8614249" y="4048294"/>
                <a:ext cx="0" cy="279133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1" name="流程图: 或者 110"/>
            <p:cNvSpPr/>
            <p:nvPr/>
          </p:nvSpPr>
          <p:spPr>
            <a:xfrm>
              <a:off x="2071576" y="6336651"/>
              <a:ext cx="149629" cy="149629"/>
            </a:xfrm>
            <a:prstGeom prst="flowChartOr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8" name="肘形连接符 117"/>
            <p:cNvCxnSpPr>
              <a:stCxn id="22" idx="3"/>
              <a:endCxn id="89" idx="3"/>
            </p:cNvCxnSpPr>
            <p:nvPr/>
          </p:nvCxnSpPr>
          <p:spPr>
            <a:xfrm>
              <a:off x="1945535" y="254736"/>
              <a:ext cx="962245" cy="1271249"/>
            </a:xfrm>
            <a:prstGeom prst="bentConnector3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9" name="等腰三角形 118"/>
            <p:cNvSpPr/>
            <p:nvPr/>
          </p:nvSpPr>
          <p:spPr>
            <a:xfrm>
              <a:off x="5467207" y="1316317"/>
              <a:ext cx="174567" cy="150488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1" name="直接连接符 120"/>
            <p:cNvCxnSpPr>
              <a:stCxn id="119" idx="3"/>
            </p:cNvCxnSpPr>
            <p:nvPr/>
          </p:nvCxnSpPr>
          <p:spPr>
            <a:xfrm flipH="1">
              <a:off x="5552615" y="1466805"/>
              <a:ext cx="1876" cy="741066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3" name="等腰三角形 122"/>
            <p:cNvSpPr/>
            <p:nvPr/>
          </p:nvSpPr>
          <p:spPr>
            <a:xfrm rot="16200000">
              <a:off x="8610522" y="1288043"/>
              <a:ext cx="174567" cy="150488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7" name="肘形连接符 126"/>
            <p:cNvCxnSpPr>
              <a:stCxn id="123" idx="3"/>
            </p:cNvCxnSpPr>
            <p:nvPr/>
          </p:nvCxnSpPr>
          <p:spPr>
            <a:xfrm>
              <a:off x="8773050" y="1363287"/>
              <a:ext cx="229621" cy="835763"/>
            </a:xfrm>
            <a:prstGeom prst="bentConnector2">
              <a:avLst/>
            </a:prstGeom>
            <a:ln w="1905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6" name="等腰三角形 145"/>
            <p:cNvSpPr/>
            <p:nvPr/>
          </p:nvSpPr>
          <p:spPr>
            <a:xfrm rot="16200000">
              <a:off x="8614505" y="700661"/>
              <a:ext cx="174567" cy="150488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8" name="肘形连接符 147"/>
            <p:cNvCxnSpPr>
              <a:stCxn id="146" idx="3"/>
            </p:cNvCxnSpPr>
            <p:nvPr/>
          </p:nvCxnSpPr>
          <p:spPr>
            <a:xfrm>
              <a:off x="8777033" y="775905"/>
              <a:ext cx="1497498" cy="4943370"/>
            </a:xfrm>
            <a:prstGeom prst="bentConnector2">
              <a:avLst/>
            </a:prstGeom>
            <a:ln w="1905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1" name="直接连接符 150"/>
            <p:cNvCxnSpPr/>
            <p:nvPr/>
          </p:nvCxnSpPr>
          <p:spPr>
            <a:xfrm flipH="1">
              <a:off x="9489095" y="5719275"/>
              <a:ext cx="785436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4" name="等腰三角形 153"/>
            <p:cNvSpPr/>
            <p:nvPr/>
          </p:nvSpPr>
          <p:spPr>
            <a:xfrm rot="16200000">
              <a:off x="6919049" y="2824669"/>
              <a:ext cx="174567" cy="150488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6" name="直接连接符 155"/>
            <p:cNvCxnSpPr/>
            <p:nvPr/>
          </p:nvCxnSpPr>
          <p:spPr>
            <a:xfrm>
              <a:off x="7081577" y="2891600"/>
              <a:ext cx="442936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7" name="等腰三角形 156"/>
            <p:cNvSpPr/>
            <p:nvPr/>
          </p:nvSpPr>
          <p:spPr>
            <a:xfrm rot="16200000">
              <a:off x="6912532" y="5303744"/>
              <a:ext cx="174567" cy="150488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8" name="直接连接符 157"/>
            <p:cNvCxnSpPr/>
            <p:nvPr/>
          </p:nvCxnSpPr>
          <p:spPr>
            <a:xfrm>
              <a:off x="7081577" y="5380530"/>
              <a:ext cx="442936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56443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211</Words>
  <Application>Microsoft Office PowerPoint</Application>
  <PresentationFormat>宽屏</PresentationFormat>
  <Paragraphs>63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Times New Roman</vt:lpstr>
      <vt:lpstr>Office 主题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Yikai Wang (王艺凯1)</dc:creator>
  <cp:lastModifiedBy>Yikai Wang (王艺凯1)</cp:lastModifiedBy>
  <cp:revision>193</cp:revision>
  <dcterms:created xsi:type="dcterms:W3CDTF">2018-06-06T08:45:21Z</dcterms:created>
  <dcterms:modified xsi:type="dcterms:W3CDTF">2018-06-07T03:20:10Z</dcterms:modified>
</cp:coreProperties>
</file>