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79280" cy="566928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2376000" y="-361440"/>
            <a:ext cx="5327280" cy="1874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280" cy="379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Второй уровень структуры</a:t>
            </a:r>
            <a:endParaRPr b="0" lang="ru-R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Четвёртый уровень структуры</a:t>
            </a:r>
            <a:endParaRPr b="0" lang="ru-R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Пятый уровень структуры</a:t>
            </a:r>
            <a:endParaRPr b="0" lang="ru-R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Шестой уровень структуры</a:t>
            </a:r>
            <a:endParaRPr b="0" lang="ru-R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Седьмой уровень структуры</a:t>
            </a:r>
            <a:endParaRPr b="0" lang="ru-R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79280" cy="5669280"/>
          </a:xfrm>
          <a:prstGeom prst="rect">
            <a:avLst/>
          </a:prstGeom>
          <a:ln w="0"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"/>
          <p:cNvSpPr/>
          <p:nvPr/>
        </p:nvSpPr>
        <p:spPr>
          <a:xfrm>
            <a:off x="468000" y="1854720"/>
            <a:ext cx="9071280" cy="174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ffffff"/>
                </a:solidFill>
                <a:latin typeface="Arial"/>
                <a:ea typeface="DejaVu Sans"/>
              </a:rPr>
              <a:t>Отчет по практике по профилю деятельности ПМ.03 «Ревьюирование программных продуктов»</a:t>
            </a:r>
            <a:endParaRPr b="0" lang="ru-RU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ffffff"/>
                </a:solidFill>
                <a:latin typeface="Arial"/>
                <a:ea typeface="DejaVu Sans"/>
              </a:rPr>
              <a:t>09.02.07</a:t>
            </a:r>
            <a:endParaRPr b="0" lang="ru-RU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ffffff"/>
                </a:solidFill>
                <a:latin typeface="Arial"/>
                <a:ea typeface="DejaVu Sans"/>
              </a:rPr>
              <a:t>«Информационные системы и программирование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79" name=""/>
          <p:cNvSpPr/>
          <p:nvPr/>
        </p:nvSpPr>
        <p:spPr>
          <a:xfrm>
            <a:off x="7020000" y="4500000"/>
            <a:ext cx="2879280" cy="8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  <a:ea typeface="DejaVu Sans"/>
              </a:rPr>
              <a:t>Выполнил:</a:t>
            </a:r>
            <a:endParaRPr b="0" lang="ru-RU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  <a:ea typeface="DejaVu Sans"/>
              </a:rPr>
              <a:t>Студент группы 18ИТ20</a:t>
            </a:r>
            <a:endParaRPr b="0" lang="ru-RU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  <a:ea typeface="DejaVu Sans"/>
              </a:rPr>
              <a:t>Кубарев Вадим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"/>
          <p:cNvSpPr/>
          <p:nvPr/>
        </p:nvSpPr>
        <p:spPr>
          <a:xfrm>
            <a:off x="2376000" y="216000"/>
            <a:ext cx="5327280" cy="71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3300" spc="-1" strike="noStrike">
                <a:solidFill>
                  <a:srgbClr val="ffffff"/>
                </a:solidFill>
                <a:latin typeface="Arial"/>
                <a:ea typeface="DejaVu Sans"/>
              </a:rPr>
              <a:t>Форма документа продажи</a:t>
            </a:r>
            <a:endParaRPr b="0" lang="ru-RU" sz="3300" spc="-1" strike="noStrike"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1917000" y="1620000"/>
            <a:ext cx="6248160" cy="3066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"/>
          <p:cNvSpPr/>
          <p:nvPr/>
        </p:nvSpPr>
        <p:spPr>
          <a:xfrm>
            <a:off x="2376000" y="216000"/>
            <a:ext cx="5327280" cy="71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3300" spc="-1" strike="noStrike">
                <a:solidFill>
                  <a:srgbClr val="ffffff"/>
                </a:solidFill>
                <a:latin typeface="Arial"/>
                <a:ea typeface="DejaVu Sans"/>
              </a:rPr>
              <a:t>Отчет по остаткам</a:t>
            </a:r>
            <a:endParaRPr b="0" lang="ru-RU" sz="3300" spc="-1" strike="noStrike"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360000" y="1929600"/>
            <a:ext cx="4237920" cy="1808640"/>
          </a:xfrm>
          <a:prstGeom prst="rect">
            <a:avLst/>
          </a:prstGeom>
          <a:ln w="0">
            <a:noFill/>
          </a:ln>
        </p:spPr>
      </p:pic>
      <p:pic>
        <p:nvPicPr>
          <p:cNvPr id="104" name="" descr=""/>
          <p:cNvPicPr/>
          <p:nvPr/>
        </p:nvPicPr>
        <p:blipFill>
          <a:blip r:embed="rId2"/>
          <a:stretch/>
        </p:blipFill>
        <p:spPr>
          <a:xfrm>
            <a:off x="5400000" y="1980000"/>
            <a:ext cx="4075920" cy="1761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"/>
          <p:cNvSpPr/>
          <p:nvPr/>
        </p:nvSpPr>
        <p:spPr>
          <a:xfrm>
            <a:off x="2376000" y="216000"/>
            <a:ext cx="5327280" cy="71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3300" spc="-1" strike="noStrike">
                <a:solidFill>
                  <a:srgbClr val="ffffff"/>
                </a:solidFill>
                <a:latin typeface="Arial"/>
                <a:ea typeface="DejaVu Sans"/>
              </a:rPr>
              <a:t>Прайс лист</a:t>
            </a:r>
            <a:endParaRPr b="0" lang="ru-RU" sz="3300" spc="-1" strike="noStrike"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2950560" y="2058120"/>
            <a:ext cx="4180680" cy="1551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"/>
          <p:cNvSpPr/>
          <p:nvPr/>
        </p:nvSpPr>
        <p:spPr>
          <a:xfrm>
            <a:off x="2376000" y="216000"/>
            <a:ext cx="5327280" cy="71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3300" spc="-1" strike="noStrike">
                <a:solidFill>
                  <a:srgbClr val="ffffff"/>
                </a:solidFill>
                <a:latin typeface="Arial"/>
                <a:ea typeface="DejaVu Sans"/>
              </a:rPr>
              <a:t>Отчёт по продажам</a:t>
            </a:r>
            <a:endParaRPr b="0" lang="ru-RU" sz="3300" spc="-1" strike="noStrike"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1888560" y="2034360"/>
            <a:ext cx="6305040" cy="1599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"/>
          <p:cNvSpPr/>
          <p:nvPr/>
        </p:nvSpPr>
        <p:spPr>
          <a:xfrm>
            <a:off x="2376000" y="216000"/>
            <a:ext cx="5327280" cy="71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ffffff"/>
                </a:solidFill>
                <a:latin typeface="Arial"/>
                <a:ea typeface="DejaVu Sans"/>
              </a:rPr>
              <a:t>Отчет по затратам материалов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2674440" y="1986480"/>
            <a:ext cx="4733280" cy="1694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"/>
          <p:cNvSpPr/>
          <p:nvPr/>
        </p:nvSpPr>
        <p:spPr>
          <a:xfrm>
            <a:off x="2376000" y="216000"/>
            <a:ext cx="5327280" cy="71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ffffff"/>
                </a:solidFill>
                <a:latin typeface="Arial"/>
                <a:ea typeface="DejaVu Sans"/>
              </a:rPr>
              <a:t>Тестирование ИС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325080" y="2700000"/>
            <a:ext cx="4714920" cy="1838160"/>
          </a:xfrm>
          <a:prstGeom prst="rect">
            <a:avLst/>
          </a:prstGeom>
          <a:ln w="0">
            <a:noFill/>
          </a:ln>
        </p:spPr>
      </p:pic>
      <p:pic>
        <p:nvPicPr>
          <p:cNvPr id="113" name="" descr=""/>
          <p:cNvPicPr/>
          <p:nvPr/>
        </p:nvPicPr>
        <p:blipFill>
          <a:blip r:embed="rId2"/>
          <a:stretch/>
        </p:blipFill>
        <p:spPr>
          <a:xfrm>
            <a:off x="5062320" y="2700000"/>
            <a:ext cx="4657680" cy="1800000"/>
          </a:xfrm>
          <a:prstGeom prst="rect">
            <a:avLst/>
          </a:prstGeom>
          <a:ln w="0">
            <a:noFill/>
          </a:ln>
        </p:spPr>
      </p:pic>
      <p:sp>
        <p:nvSpPr>
          <p:cNvPr id="114" name=""/>
          <p:cNvSpPr/>
          <p:nvPr/>
        </p:nvSpPr>
        <p:spPr>
          <a:xfrm>
            <a:off x="2340000" y="1440000"/>
            <a:ext cx="5327280" cy="71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 fontScale="30000"/>
          </a:bodyPr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ffffff"/>
                </a:solidFill>
                <a:latin typeface="Arial"/>
                <a:ea typeface="DejaVu Sans"/>
              </a:rPr>
              <a:t>Результат ошибки при авторизации при вводе неправильного пароля или не заполненных полей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"/>
          <p:cNvSpPr/>
          <p:nvPr/>
        </p:nvSpPr>
        <p:spPr>
          <a:xfrm>
            <a:off x="2376000" y="216000"/>
            <a:ext cx="5327280" cy="71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ffffff"/>
                </a:solidFill>
                <a:latin typeface="Arial"/>
                <a:ea typeface="DejaVu Sans"/>
              </a:rPr>
              <a:t>Тестирование ИС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16" name=""/>
          <p:cNvSpPr/>
          <p:nvPr/>
        </p:nvSpPr>
        <p:spPr>
          <a:xfrm>
            <a:off x="2340000" y="1440000"/>
            <a:ext cx="5327280" cy="71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 fontScale="45000"/>
          </a:bodyPr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ffffff"/>
                </a:solidFill>
                <a:latin typeface="Arial"/>
                <a:ea typeface="DejaVu Sans"/>
              </a:rPr>
              <a:t>Результат ошибки при пустом поле «Наименование» в справочнике «Номенклатура»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3250440" y="2538000"/>
            <a:ext cx="3619440" cy="1962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"/>
          <p:cNvSpPr/>
          <p:nvPr/>
        </p:nvSpPr>
        <p:spPr>
          <a:xfrm>
            <a:off x="2376000" y="216000"/>
            <a:ext cx="5327280" cy="71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ffffff"/>
                </a:solidFill>
                <a:latin typeface="Arial"/>
                <a:ea typeface="DejaVu Sans"/>
              </a:rPr>
              <a:t>Тестирование ИС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19" name=""/>
          <p:cNvSpPr/>
          <p:nvPr/>
        </p:nvSpPr>
        <p:spPr>
          <a:xfrm>
            <a:off x="2340000" y="1440000"/>
            <a:ext cx="5327280" cy="71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 fontScale="45000"/>
          </a:bodyPr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ffffff"/>
                </a:solidFill>
                <a:latin typeface="Arial"/>
                <a:ea typeface="DejaVu Sans"/>
              </a:rPr>
              <a:t>Результат ошибки при попытки продать товара больше чем есть на складе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879840" y="2340000"/>
            <a:ext cx="8120160" cy="2729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"/>
          <p:cNvSpPr/>
          <p:nvPr/>
        </p:nvSpPr>
        <p:spPr>
          <a:xfrm>
            <a:off x="2376000" y="216000"/>
            <a:ext cx="5327280" cy="71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ffffff"/>
                </a:solidFill>
                <a:latin typeface="Arial"/>
                <a:ea typeface="DejaVu Sans"/>
              </a:rPr>
              <a:t>Тестирование ИС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22" name=""/>
          <p:cNvSpPr/>
          <p:nvPr/>
        </p:nvSpPr>
        <p:spPr>
          <a:xfrm>
            <a:off x="2340000" y="1440000"/>
            <a:ext cx="5327280" cy="71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 fontScale="45000"/>
          </a:bodyPr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ffffff"/>
                </a:solidFill>
                <a:latin typeface="Arial"/>
                <a:ea typeface="DejaVu Sans"/>
              </a:rPr>
              <a:t>Результат ошибки при попытки производства товара из недостающих материалов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1800000" y="2419920"/>
            <a:ext cx="6480000" cy="2980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"/>
          <p:cNvSpPr/>
          <p:nvPr/>
        </p:nvSpPr>
        <p:spPr>
          <a:xfrm>
            <a:off x="2376000" y="216000"/>
            <a:ext cx="5327280" cy="71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3300" spc="-1" strike="noStrike">
                <a:solidFill>
                  <a:srgbClr val="ffffff"/>
                </a:solidFill>
                <a:latin typeface="Arial"/>
                <a:ea typeface="DejaVu Sans"/>
              </a:rPr>
              <a:t>Спасибо за внимание!</a:t>
            </a:r>
            <a:endParaRPr b="0" lang="ru-RU" sz="3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"/>
          <p:cNvSpPr/>
          <p:nvPr/>
        </p:nvSpPr>
        <p:spPr>
          <a:xfrm>
            <a:off x="2376000" y="216000"/>
            <a:ext cx="5327280" cy="71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3300" spc="-1" strike="noStrike">
                <a:solidFill>
                  <a:srgbClr val="ffffff"/>
                </a:solidFill>
                <a:latin typeface="Arial"/>
                <a:ea typeface="DejaVu Sans"/>
              </a:rPr>
              <a:t>Автоматизация ИС</a:t>
            </a:r>
            <a:endParaRPr b="0" lang="ru-RU" sz="3300" spc="-1" strike="noStrike">
              <a:latin typeface="Arial"/>
            </a:endParaRPr>
          </a:p>
        </p:txBody>
      </p:sp>
      <p:sp>
        <p:nvSpPr>
          <p:cNvPr id="81" name=""/>
          <p:cNvSpPr/>
          <p:nvPr/>
        </p:nvSpPr>
        <p:spPr>
          <a:xfrm>
            <a:off x="468000" y="1854720"/>
            <a:ext cx="9071280" cy="174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ffffff"/>
                </a:solidFill>
                <a:latin typeface="Arial"/>
                <a:ea typeface="DejaVu Sans"/>
              </a:rPr>
              <a:t>«Продажа и производство хлебобулочных изделий»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82" name=""/>
          <p:cNvSpPr/>
          <p:nvPr/>
        </p:nvSpPr>
        <p:spPr>
          <a:xfrm>
            <a:off x="5940000" y="4860000"/>
            <a:ext cx="3959280" cy="71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  <a:ea typeface="DejaVu Sans"/>
              </a:rPr>
              <a:t>Выполнил: Студент группы 18ИТ20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  <a:ea typeface="DejaVu Sans"/>
              </a:rPr>
              <a:t>Кубарев Вадим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"/>
          <p:cNvSpPr/>
          <p:nvPr/>
        </p:nvSpPr>
        <p:spPr>
          <a:xfrm>
            <a:off x="2376000" y="216000"/>
            <a:ext cx="5327280" cy="71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3300" spc="-1" strike="noStrike">
                <a:solidFill>
                  <a:srgbClr val="ffffff"/>
                </a:solidFill>
                <a:latin typeface="Arial"/>
                <a:ea typeface="DejaVu Sans"/>
              </a:rPr>
              <a:t>Основные задачи</a:t>
            </a:r>
            <a:endParaRPr b="0" lang="ru-RU" sz="3300" spc="-1" strike="noStrike">
              <a:latin typeface="Arial"/>
            </a:endParaRPr>
          </a:p>
        </p:txBody>
      </p:sp>
      <p:sp>
        <p:nvSpPr>
          <p:cNvPr id="84" name=""/>
          <p:cNvSpPr/>
          <p:nvPr/>
        </p:nvSpPr>
        <p:spPr>
          <a:xfrm>
            <a:off x="504000" y="1980000"/>
            <a:ext cx="9071280" cy="318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Trebuchet MS"/>
                <a:ea typeface="DejaVu Sans"/>
              </a:rPr>
              <a:t>Минимизация бумажного документооборота</a:t>
            </a:r>
            <a:endParaRPr b="0" lang="ru-RU" sz="2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Trebuchet MS"/>
                <a:ea typeface="DejaVu Sans"/>
              </a:rPr>
              <a:t>Повышение эффективности работы предприятия</a:t>
            </a:r>
            <a:endParaRPr b="0" lang="ru-RU" sz="2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Trebuchet MS"/>
                <a:ea typeface="DejaVu Sans"/>
              </a:rPr>
              <a:t>Создание и построение отчетов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"/>
          <p:cNvSpPr/>
          <p:nvPr/>
        </p:nvSpPr>
        <p:spPr>
          <a:xfrm>
            <a:off x="2376000" y="179640"/>
            <a:ext cx="5327280" cy="79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ffffff"/>
                </a:solidFill>
                <a:latin typeface="Arial"/>
                <a:ea typeface="DejaVu Sans"/>
              </a:rPr>
              <a:t>Диаграмма вариантов использования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1949040" y="1260000"/>
            <a:ext cx="5970240" cy="4047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"/>
          <p:cNvSpPr/>
          <p:nvPr/>
        </p:nvSpPr>
        <p:spPr>
          <a:xfrm>
            <a:off x="2376000" y="216000"/>
            <a:ext cx="5327280" cy="71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3300" spc="-1" strike="noStrike">
                <a:solidFill>
                  <a:srgbClr val="ffffff"/>
                </a:solidFill>
                <a:latin typeface="Arial"/>
                <a:ea typeface="DejaVu Sans"/>
              </a:rPr>
              <a:t>ER-Диаграмма</a:t>
            </a:r>
            <a:endParaRPr b="0" lang="ru-RU" sz="3300" spc="-1" strike="noStrike"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3240000" y="1080000"/>
            <a:ext cx="3599280" cy="4479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"/>
          <p:cNvSpPr/>
          <p:nvPr/>
        </p:nvSpPr>
        <p:spPr>
          <a:xfrm>
            <a:off x="2376000" y="216000"/>
            <a:ext cx="5327280" cy="71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3300" spc="-1" strike="noStrike">
                <a:solidFill>
                  <a:srgbClr val="ffffff"/>
                </a:solidFill>
                <a:latin typeface="Arial"/>
                <a:ea typeface="DejaVu Sans"/>
              </a:rPr>
              <a:t>Авторизация</a:t>
            </a:r>
            <a:endParaRPr b="0" lang="ru-RU" sz="3300" spc="-1" strike="noStrike"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1441440" y="1650600"/>
            <a:ext cx="6837840" cy="2668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"/>
          <p:cNvSpPr/>
          <p:nvPr/>
        </p:nvSpPr>
        <p:spPr>
          <a:xfrm>
            <a:off x="2376000" y="179640"/>
            <a:ext cx="5327280" cy="79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ffffff"/>
                </a:solidFill>
                <a:latin typeface="Arial"/>
                <a:ea typeface="DejaVu Sans"/>
              </a:rPr>
              <a:t>Форма справочника «Номенклатура»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2340000" y="1080000"/>
            <a:ext cx="5371560" cy="2056320"/>
          </a:xfrm>
          <a:prstGeom prst="rect">
            <a:avLst/>
          </a:prstGeom>
          <a:ln w="0">
            <a:noFill/>
          </a:ln>
        </p:spPr>
      </p:pic>
      <p:pic>
        <p:nvPicPr>
          <p:cNvPr id="93" name="" descr=""/>
          <p:cNvPicPr/>
          <p:nvPr/>
        </p:nvPicPr>
        <p:blipFill>
          <a:blip r:embed="rId2"/>
          <a:stretch/>
        </p:blipFill>
        <p:spPr>
          <a:xfrm>
            <a:off x="540000" y="3390480"/>
            <a:ext cx="4859280" cy="2008800"/>
          </a:xfrm>
          <a:prstGeom prst="rect">
            <a:avLst/>
          </a:prstGeom>
          <a:ln w="0">
            <a:noFill/>
          </a:ln>
        </p:spPr>
      </p:pic>
      <p:pic>
        <p:nvPicPr>
          <p:cNvPr id="94" name="" descr=""/>
          <p:cNvPicPr/>
          <p:nvPr/>
        </p:nvPicPr>
        <p:blipFill>
          <a:blip r:embed="rId3"/>
          <a:stretch/>
        </p:blipFill>
        <p:spPr>
          <a:xfrm>
            <a:off x="5580000" y="3388680"/>
            <a:ext cx="3599280" cy="2010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"/>
          <p:cNvSpPr/>
          <p:nvPr/>
        </p:nvSpPr>
        <p:spPr>
          <a:xfrm>
            <a:off x="2376000" y="179640"/>
            <a:ext cx="5327280" cy="79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ffffff"/>
                </a:solidFill>
                <a:latin typeface="Arial"/>
                <a:ea typeface="DejaVu Sans"/>
              </a:rPr>
              <a:t>Форма документа «Поступление материалов»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1907280" y="1422360"/>
            <a:ext cx="6267240" cy="3256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"/>
          <p:cNvSpPr/>
          <p:nvPr/>
        </p:nvSpPr>
        <p:spPr>
          <a:xfrm>
            <a:off x="2520000" y="179640"/>
            <a:ext cx="5003280" cy="79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ffffff"/>
                </a:solidFill>
                <a:latin typeface="Arial"/>
                <a:ea typeface="DejaVu Sans"/>
              </a:rPr>
              <a:t>Форма документа производства товаров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180000" y="1800000"/>
            <a:ext cx="4925160" cy="2611800"/>
          </a:xfrm>
          <a:prstGeom prst="rect">
            <a:avLst/>
          </a:prstGeom>
          <a:ln w="0">
            <a:noFill/>
          </a:ln>
        </p:spPr>
      </p:pic>
      <p:pic>
        <p:nvPicPr>
          <p:cNvPr id="99" name="" descr=""/>
          <p:cNvPicPr/>
          <p:nvPr/>
        </p:nvPicPr>
        <p:blipFill>
          <a:blip r:embed="rId2"/>
          <a:stretch/>
        </p:blipFill>
        <p:spPr>
          <a:xfrm>
            <a:off x="5580000" y="1800000"/>
            <a:ext cx="4319280" cy="2582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Application>LibreOffice/7.1.5.2$Windows_X86_64 LibreOffice_project/85f04e9f809797b8199d13c421bd8a2b025d52b5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2022-03-29T07:40:47Z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