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71250de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71250de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71250de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71250de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6f523a18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6f523a18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6f523a18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6f523a1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f523a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f523a18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f523a1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f523a1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6f523a18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6f523a18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f523a18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f523a1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70191e7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70191e7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6f523a18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6f523a18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31785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Reinlife: a </a:t>
            </a:r>
            <a:r>
              <a:rPr lang="en"/>
              <a:t>Platform for ML Based Mobile Mental Health Study</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Fadwa AlAskar, Boer Zhang, Wenyun Wang, Walt Williams, Zana Bucinca, Weiwei Pan, Finale Doshi-Velez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2" name="Google Shape;142;p22"/>
          <p:cNvSpPr txBox="1"/>
          <p:nvPr>
            <p:ph idx="1" type="body"/>
          </p:nvPr>
        </p:nvSpPr>
        <p:spPr>
          <a:xfrm>
            <a:off x="311700" y="1171600"/>
            <a:ext cx="87570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"ReinLife" represents a significant advancement in mobile health (mHealth) technology. Its innovative use of machine learning and open-source design positions it as a versatile tool in mental health research. By enabling dynamic experiment adjustments and ML-based interventions, it offers a new level of customization and effectiveness in studying mental health. This platform not only enhances current research methodologies but also paves the way for more nuanced and impactful studies in the field of mental health.</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48" name="Google Shape;148;p23"/>
          <p:cNvSpPr txBox="1"/>
          <p:nvPr>
            <p:ph idx="1" type="body"/>
          </p:nvPr>
        </p:nvSpPr>
        <p:spPr>
          <a:xfrm>
            <a:off x="311700" y="1171600"/>
            <a:ext cx="8667000" cy="188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Better user interface design.</a:t>
            </a:r>
            <a:endParaRPr/>
          </a:p>
          <a:p>
            <a:pPr indent="-342900" lvl="0" marL="457200" rtl="0" algn="l">
              <a:spcBef>
                <a:spcPts val="0"/>
              </a:spcBef>
              <a:spcAft>
                <a:spcPts val="0"/>
              </a:spcAft>
              <a:buSzPts val="1800"/>
              <a:buChar char="●"/>
            </a:pPr>
            <a:r>
              <a:rPr lang="en"/>
              <a:t>Collaborate with partner (Harvard Dtak Lab) to test the platform.</a:t>
            </a:r>
            <a:endParaRPr/>
          </a:p>
          <a:p>
            <a:pPr indent="-342900" lvl="0" marL="457200" rtl="0" algn="l">
              <a:spcBef>
                <a:spcPts val="0"/>
              </a:spcBef>
              <a:spcAft>
                <a:spcPts val="0"/>
              </a:spcAft>
              <a:buSzPts val="1800"/>
              <a:buChar char="●"/>
            </a:pPr>
            <a:r>
              <a:rPr lang="en"/>
              <a:t>Design command line scripts/containerized environment to allow researchers  to easily configure and use our platform.</a:t>
            </a:r>
            <a:endParaRPr/>
          </a:p>
          <a:p>
            <a:pPr indent="0" lvl="0" marL="457200" rtl="0" algn="l">
              <a:spcBef>
                <a:spcPts val="1200"/>
              </a:spcBef>
              <a:spcAft>
                <a:spcPts val="1200"/>
              </a:spcAft>
              <a:buNone/>
            </a:pPr>
            <a:r>
              <a:t/>
            </a:r>
            <a:endParaRPr/>
          </a:p>
        </p:txBody>
      </p:sp>
      <p:pic>
        <p:nvPicPr>
          <p:cNvPr id="149" name="Google Shape;149;p23"/>
          <p:cNvPicPr preferRelativeResize="0"/>
          <p:nvPr/>
        </p:nvPicPr>
        <p:blipFill>
          <a:blip r:embed="rId3">
            <a:alphaModFix/>
          </a:blip>
          <a:stretch>
            <a:fillRect/>
          </a:stretch>
        </p:blipFill>
        <p:spPr>
          <a:xfrm>
            <a:off x="2322028" y="2654825"/>
            <a:ext cx="1174318" cy="2074041"/>
          </a:xfrm>
          <a:prstGeom prst="rect">
            <a:avLst/>
          </a:prstGeom>
          <a:noFill/>
          <a:ln cap="flat" cmpd="sng" w="19050">
            <a:solidFill>
              <a:schemeClr val="dk2"/>
            </a:solidFill>
            <a:prstDash val="solid"/>
            <a:round/>
            <a:headEnd len="sm" w="sm" type="none"/>
            <a:tailEnd len="sm" w="sm" type="none"/>
          </a:ln>
        </p:spPr>
      </p:pic>
      <p:pic>
        <p:nvPicPr>
          <p:cNvPr id="150" name="Google Shape;150;p23"/>
          <p:cNvPicPr preferRelativeResize="0"/>
          <p:nvPr/>
        </p:nvPicPr>
        <p:blipFill>
          <a:blip r:embed="rId4">
            <a:alphaModFix/>
          </a:blip>
          <a:stretch>
            <a:fillRect/>
          </a:stretch>
        </p:blipFill>
        <p:spPr>
          <a:xfrm>
            <a:off x="3842890" y="2654837"/>
            <a:ext cx="1182934" cy="2074038"/>
          </a:xfrm>
          <a:prstGeom prst="rect">
            <a:avLst/>
          </a:prstGeom>
          <a:noFill/>
          <a:ln cap="flat" cmpd="sng" w="19050">
            <a:solidFill>
              <a:schemeClr val="dk2"/>
            </a:solidFill>
            <a:prstDash val="solid"/>
            <a:round/>
            <a:headEnd len="sm" w="sm" type="none"/>
            <a:tailEnd len="sm" w="sm" type="none"/>
          </a:ln>
        </p:spPr>
      </p:pic>
      <p:pic>
        <p:nvPicPr>
          <p:cNvPr id="151" name="Google Shape;151;p23"/>
          <p:cNvPicPr preferRelativeResize="0"/>
          <p:nvPr/>
        </p:nvPicPr>
        <p:blipFill>
          <a:blip r:embed="rId5">
            <a:alphaModFix/>
          </a:blip>
          <a:stretch>
            <a:fillRect/>
          </a:stretch>
        </p:blipFill>
        <p:spPr>
          <a:xfrm>
            <a:off x="745800" y="2654825"/>
            <a:ext cx="1229676" cy="2074038"/>
          </a:xfrm>
          <a:prstGeom prst="rect">
            <a:avLst/>
          </a:prstGeom>
          <a:noFill/>
          <a:ln cap="flat" cmpd="sng" w="19050">
            <a:solidFill>
              <a:schemeClr val="dk2"/>
            </a:solidFill>
            <a:prstDash val="solid"/>
            <a:round/>
            <a:headEnd len="sm" w="sm" type="none"/>
            <a:tailEnd len="sm" w="sm" type="none"/>
          </a:ln>
        </p:spPr>
      </p:pic>
      <p:sp>
        <p:nvSpPr>
          <p:cNvPr id="152" name="Google Shape;152;p23"/>
          <p:cNvSpPr txBox="1"/>
          <p:nvPr/>
        </p:nvSpPr>
        <p:spPr>
          <a:xfrm>
            <a:off x="7488150" y="3293138"/>
            <a:ext cx="15885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Our intended refined UI design!</a:t>
            </a:r>
            <a:endParaRPr sz="1600">
              <a:solidFill>
                <a:schemeClr val="dk1"/>
              </a:solidFill>
              <a:latin typeface="Old Standard TT"/>
              <a:ea typeface="Old Standard TT"/>
              <a:cs typeface="Old Standard TT"/>
              <a:sym typeface="Old Standard TT"/>
            </a:endParaRPr>
          </a:p>
        </p:txBody>
      </p:sp>
      <p:cxnSp>
        <p:nvCxnSpPr>
          <p:cNvPr id="153" name="Google Shape;153;p23"/>
          <p:cNvCxnSpPr>
            <a:stCxn id="152" idx="1"/>
            <a:endCxn id="154" idx="3"/>
          </p:cNvCxnSpPr>
          <p:nvPr/>
        </p:nvCxnSpPr>
        <p:spPr>
          <a:xfrm rot="10800000">
            <a:off x="6551850" y="3691838"/>
            <a:ext cx="936300" cy="0"/>
          </a:xfrm>
          <a:prstGeom prst="straightConnector1">
            <a:avLst/>
          </a:prstGeom>
          <a:noFill/>
          <a:ln cap="flat" cmpd="sng" w="38100">
            <a:solidFill>
              <a:schemeClr val="dk2"/>
            </a:solidFill>
            <a:prstDash val="solid"/>
            <a:round/>
            <a:headEnd len="med" w="med" type="none"/>
            <a:tailEnd len="med" w="med" type="triangle"/>
          </a:ln>
        </p:spPr>
      </p:cxnSp>
      <p:pic>
        <p:nvPicPr>
          <p:cNvPr id="154" name="Google Shape;154;p23"/>
          <p:cNvPicPr preferRelativeResize="0"/>
          <p:nvPr/>
        </p:nvPicPr>
        <p:blipFill>
          <a:blip r:embed="rId6">
            <a:alphaModFix/>
          </a:blip>
          <a:stretch>
            <a:fillRect/>
          </a:stretch>
        </p:blipFill>
        <p:spPr>
          <a:xfrm>
            <a:off x="5372375" y="2613287"/>
            <a:ext cx="1179576" cy="21571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Project Overview</a:t>
            </a:r>
            <a:endParaRPr/>
          </a:p>
          <a:p>
            <a:pPr indent="-342900" lvl="0" marL="457200" rtl="0" algn="l">
              <a:spcBef>
                <a:spcPts val="0"/>
              </a:spcBef>
              <a:spcAft>
                <a:spcPts val="0"/>
              </a:spcAft>
              <a:buSzPts val="1800"/>
              <a:buAutoNum type="arabicPeriod"/>
            </a:pPr>
            <a:r>
              <a:rPr lang="en"/>
              <a:t>Platform Architecture</a:t>
            </a:r>
            <a:endParaRPr/>
          </a:p>
          <a:p>
            <a:pPr indent="-342900" lvl="0" marL="457200" rtl="0" algn="l">
              <a:spcBef>
                <a:spcPts val="0"/>
              </a:spcBef>
              <a:spcAft>
                <a:spcPts val="0"/>
              </a:spcAft>
              <a:buSzPts val="1800"/>
              <a:buAutoNum type="arabicPeriod"/>
            </a:pPr>
            <a:r>
              <a:rPr lang="en"/>
              <a:t>Platform Design and </a:t>
            </a:r>
            <a:r>
              <a:rPr lang="en"/>
              <a:t>Implementation</a:t>
            </a:r>
            <a:endParaRPr/>
          </a:p>
          <a:p>
            <a:pPr indent="-342900" lvl="0" marL="457200" rtl="0" algn="l">
              <a:spcBef>
                <a:spcPts val="0"/>
              </a:spcBef>
              <a:spcAft>
                <a:spcPts val="0"/>
              </a:spcAft>
              <a:buSzPts val="1800"/>
              <a:buAutoNum type="arabicPeriod"/>
            </a:pPr>
            <a:r>
              <a:rPr lang="en"/>
              <a:t>Conclusion</a:t>
            </a:r>
            <a:endParaRPr/>
          </a:p>
          <a:p>
            <a:pPr indent="-342900" lvl="0" marL="457200" rtl="0" algn="l">
              <a:spcBef>
                <a:spcPts val="0"/>
              </a:spcBef>
              <a:spcAft>
                <a:spcPts val="0"/>
              </a:spcAft>
              <a:buSzPts val="1800"/>
              <a:buAutoNum type="arabicPeriod"/>
            </a:pPr>
            <a:r>
              <a:rPr lang="en"/>
              <a:t>Future Work</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Problem</a:t>
            </a:r>
            <a:r>
              <a:rPr b="1" lang="en"/>
              <a:t>:</a:t>
            </a:r>
            <a:r>
              <a:rPr lang="en"/>
              <a:t> There is </a:t>
            </a:r>
            <a:r>
              <a:rPr lang="en"/>
              <a:t>significant</a:t>
            </a:r>
            <a:r>
              <a:rPr lang="en"/>
              <a:t> in lack the the current state-of-the-art mHealth platforms’ capability to help </a:t>
            </a:r>
            <a:r>
              <a:rPr b="1" i="1" lang="en"/>
              <a:t>users</a:t>
            </a:r>
            <a:r>
              <a:rPr lang="en"/>
              <a:t> build skills that are applicable across various aspects of mHealth personal development. In addition , the </a:t>
            </a:r>
            <a:r>
              <a:rPr b="1" i="1" lang="en"/>
              <a:t>researchers</a:t>
            </a:r>
            <a:r>
              <a:rPr lang="en"/>
              <a:t> need to deeply understand their patients and track their mental health </a:t>
            </a:r>
            <a:r>
              <a:rPr lang="en"/>
              <a:t>situation. </a:t>
            </a:r>
            <a:r>
              <a:rPr lang="en"/>
              <a:t>This issue is significant due to the growing popularity of mHealth apps and the need for more effective and holistic interventions. </a:t>
            </a:r>
            <a:endParaRPr/>
          </a:p>
          <a:p>
            <a:pPr indent="0" lvl="0" marL="0" rtl="0" algn="l">
              <a:spcBef>
                <a:spcPts val="1200"/>
              </a:spcBef>
              <a:spcAft>
                <a:spcPts val="0"/>
              </a:spcAft>
              <a:buNone/>
            </a:pPr>
            <a:r>
              <a:rPr b="1" lang="en"/>
              <a:t>Key gaps: </a:t>
            </a:r>
            <a:endParaRPr b="1"/>
          </a:p>
          <a:p>
            <a:pPr indent="-334327" lvl="0" marL="457200" rtl="0" algn="l">
              <a:spcBef>
                <a:spcPts val="1200"/>
              </a:spcBef>
              <a:spcAft>
                <a:spcPts val="0"/>
              </a:spcAft>
              <a:buSzPct val="100000"/>
              <a:buChar char="-"/>
            </a:pPr>
            <a:r>
              <a:rPr lang="en"/>
              <a:t>Lack of Personalization.</a:t>
            </a:r>
            <a:endParaRPr/>
          </a:p>
          <a:p>
            <a:pPr indent="-334327" lvl="0" marL="457200" rtl="0" algn="l">
              <a:spcBef>
                <a:spcPts val="0"/>
              </a:spcBef>
              <a:spcAft>
                <a:spcPts val="0"/>
              </a:spcAft>
              <a:buSzPct val="100000"/>
              <a:buChar char="-"/>
            </a:pPr>
            <a:r>
              <a:rPr lang="en"/>
              <a:t>Limited Reinforcement Learning (RL) Application.</a:t>
            </a:r>
            <a:endParaRPr/>
          </a:p>
          <a:p>
            <a:pPr indent="-334327" lvl="0" marL="457200" rtl="0" algn="l">
              <a:spcBef>
                <a:spcPts val="0"/>
              </a:spcBef>
              <a:spcAft>
                <a:spcPts val="0"/>
              </a:spcAft>
              <a:buSzPct val="100000"/>
              <a:buChar char="-"/>
            </a:pPr>
            <a:r>
              <a:rPr lang="en"/>
              <a:t>Insufficient Researcher Tools.</a:t>
            </a:r>
            <a:endParaRPr/>
          </a:p>
          <a:p>
            <a:pPr indent="-334327" lvl="0" marL="457200" rtl="0" algn="l">
              <a:spcBef>
                <a:spcPts val="0"/>
              </a:spcBef>
              <a:spcAft>
                <a:spcPts val="0"/>
              </a:spcAft>
              <a:buSzPct val="100000"/>
              <a:buChar char="-"/>
            </a:pPr>
            <a:r>
              <a:rPr lang="en"/>
              <a:t>Absence of Open-Source RL Platforms. </a:t>
            </a:r>
            <a:endParaRPr/>
          </a:p>
          <a:p>
            <a:pPr indent="-334327" lvl="0" marL="457200" rtl="0" algn="l">
              <a:spcBef>
                <a:spcPts val="0"/>
              </a:spcBef>
              <a:spcAft>
                <a:spcPts val="0"/>
              </a:spcAft>
              <a:buSzPct val="100000"/>
              <a:buChar char="-"/>
            </a:pPr>
            <a:r>
              <a:rPr lang="en"/>
              <a:t>Narrow Mental Health Focus. </a:t>
            </a:r>
            <a:endParaRPr/>
          </a:p>
          <a:p>
            <a:pPr indent="-334327" lvl="0" marL="457200" rtl="0" algn="l">
              <a:spcBef>
                <a:spcPts val="0"/>
              </a:spcBef>
              <a:spcAft>
                <a:spcPts val="0"/>
              </a:spcAft>
              <a:buSzPct val="100000"/>
              <a:buChar char="-"/>
            </a:pPr>
            <a:r>
              <a:rPr lang="en"/>
              <a:t>User Engagement Strategies.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Project Overview</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"ReinLife"</a:t>
            </a:r>
            <a:r>
              <a:rPr lang="en"/>
              <a:t> addresses the challenge of limited cross-cutting skill development in mHealth apps by providing an open-source platform for personalized mental health interventions. </a:t>
            </a:r>
            <a:endParaRPr/>
          </a:p>
          <a:p>
            <a:pPr indent="0" lvl="0" marL="0" rtl="0" algn="l">
              <a:spcBef>
                <a:spcPts val="1200"/>
              </a:spcBef>
              <a:spcAft>
                <a:spcPts val="0"/>
              </a:spcAft>
              <a:buNone/>
            </a:pPr>
            <a:r>
              <a:rPr b="1" lang="en"/>
              <a:t>Key features:</a:t>
            </a:r>
            <a:endParaRPr b="1"/>
          </a:p>
          <a:p>
            <a:pPr indent="-299085" lvl="0" marL="457200" rtl="0" algn="l">
              <a:spcBef>
                <a:spcPts val="1200"/>
              </a:spcBef>
              <a:spcAft>
                <a:spcPts val="0"/>
              </a:spcAft>
              <a:buClr>
                <a:srgbClr val="374151"/>
              </a:buClr>
              <a:buSzPct val="66666"/>
              <a:buFont typeface="Roboto"/>
              <a:buChar char="●"/>
            </a:pPr>
            <a:r>
              <a:rPr lang="en"/>
              <a:t>Personalized Interventions: Uses reinforcement learning algorithms for tailored mental health interventions.</a:t>
            </a:r>
            <a:endParaRPr/>
          </a:p>
          <a:p>
            <a:pPr indent="-299085" lvl="0" marL="457200" rtl="0" algn="l">
              <a:spcBef>
                <a:spcPts val="0"/>
              </a:spcBef>
              <a:spcAft>
                <a:spcPts val="0"/>
              </a:spcAft>
              <a:buClr>
                <a:srgbClr val="374151"/>
              </a:buClr>
              <a:buSzPct val="66666"/>
              <a:buFont typeface="Roboto"/>
              <a:buChar char="●"/>
            </a:pPr>
            <a:r>
              <a:rPr lang="en"/>
              <a:t>Dynamic Experiment Configuration: Allows researchers to customize study parameters easily.</a:t>
            </a:r>
            <a:endParaRPr/>
          </a:p>
          <a:p>
            <a:pPr indent="-299085" lvl="0" marL="457200" rtl="0" algn="l">
              <a:spcBef>
                <a:spcPts val="0"/>
              </a:spcBef>
              <a:spcAft>
                <a:spcPts val="0"/>
              </a:spcAft>
              <a:buClr>
                <a:srgbClr val="374151"/>
              </a:buClr>
              <a:buSzPct val="66666"/>
              <a:buFont typeface="Roboto"/>
              <a:buChar char="●"/>
            </a:pPr>
            <a:r>
              <a:rPr lang="en"/>
              <a:t>User Feedback Collection: Integrates surveys for user responses to interventions.</a:t>
            </a:r>
            <a:endParaRPr/>
          </a:p>
          <a:p>
            <a:pPr indent="-299085" lvl="0" marL="457200" rtl="0" algn="l">
              <a:spcBef>
                <a:spcPts val="0"/>
              </a:spcBef>
              <a:spcAft>
                <a:spcPts val="0"/>
              </a:spcAft>
              <a:buClr>
                <a:srgbClr val="374151"/>
              </a:buClr>
              <a:buSzPct val="66666"/>
              <a:buFont typeface="Roboto"/>
              <a:buChar char="●"/>
            </a:pPr>
            <a:r>
              <a:rPr lang="en"/>
              <a:t>Ease of Use for Researchers: Designed for ML and clinical researchers, focusing on experimentation and analysis.</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587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 Architecture</a:t>
            </a:r>
            <a:endParaRPr/>
          </a:p>
        </p:txBody>
      </p:sp>
      <p:sp>
        <p:nvSpPr>
          <p:cNvPr id="84" name="Google Shape;84;p17"/>
          <p:cNvSpPr txBox="1"/>
          <p:nvPr>
            <p:ph idx="1" type="body"/>
          </p:nvPr>
        </p:nvSpPr>
        <p:spPr>
          <a:xfrm>
            <a:off x="84350" y="1119850"/>
            <a:ext cx="3990900" cy="277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platform architecture integrates a </a:t>
            </a:r>
            <a:r>
              <a:rPr b="1" lang="en"/>
              <a:t>front-end</a:t>
            </a:r>
            <a:r>
              <a:rPr lang="en"/>
              <a:t> mobile application for user interaction and data input, and a </a:t>
            </a:r>
            <a:r>
              <a:rPr b="1" lang="en"/>
              <a:t>back-end</a:t>
            </a:r>
            <a:r>
              <a:rPr lang="en"/>
              <a:t> for researchers to manage and analyze data. The </a:t>
            </a:r>
            <a:r>
              <a:rPr b="1" lang="en"/>
              <a:t>cloud database </a:t>
            </a:r>
            <a:r>
              <a:rPr lang="en"/>
              <a:t>centralizes the exchange, storing user responses and researcher-defined parameters for interventions, leveraging a reinforcement learning framework to personalize mental health support.</a:t>
            </a:r>
            <a:endParaRPr/>
          </a:p>
        </p:txBody>
      </p:sp>
      <p:pic>
        <p:nvPicPr>
          <p:cNvPr id="85" name="Google Shape;85;p17"/>
          <p:cNvPicPr preferRelativeResize="0"/>
          <p:nvPr/>
        </p:nvPicPr>
        <p:blipFill>
          <a:blip r:embed="rId3">
            <a:alphaModFix/>
          </a:blip>
          <a:stretch>
            <a:fillRect/>
          </a:stretch>
        </p:blipFill>
        <p:spPr>
          <a:xfrm>
            <a:off x="4185350" y="577500"/>
            <a:ext cx="4740797" cy="406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 Design</a:t>
            </a:r>
            <a:endParaRPr/>
          </a:p>
        </p:txBody>
      </p:sp>
      <p:sp>
        <p:nvSpPr>
          <p:cNvPr id="91" name="Google Shape;91;p18"/>
          <p:cNvSpPr txBox="1"/>
          <p:nvPr>
            <p:ph idx="1" type="body"/>
          </p:nvPr>
        </p:nvSpPr>
        <p:spPr>
          <a:xfrm>
            <a:off x="83250" y="1109300"/>
            <a:ext cx="6181800" cy="37287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The frontend is a mobile application that provides an interactive environment that enables the users to communicate with and </a:t>
            </a:r>
            <a:r>
              <a:rPr lang="en"/>
              <a:t>respond</a:t>
            </a:r>
            <a:r>
              <a:rPr lang="en"/>
              <a:t> to </a:t>
            </a:r>
            <a:r>
              <a:rPr lang="en"/>
              <a:t>researchers’ studies and interventions.  </a:t>
            </a:r>
            <a:endParaRPr/>
          </a:p>
          <a:p>
            <a:pPr indent="-308610" lvl="0" marL="457200" rtl="0" algn="l">
              <a:spcBef>
                <a:spcPts val="0"/>
              </a:spcBef>
              <a:spcAft>
                <a:spcPts val="0"/>
              </a:spcAft>
              <a:buSzPct val="100000"/>
              <a:buChar char="●"/>
            </a:pPr>
            <a:r>
              <a:rPr lang="en"/>
              <a:t>The application is implemented using Flutter platform for multiplatform mobile apps and Firebase platform for storing and managing data and notifications as well.</a:t>
            </a:r>
            <a:endParaRPr/>
          </a:p>
          <a:p>
            <a:pPr indent="-308610" lvl="0" marL="457200" rtl="0" algn="l">
              <a:spcBef>
                <a:spcPts val="0"/>
              </a:spcBef>
              <a:spcAft>
                <a:spcPts val="0"/>
              </a:spcAft>
              <a:buSzPct val="100000"/>
              <a:buChar char="●"/>
            </a:pPr>
            <a:r>
              <a:rPr b="1" lang="en"/>
              <a:t>It contains there main pages:</a:t>
            </a:r>
            <a:endParaRPr b="1"/>
          </a:p>
          <a:p>
            <a:pPr indent="-308610" lvl="0" marL="914400" rtl="0" algn="l">
              <a:spcBef>
                <a:spcPts val="0"/>
              </a:spcBef>
              <a:spcAft>
                <a:spcPts val="0"/>
              </a:spcAft>
              <a:buSzPct val="100000"/>
              <a:buAutoNum type="arabicPeriod"/>
            </a:pPr>
            <a:r>
              <a:rPr b="1" lang="en"/>
              <a:t>User main page: </a:t>
            </a:r>
            <a:r>
              <a:rPr lang="en"/>
              <a:t>this is the first page that appears to the user when they open the app.</a:t>
            </a:r>
            <a:endParaRPr/>
          </a:p>
          <a:p>
            <a:pPr indent="-308610" lvl="0" marL="914400" rtl="0" algn="l">
              <a:spcBef>
                <a:spcPts val="0"/>
              </a:spcBef>
              <a:spcAft>
                <a:spcPts val="0"/>
              </a:spcAft>
              <a:buSzPct val="100000"/>
              <a:buAutoNum type="arabicPeriod"/>
            </a:pPr>
            <a:r>
              <a:rPr b="1" lang="en"/>
              <a:t>User registration button: </a:t>
            </a:r>
            <a:r>
              <a:rPr lang="en"/>
              <a:t>allows users to register their device token to the backend</a:t>
            </a:r>
            <a:endParaRPr/>
          </a:p>
          <a:p>
            <a:pPr indent="-308610" lvl="0" marL="914400" rtl="0" algn="l">
              <a:spcBef>
                <a:spcPts val="0"/>
              </a:spcBef>
              <a:spcAft>
                <a:spcPts val="0"/>
              </a:spcAft>
              <a:buSzPct val="100000"/>
              <a:buAutoNum type="arabicPeriod"/>
            </a:pPr>
            <a:r>
              <a:rPr b="1" lang="en"/>
              <a:t>Notifications history button: </a:t>
            </a:r>
            <a:endParaRPr b="1"/>
          </a:p>
          <a:p>
            <a:pPr indent="-290830" lvl="1" marL="1371600" rtl="0" algn="l">
              <a:spcBef>
                <a:spcPts val="0"/>
              </a:spcBef>
              <a:spcAft>
                <a:spcPts val="0"/>
              </a:spcAft>
              <a:buSzPct val="100000"/>
              <a:buAutoNum type="alphaLcPeriod"/>
            </a:pPr>
            <a:r>
              <a:rPr b="1" lang="en"/>
              <a:t>Navigates users to the history page where all past notifications are listed</a:t>
            </a:r>
            <a:endParaRPr b="1"/>
          </a:p>
          <a:p>
            <a:pPr indent="-290830" lvl="2" marL="1828800" rtl="0" algn="l">
              <a:spcBef>
                <a:spcPts val="0"/>
              </a:spcBef>
              <a:spcAft>
                <a:spcPts val="0"/>
              </a:spcAft>
              <a:buSzPct val="100000"/>
              <a:buAutoNum type="romanLcPeriod"/>
            </a:pPr>
            <a:r>
              <a:rPr lang="en"/>
              <a:t>Message: contains chat messages between the user and the researchers .</a:t>
            </a:r>
            <a:endParaRPr/>
          </a:p>
          <a:p>
            <a:pPr indent="-290830" lvl="2" marL="1828800" rtl="0" algn="l">
              <a:spcBef>
                <a:spcPts val="0"/>
              </a:spcBef>
              <a:spcAft>
                <a:spcPts val="0"/>
              </a:spcAft>
              <a:buSzPct val="100000"/>
              <a:buAutoNum type="romanLcPeriod"/>
            </a:pPr>
            <a:r>
              <a:rPr lang="en"/>
              <a:t>Questionnaire: contains questionnaires provided by the researchers for the user.</a:t>
            </a:r>
            <a:endParaRPr/>
          </a:p>
          <a:p>
            <a:pPr indent="0" lvl="0" marL="0" rtl="0" algn="l">
              <a:spcBef>
                <a:spcPts val="1200"/>
              </a:spcBef>
              <a:spcAft>
                <a:spcPts val="1200"/>
              </a:spcAft>
              <a:buNone/>
            </a:pPr>
            <a:r>
              <a:rPr lang="en"/>
              <a:t> </a:t>
            </a:r>
            <a:endParaRPr/>
          </a:p>
        </p:txBody>
      </p:sp>
      <p:pic>
        <p:nvPicPr>
          <p:cNvPr id="92" name="Google Shape;92;p18"/>
          <p:cNvPicPr preferRelativeResize="0"/>
          <p:nvPr/>
        </p:nvPicPr>
        <p:blipFill>
          <a:blip r:embed="rId3">
            <a:alphaModFix/>
          </a:blip>
          <a:stretch>
            <a:fillRect/>
          </a:stretch>
        </p:blipFill>
        <p:spPr>
          <a:xfrm>
            <a:off x="5857712" y="658225"/>
            <a:ext cx="2053550" cy="1540175"/>
          </a:xfrm>
          <a:prstGeom prst="rect">
            <a:avLst/>
          </a:prstGeom>
          <a:noFill/>
          <a:ln>
            <a:noFill/>
          </a:ln>
        </p:spPr>
      </p:pic>
      <p:sp>
        <p:nvSpPr>
          <p:cNvPr id="93" name="Google Shape;93;p18"/>
          <p:cNvSpPr/>
          <p:nvPr/>
        </p:nvSpPr>
        <p:spPr>
          <a:xfrm>
            <a:off x="6661150" y="2066863"/>
            <a:ext cx="363600" cy="613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pic>
        <p:nvPicPr>
          <p:cNvPr id="94" name="Google Shape;94;p18"/>
          <p:cNvPicPr preferRelativeResize="0"/>
          <p:nvPr/>
        </p:nvPicPr>
        <p:blipFill>
          <a:blip r:embed="rId4">
            <a:alphaModFix/>
          </a:blip>
          <a:stretch>
            <a:fillRect/>
          </a:stretch>
        </p:blipFill>
        <p:spPr>
          <a:xfrm>
            <a:off x="6294575" y="2982625"/>
            <a:ext cx="1096750" cy="1288525"/>
          </a:xfrm>
          <a:prstGeom prst="rect">
            <a:avLst/>
          </a:prstGeom>
          <a:noFill/>
          <a:ln>
            <a:noFill/>
          </a:ln>
        </p:spPr>
      </p:pic>
      <p:sp>
        <p:nvSpPr>
          <p:cNvPr id="95" name="Google Shape;95;p18"/>
          <p:cNvSpPr txBox="1"/>
          <p:nvPr/>
        </p:nvSpPr>
        <p:spPr>
          <a:xfrm>
            <a:off x="7462700" y="1696375"/>
            <a:ext cx="18483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Firebase AdminSDK</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&amp;</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Firebase Cloud Messaging functions</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44025" y="64350"/>
            <a:ext cx="8520600" cy="6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Frontend Design</a:t>
            </a:r>
            <a:endParaRPr/>
          </a:p>
        </p:txBody>
      </p:sp>
      <p:pic>
        <p:nvPicPr>
          <p:cNvPr id="101" name="Google Shape;101;p19"/>
          <p:cNvPicPr preferRelativeResize="0"/>
          <p:nvPr/>
        </p:nvPicPr>
        <p:blipFill>
          <a:blip r:embed="rId3">
            <a:alphaModFix/>
          </a:blip>
          <a:stretch>
            <a:fillRect/>
          </a:stretch>
        </p:blipFill>
        <p:spPr>
          <a:xfrm>
            <a:off x="244025" y="685403"/>
            <a:ext cx="1212742" cy="2145192"/>
          </a:xfrm>
          <a:prstGeom prst="rect">
            <a:avLst/>
          </a:prstGeom>
          <a:noFill/>
          <a:ln>
            <a:noFill/>
          </a:ln>
        </p:spPr>
      </p:pic>
      <p:pic>
        <p:nvPicPr>
          <p:cNvPr id="102" name="Google Shape;102;p19"/>
          <p:cNvPicPr preferRelativeResize="0"/>
          <p:nvPr/>
        </p:nvPicPr>
        <p:blipFill>
          <a:blip r:embed="rId4">
            <a:alphaModFix/>
          </a:blip>
          <a:stretch>
            <a:fillRect/>
          </a:stretch>
        </p:blipFill>
        <p:spPr>
          <a:xfrm>
            <a:off x="1456767" y="677550"/>
            <a:ext cx="1212741" cy="2160899"/>
          </a:xfrm>
          <a:prstGeom prst="rect">
            <a:avLst/>
          </a:prstGeom>
          <a:noFill/>
          <a:ln>
            <a:noFill/>
          </a:ln>
        </p:spPr>
      </p:pic>
      <p:pic>
        <p:nvPicPr>
          <p:cNvPr id="103" name="Google Shape;103;p19"/>
          <p:cNvPicPr preferRelativeResize="0"/>
          <p:nvPr/>
        </p:nvPicPr>
        <p:blipFill>
          <a:blip r:embed="rId5">
            <a:alphaModFix/>
          </a:blip>
          <a:stretch>
            <a:fillRect/>
          </a:stretch>
        </p:blipFill>
        <p:spPr>
          <a:xfrm>
            <a:off x="4867528" y="148306"/>
            <a:ext cx="1148031" cy="1689379"/>
          </a:xfrm>
          <a:prstGeom prst="rect">
            <a:avLst/>
          </a:prstGeom>
          <a:noFill/>
          <a:ln>
            <a:noFill/>
          </a:ln>
        </p:spPr>
      </p:pic>
      <p:pic>
        <p:nvPicPr>
          <p:cNvPr id="104" name="Google Shape;104;p19"/>
          <p:cNvPicPr preferRelativeResize="0"/>
          <p:nvPr/>
        </p:nvPicPr>
        <p:blipFill>
          <a:blip r:embed="rId6">
            <a:alphaModFix/>
          </a:blip>
          <a:stretch>
            <a:fillRect/>
          </a:stretch>
        </p:blipFill>
        <p:spPr>
          <a:xfrm>
            <a:off x="6015560" y="146380"/>
            <a:ext cx="1148033" cy="1693241"/>
          </a:xfrm>
          <a:prstGeom prst="rect">
            <a:avLst/>
          </a:prstGeom>
          <a:noFill/>
          <a:ln>
            <a:noFill/>
          </a:ln>
        </p:spPr>
      </p:pic>
      <p:pic>
        <p:nvPicPr>
          <p:cNvPr id="105" name="Google Shape;105;p19"/>
          <p:cNvPicPr preferRelativeResize="0"/>
          <p:nvPr/>
        </p:nvPicPr>
        <p:blipFill>
          <a:blip r:embed="rId7">
            <a:alphaModFix/>
          </a:blip>
          <a:stretch>
            <a:fillRect/>
          </a:stretch>
        </p:blipFill>
        <p:spPr>
          <a:xfrm>
            <a:off x="7163592" y="145377"/>
            <a:ext cx="1148033" cy="1695249"/>
          </a:xfrm>
          <a:prstGeom prst="rect">
            <a:avLst/>
          </a:prstGeom>
          <a:noFill/>
          <a:ln>
            <a:noFill/>
          </a:ln>
        </p:spPr>
      </p:pic>
      <p:sp>
        <p:nvSpPr>
          <p:cNvPr id="106" name="Google Shape;106;p19"/>
          <p:cNvSpPr txBox="1"/>
          <p:nvPr/>
        </p:nvSpPr>
        <p:spPr>
          <a:xfrm>
            <a:off x="172100" y="2830600"/>
            <a:ext cx="135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Main page</a:t>
            </a:r>
            <a:endParaRPr sz="1200">
              <a:solidFill>
                <a:schemeClr val="dk1"/>
              </a:solidFill>
              <a:latin typeface="Old Standard TT"/>
              <a:ea typeface="Old Standard TT"/>
              <a:cs typeface="Old Standard TT"/>
              <a:sym typeface="Old Standard TT"/>
            </a:endParaRPr>
          </a:p>
        </p:txBody>
      </p:sp>
      <p:sp>
        <p:nvSpPr>
          <p:cNvPr id="107" name="Google Shape;107;p19"/>
          <p:cNvSpPr txBox="1"/>
          <p:nvPr/>
        </p:nvSpPr>
        <p:spPr>
          <a:xfrm>
            <a:off x="1384825" y="2830600"/>
            <a:ext cx="1356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Notification history</a:t>
            </a:r>
            <a:endParaRPr sz="1200">
              <a:solidFill>
                <a:schemeClr val="dk1"/>
              </a:solidFill>
              <a:latin typeface="Old Standard TT"/>
              <a:ea typeface="Old Standard TT"/>
              <a:cs typeface="Old Standard TT"/>
              <a:sym typeface="Old Standard TT"/>
            </a:endParaRPr>
          </a:p>
        </p:txBody>
      </p:sp>
      <p:sp>
        <p:nvSpPr>
          <p:cNvPr id="108" name="Google Shape;108;p19"/>
          <p:cNvSpPr txBox="1"/>
          <p:nvPr/>
        </p:nvSpPr>
        <p:spPr>
          <a:xfrm>
            <a:off x="5876825" y="1837675"/>
            <a:ext cx="135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Questionnaire</a:t>
            </a:r>
            <a:endParaRPr sz="1200">
              <a:solidFill>
                <a:schemeClr val="dk1"/>
              </a:solidFill>
              <a:latin typeface="Old Standard TT"/>
              <a:ea typeface="Old Standard TT"/>
              <a:cs typeface="Old Standard TT"/>
              <a:sym typeface="Old Standard TT"/>
            </a:endParaRPr>
          </a:p>
        </p:txBody>
      </p:sp>
      <p:sp>
        <p:nvSpPr>
          <p:cNvPr id="109" name="Google Shape;109;p19"/>
          <p:cNvSpPr/>
          <p:nvPr/>
        </p:nvSpPr>
        <p:spPr>
          <a:xfrm flipH="1" rot="9246980">
            <a:off x="2599892" y="1201103"/>
            <a:ext cx="2030717" cy="14799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pic>
        <p:nvPicPr>
          <p:cNvPr id="110" name="Google Shape;110;p19"/>
          <p:cNvPicPr preferRelativeResize="0"/>
          <p:nvPr/>
        </p:nvPicPr>
        <p:blipFill rotWithShape="1">
          <a:blip r:embed="rId8">
            <a:alphaModFix/>
          </a:blip>
          <a:srcRect b="0" l="0" r="0" t="4461"/>
          <a:stretch/>
        </p:blipFill>
        <p:spPr>
          <a:xfrm>
            <a:off x="5963225" y="2350175"/>
            <a:ext cx="1252701" cy="1981175"/>
          </a:xfrm>
          <a:prstGeom prst="rect">
            <a:avLst/>
          </a:prstGeom>
          <a:noFill/>
          <a:ln>
            <a:noFill/>
          </a:ln>
        </p:spPr>
      </p:pic>
      <p:sp>
        <p:nvSpPr>
          <p:cNvPr id="111" name="Google Shape;111;p19"/>
          <p:cNvSpPr txBox="1"/>
          <p:nvPr/>
        </p:nvSpPr>
        <p:spPr>
          <a:xfrm>
            <a:off x="5876825" y="4379500"/>
            <a:ext cx="135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Old Standard TT"/>
                <a:ea typeface="Old Standard TT"/>
                <a:cs typeface="Old Standard TT"/>
                <a:sym typeface="Old Standard TT"/>
              </a:rPr>
              <a:t>Message</a:t>
            </a:r>
            <a:endParaRPr sz="1200">
              <a:solidFill>
                <a:schemeClr val="dk1"/>
              </a:solidFill>
              <a:latin typeface="Old Standard TT"/>
              <a:ea typeface="Old Standard TT"/>
              <a:cs typeface="Old Standard TT"/>
              <a:sym typeface="Old Standard TT"/>
            </a:endParaRPr>
          </a:p>
        </p:txBody>
      </p:sp>
      <p:sp>
        <p:nvSpPr>
          <p:cNvPr id="112" name="Google Shape;112;p19"/>
          <p:cNvSpPr/>
          <p:nvPr/>
        </p:nvSpPr>
        <p:spPr>
          <a:xfrm flipH="1" rot="-9607002">
            <a:off x="2651524" y="2497682"/>
            <a:ext cx="2030546" cy="14814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13" name="Google Shape;113;p19"/>
          <p:cNvSpPr txBox="1"/>
          <p:nvPr/>
        </p:nvSpPr>
        <p:spPr>
          <a:xfrm rot="-1644873">
            <a:off x="2600478" y="842551"/>
            <a:ext cx="2271379" cy="21991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Questionnaire is clicked</a:t>
            </a:r>
            <a:endParaRPr sz="1200">
              <a:solidFill>
                <a:schemeClr val="dk1"/>
              </a:solidFill>
              <a:latin typeface="Old Standard TT"/>
              <a:ea typeface="Old Standard TT"/>
              <a:cs typeface="Old Standard TT"/>
              <a:sym typeface="Old Standard TT"/>
            </a:endParaRPr>
          </a:p>
        </p:txBody>
      </p:sp>
      <p:sp>
        <p:nvSpPr>
          <p:cNvPr id="114" name="Google Shape;114;p19"/>
          <p:cNvSpPr txBox="1"/>
          <p:nvPr/>
        </p:nvSpPr>
        <p:spPr>
          <a:xfrm rot="1308885">
            <a:off x="2788505" y="2270458"/>
            <a:ext cx="1914928" cy="22010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ld Standard TT"/>
                <a:ea typeface="Old Standard TT"/>
                <a:cs typeface="Old Standard TT"/>
                <a:sym typeface="Old Standard TT"/>
              </a:rPr>
              <a:t>Message is clicked</a:t>
            </a:r>
            <a:endParaRPr sz="1200">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Cloud Database</a:t>
            </a:r>
            <a:endParaRPr/>
          </a:p>
        </p:txBody>
      </p:sp>
      <p:pic>
        <p:nvPicPr>
          <p:cNvPr id="120" name="Google Shape;120;p20"/>
          <p:cNvPicPr preferRelativeResize="0"/>
          <p:nvPr/>
        </p:nvPicPr>
        <p:blipFill>
          <a:blip r:embed="rId3">
            <a:alphaModFix/>
          </a:blip>
          <a:stretch>
            <a:fillRect/>
          </a:stretch>
        </p:blipFill>
        <p:spPr>
          <a:xfrm>
            <a:off x="311700" y="1132538"/>
            <a:ext cx="4036100" cy="1219604"/>
          </a:xfrm>
          <a:prstGeom prst="rect">
            <a:avLst/>
          </a:prstGeom>
          <a:noFill/>
          <a:ln>
            <a:noFill/>
          </a:ln>
        </p:spPr>
      </p:pic>
      <p:pic>
        <p:nvPicPr>
          <p:cNvPr id="121" name="Google Shape;121;p20"/>
          <p:cNvPicPr preferRelativeResize="0"/>
          <p:nvPr/>
        </p:nvPicPr>
        <p:blipFill>
          <a:blip r:embed="rId4">
            <a:alphaModFix/>
          </a:blip>
          <a:stretch>
            <a:fillRect/>
          </a:stretch>
        </p:blipFill>
        <p:spPr>
          <a:xfrm>
            <a:off x="985663" y="3657813"/>
            <a:ext cx="2549874" cy="859675"/>
          </a:xfrm>
          <a:prstGeom prst="rect">
            <a:avLst/>
          </a:prstGeom>
          <a:noFill/>
          <a:ln>
            <a:noFill/>
          </a:ln>
        </p:spPr>
      </p:pic>
      <p:sp>
        <p:nvSpPr>
          <p:cNvPr id="122" name="Google Shape;122;p20"/>
          <p:cNvSpPr/>
          <p:nvPr/>
        </p:nvSpPr>
        <p:spPr>
          <a:xfrm flipH="1" rot="-5404756">
            <a:off x="1610049" y="2928600"/>
            <a:ext cx="1301101" cy="14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23" name="Google Shape;123;p20"/>
          <p:cNvSpPr/>
          <p:nvPr/>
        </p:nvSpPr>
        <p:spPr>
          <a:xfrm flipH="1" rot="8097486">
            <a:off x="3338087" y="3123293"/>
            <a:ext cx="2030741" cy="14806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24" name="Google Shape;124;p20"/>
          <p:cNvSpPr/>
          <p:nvPr/>
        </p:nvSpPr>
        <p:spPr>
          <a:xfrm flipH="1" rot="-9824022">
            <a:off x="3556651" y="4249577"/>
            <a:ext cx="2030688" cy="14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pic>
        <p:nvPicPr>
          <p:cNvPr id="125" name="Google Shape;125;p20"/>
          <p:cNvPicPr preferRelativeResize="0"/>
          <p:nvPr/>
        </p:nvPicPr>
        <p:blipFill>
          <a:blip r:embed="rId5">
            <a:alphaModFix/>
          </a:blip>
          <a:stretch>
            <a:fillRect/>
          </a:stretch>
        </p:blipFill>
        <p:spPr>
          <a:xfrm>
            <a:off x="5761663" y="2797600"/>
            <a:ext cx="1333117" cy="2229925"/>
          </a:xfrm>
          <a:prstGeom prst="rect">
            <a:avLst/>
          </a:prstGeom>
          <a:noFill/>
          <a:ln>
            <a:noFill/>
          </a:ln>
        </p:spPr>
      </p:pic>
      <p:pic>
        <p:nvPicPr>
          <p:cNvPr id="126" name="Google Shape;126;p20"/>
          <p:cNvPicPr preferRelativeResize="0"/>
          <p:nvPr/>
        </p:nvPicPr>
        <p:blipFill>
          <a:blip r:embed="rId6">
            <a:alphaModFix/>
          </a:blip>
          <a:stretch>
            <a:fillRect/>
          </a:stretch>
        </p:blipFill>
        <p:spPr>
          <a:xfrm>
            <a:off x="5761664" y="306000"/>
            <a:ext cx="1333111" cy="2229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 Design</a:t>
            </a:r>
            <a:endParaRPr/>
          </a:p>
        </p:txBody>
      </p:sp>
      <p:sp>
        <p:nvSpPr>
          <p:cNvPr id="132" name="Google Shape;132;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Google Firebase: </a:t>
            </a:r>
            <a:endParaRPr b="1"/>
          </a:p>
          <a:p>
            <a:pPr indent="0" lvl="0" marL="0" rtl="0" algn="l">
              <a:spcBef>
                <a:spcPts val="1200"/>
              </a:spcBef>
              <a:spcAft>
                <a:spcPts val="0"/>
              </a:spcAft>
              <a:buNone/>
            </a:pPr>
            <a:r>
              <a:rPr lang="en"/>
              <a:t>Cloud Messaging Notification for notification</a:t>
            </a:r>
            <a:endParaRPr/>
          </a:p>
          <a:p>
            <a:pPr indent="0" lvl="0" marL="0" rtl="0" algn="l">
              <a:spcBef>
                <a:spcPts val="1200"/>
              </a:spcBef>
              <a:spcAft>
                <a:spcPts val="0"/>
              </a:spcAft>
              <a:buNone/>
            </a:pPr>
            <a:r>
              <a:rPr lang="en"/>
              <a:t>Firestore database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Python APIs for researchers to:</a:t>
            </a:r>
            <a:endParaRPr b="1"/>
          </a:p>
          <a:p>
            <a:pPr indent="0" lvl="0" marL="0" rtl="0" algn="l">
              <a:spcBef>
                <a:spcPts val="1200"/>
              </a:spcBef>
              <a:spcAft>
                <a:spcPts val="0"/>
              </a:spcAft>
              <a:buNone/>
            </a:pPr>
            <a:r>
              <a:rPr lang="en"/>
              <a:t>Set up experiment information and questionnaires</a:t>
            </a:r>
            <a:endParaRPr/>
          </a:p>
          <a:p>
            <a:pPr indent="0" lvl="0" marL="0" rtl="0" algn="l">
              <a:spcBef>
                <a:spcPts val="1200"/>
              </a:spcBef>
              <a:spcAft>
                <a:spcPts val="1200"/>
              </a:spcAft>
              <a:buClr>
                <a:schemeClr val="dk1"/>
              </a:buClr>
              <a:buSzPts val="1100"/>
              <a:buFont typeface="Arial"/>
              <a:buNone/>
            </a:pPr>
            <a:r>
              <a:rPr lang="en"/>
              <a:t>Send interventions based on users’ answer to questions</a:t>
            </a:r>
            <a:endParaRPr/>
          </a:p>
        </p:txBody>
      </p:sp>
      <p:pic>
        <p:nvPicPr>
          <p:cNvPr id="133" name="Google Shape;133;p21"/>
          <p:cNvPicPr preferRelativeResize="0"/>
          <p:nvPr/>
        </p:nvPicPr>
        <p:blipFill>
          <a:blip r:embed="rId3">
            <a:alphaModFix/>
          </a:blip>
          <a:stretch>
            <a:fillRect/>
          </a:stretch>
        </p:blipFill>
        <p:spPr>
          <a:xfrm>
            <a:off x="5504662" y="582075"/>
            <a:ext cx="2053550" cy="1540175"/>
          </a:xfrm>
          <a:prstGeom prst="rect">
            <a:avLst/>
          </a:prstGeom>
          <a:noFill/>
          <a:ln>
            <a:noFill/>
          </a:ln>
        </p:spPr>
      </p:pic>
      <p:pic>
        <p:nvPicPr>
          <p:cNvPr id="134" name="Google Shape;134;p21"/>
          <p:cNvPicPr preferRelativeResize="0"/>
          <p:nvPr/>
        </p:nvPicPr>
        <p:blipFill>
          <a:blip r:embed="rId4">
            <a:alphaModFix/>
          </a:blip>
          <a:stretch>
            <a:fillRect/>
          </a:stretch>
        </p:blipFill>
        <p:spPr>
          <a:xfrm>
            <a:off x="6117375" y="2994550"/>
            <a:ext cx="1019077" cy="1116677"/>
          </a:xfrm>
          <a:prstGeom prst="rect">
            <a:avLst/>
          </a:prstGeom>
          <a:noFill/>
          <a:ln>
            <a:noFill/>
          </a:ln>
        </p:spPr>
      </p:pic>
      <p:sp>
        <p:nvSpPr>
          <p:cNvPr id="135" name="Google Shape;135;p21"/>
          <p:cNvSpPr/>
          <p:nvPr/>
        </p:nvSpPr>
        <p:spPr>
          <a:xfrm>
            <a:off x="6349625" y="2122238"/>
            <a:ext cx="363600" cy="6132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36" name="Google Shape;136;p21"/>
          <p:cNvSpPr txBox="1"/>
          <p:nvPr/>
        </p:nvSpPr>
        <p:spPr>
          <a:xfrm>
            <a:off x="6838200" y="2333250"/>
            <a:ext cx="23058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Firebase AdminSDK</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