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2" r:id="rId1"/>
  </p:sldMasterIdLst>
  <p:notesMasterIdLst>
    <p:notesMasterId r:id="rId11"/>
  </p:notesMasterIdLst>
  <p:handoutMasterIdLst>
    <p:handoutMasterId r:id="rId12"/>
  </p:handoutMasterIdLst>
  <p:sldIdLst>
    <p:sldId id="256" r:id="rId2"/>
    <p:sldId id="582" r:id="rId3"/>
    <p:sldId id="585" r:id="rId4"/>
    <p:sldId id="587" r:id="rId5"/>
    <p:sldId id="589" r:id="rId6"/>
    <p:sldId id="590" r:id="rId7"/>
    <p:sldId id="591" r:id="rId8"/>
    <p:sldId id="592" r:id="rId9"/>
    <p:sldId id="58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66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华文中宋" panose="02010600040101010101" pitchFamily="2" charset="-122"/>
        <a:ea typeface="华文中宋" panose="0201060004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66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华文中宋" panose="02010600040101010101" pitchFamily="2" charset="-122"/>
        <a:ea typeface="华文中宋" panose="0201060004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66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华文中宋" panose="02010600040101010101" pitchFamily="2" charset="-122"/>
        <a:ea typeface="华文中宋" panose="0201060004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66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华文中宋" panose="02010600040101010101" pitchFamily="2" charset="-122"/>
        <a:ea typeface="华文中宋" panose="0201060004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66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华文中宋" panose="02010600040101010101" pitchFamily="2" charset="-122"/>
        <a:ea typeface="华文中宋" panose="0201060004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rgbClr val="66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华文中宋" panose="02010600040101010101" pitchFamily="2" charset="-122"/>
        <a:ea typeface="华文中宋" panose="0201060004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rgbClr val="66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华文中宋" panose="02010600040101010101" pitchFamily="2" charset="-122"/>
        <a:ea typeface="华文中宋" panose="0201060004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rgbClr val="66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华文中宋" panose="02010600040101010101" pitchFamily="2" charset="-122"/>
        <a:ea typeface="华文中宋" panose="0201060004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rgbClr val="66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华文中宋" panose="02010600040101010101" pitchFamily="2" charset="-122"/>
        <a:ea typeface="华文中宋" panose="0201060004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CC0000"/>
    <a:srgbClr val="66FF33"/>
    <a:srgbClr val="777777"/>
    <a:srgbClr val="4D4D4D"/>
    <a:srgbClr val="006699"/>
    <a:srgbClr val="0099CC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9" autoAdjust="0"/>
    <p:restoredTop sz="80934" autoAdjust="0"/>
  </p:normalViewPr>
  <p:slideViewPr>
    <p:cSldViewPr>
      <p:cViewPr varScale="1">
        <p:scale>
          <a:sx n="55" d="100"/>
          <a:sy n="55" d="100"/>
        </p:scale>
        <p:origin x="-1668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0"/>
    </p:cViewPr>
  </p:sorterViewPr>
  <p:notesViewPr>
    <p:cSldViewPr>
      <p:cViewPr varScale="1">
        <p:scale>
          <a:sx n="52" d="100"/>
          <a:sy n="52" d="100"/>
        </p:scale>
        <p:origin x="-2294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9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§"/>
              <a:defRPr sz="1200" b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9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§"/>
              <a:defRPr sz="1200" b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fld id="{D3A25EFD-5AC1-4A2F-A6A7-B123A67AFF44}" type="datetimeFigureOut">
              <a:rPr lang="zh-CN" altLang="en-US"/>
              <a:pPr>
                <a:defRPr/>
              </a:pPr>
              <a:t>2018/7/1</a:t>
            </a:fld>
            <a:endParaRPr lang="en-US" altLang="zh-CN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9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§"/>
              <a:defRPr sz="1200" b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90000"/>
              </a:lnSpc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effectLst/>
              </a:defRPr>
            </a:lvl1pPr>
          </a:lstStyle>
          <a:p>
            <a:fld id="{9E1AB96A-9CC0-40B3-AC70-36E459AB5A9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8336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569A9D0-E99C-4921-9A75-2CA51A9E379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651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51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rgbClr val="663300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rgbClr val="663300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rgbClr val="663300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rgbClr val="663300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rgbClr val="663300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63300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63300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63300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63300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Ø"/>
              <a:defRPr/>
            </a:pPr>
            <a:endParaRPr lang="zh-CN" altLang="en-US" sz="2200" smtClean="0">
              <a:solidFill>
                <a:srgbClr val="003399"/>
              </a:solidFill>
              <a:effectLst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white">
          <a:xfrm>
            <a:off x="228600" y="104775"/>
            <a:ext cx="1079500" cy="457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rgbClr val="663300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rgbClr val="663300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rgbClr val="663300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rgbClr val="663300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rgbClr val="663300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63300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63300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63300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63300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smtClean="0">
                <a:solidFill>
                  <a:srgbClr val="FFFFFF"/>
                </a:solidFill>
                <a:effectLst/>
                <a:latin typeface="Arial" charset="0"/>
                <a:ea typeface="宋体" charset="-122"/>
              </a:rPr>
              <a:t>LOGO</a:t>
            </a:r>
          </a:p>
        </p:txBody>
      </p:sp>
      <p:pic>
        <p:nvPicPr>
          <p:cNvPr id="6" name="Picture 22" descr="未标题-2 拷贝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68313" y="2852738"/>
            <a:ext cx="8229600" cy="762000"/>
          </a:xfrm>
        </p:spPr>
        <p:txBody>
          <a:bodyPr/>
          <a:lstStyle>
            <a:lvl1pPr>
              <a:defRPr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524000" y="4005263"/>
            <a:ext cx="59436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168275"/>
          </a:xfrm>
        </p:spPr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1613"/>
            <a:ext cx="2895600" cy="169862"/>
          </a:xfrm>
        </p:spPr>
        <p:txBody>
          <a:bodyPr/>
          <a:lstStyle>
            <a:lvl1pPr algn="ctr">
              <a:defRPr sz="1400" b="0">
                <a:solidFill>
                  <a:srgbClr val="2B166E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3200"/>
            <a:ext cx="2133600" cy="168275"/>
          </a:xfrm>
        </p:spPr>
        <p:txBody>
          <a:bodyPr/>
          <a:lstStyle>
            <a:lvl1pPr algn="r">
              <a:defRPr sz="1400">
                <a:solidFill>
                  <a:srgbClr val="2B166E"/>
                </a:solidFill>
                <a:latin typeface="Times New Roman" panose="02020603050405020304" pitchFamily="18" charset="0"/>
              </a:defRPr>
            </a:lvl1pPr>
          </a:lstStyle>
          <a:p>
            <a:fld id="{EF2B6C71-D033-442F-A204-C8FCC9D41E4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301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13966-6417-41AE-9D97-0559DD58FDD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702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201613"/>
            <a:ext cx="2112963" cy="594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1613"/>
            <a:ext cx="6191250" cy="594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91ED84-3072-46C8-995F-8D1ABA38EF3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536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61722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196975"/>
            <a:ext cx="82296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3749675"/>
            <a:ext cx="82296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A98F8F-29D2-4204-8FAF-4DF27814AD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002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大连理工大学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492500" y="648017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C80F9DF3-3BD1-4F4B-B076-B9F7E70E86F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95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E7DBAE-3E4B-411B-A3FC-85D0AFEF1F1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97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196975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5213" y="1196975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0E789-8D22-431C-B7E6-9D359030C6D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3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F87D0-F8A3-4797-91AD-9D3081F31E1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4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73EF47-86A9-4962-AFFE-F29D58EFFA7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60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27310A-9EF8-4362-9830-186B7F8E900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69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A9D0D1-4F74-418F-8A87-B22271D2C9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275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737F7-134F-46B4-B28C-07C2E16CB5C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01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1"/>
          <p:cNvSpPr>
            <a:spLocks noChangeShapeType="1"/>
          </p:cNvSpPr>
          <p:nvPr/>
        </p:nvSpPr>
        <p:spPr bwMode="auto">
          <a:xfrm>
            <a:off x="425450" y="6524625"/>
            <a:ext cx="8353425" cy="0"/>
          </a:xfrm>
          <a:prstGeom prst="line">
            <a:avLst/>
          </a:prstGeom>
          <a:noFill/>
          <a:ln w="9525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7" name="Rectangle 16"/>
          <p:cNvSpPr>
            <a:spLocks noChangeArrowheads="1"/>
          </p:cNvSpPr>
          <p:nvPr/>
        </p:nvSpPr>
        <p:spPr bwMode="gray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rgbClr val="663300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rgbClr val="663300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rgbClr val="663300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rgbClr val="663300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rgbClr val="663300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63300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63300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63300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63300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2B166E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96975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3375" y="64897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rgbClr val="2B166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大连理工大学</a:t>
            </a:r>
          </a:p>
        </p:txBody>
      </p:sp>
      <p:pic>
        <p:nvPicPr>
          <p:cNvPr id="1031" name="Picture 32" descr="主楼-6"/>
          <p:cNvPicPr>
            <a:picLocks noChangeAspect="1" noChangeArrowheads="1"/>
          </p:cNvPicPr>
          <p:nvPr/>
        </p:nvPicPr>
        <p:blipFill>
          <a:blip r:embed="rId14" cstate="print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0"/>
            <a:ext cx="2771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63938" y="648017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CDA6DC47-0512-4456-AE02-A2DDA43F51B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20161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</a:t>
            </a:r>
            <a:br>
              <a:rPr lang="en-US" altLang="zh-CN" smtClean="0"/>
            </a:br>
            <a:r>
              <a:rPr lang="en-US" altLang="zh-CN" smtClean="0"/>
              <a:t>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v"/>
        <a:defRPr sz="2800" b="1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800">
          <a:solidFill>
            <a:srgbClr val="003399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3399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2781052"/>
            <a:ext cx="8229600" cy="2232124"/>
          </a:xfrm>
        </p:spPr>
        <p:txBody>
          <a:bodyPr/>
          <a:lstStyle/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4800" dirty="0">
                <a:solidFill>
                  <a:srgbClr val="C00000"/>
                </a:solidFill>
                <a:latin typeface="+mj-lt"/>
                <a:ea typeface="黑体" pitchFamily="49" charset="-122"/>
              </a:rPr>
              <a:t>小</a:t>
            </a:r>
            <a:r>
              <a:rPr lang="zh-CN" altLang="en-US" sz="4800" dirty="0" smtClean="0">
                <a:solidFill>
                  <a:srgbClr val="C00000"/>
                </a:solidFill>
                <a:latin typeface="+mj-lt"/>
                <a:ea typeface="黑体" pitchFamily="49" charset="-122"/>
              </a:rPr>
              <a:t>学期课程设计</a:t>
            </a:r>
            <a:r>
              <a:rPr lang="en-US" altLang="zh-CN" sz="4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4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4000" b="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/>
            </a:r>
            <a:br>
              <a:rPr lang="en-US" altLang="zh-CN" sz="4000" b="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</a:br>
            <a:r>
              <a:rPr lang="en-US" altLang="zh-CN" sz="4000" b="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QQ</a:t>
            </a:r>
            <a:r>
              <a:rPr lang="zh-CN" altLang="en-US" sz="4000" b="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群：</a:t>
            </a:r>
            <a:r>
              <a:rPr lang="en-US" altLang="zh-CN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</a:br>
            <a:endParaRPr lang="zh-CN" altLang="en-US" b="0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4624" y="5123656"/>
            <a:ext cx="5943600" cy="609600"/>
          </a:xfrm>
        </p:spPr>
        <p:txBody>
          <a:bodyPr/>
          <a:lstStyle/>
          <a:p>
            <a:pPr algn="r">
              <a:defRPr/>
            </a:pPr>
            <a:r>
              <a:rPr lang="en-US" altLang="zh-CN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2018 </a:t>
            </a: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年 </a:t>
            </a:r>
            <a:r>
              <a:rPr lang="en-US" altLang="zh-CN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月</a:t>
            </a:r>
            <a:r>
              <a:rPr lang="en-US" altLang="zh-CN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01613"/>
            <a:ext cx="8784976" cy="563562"/>
          </a:xfrm>
        </p:spPr>
        <p:txBody>
          <a:bodyPr/>
          <a:lstStyle/>
          <a:p>
            <a:pPr lvl="0"/>
            <a:r>
              <a:rPr lang="en-US" altLang="zh-CN" sz="2800" dirty="0"/>
              <a:t>1</a:t>
            </a:r>
            <a:r>
              <a:rPr lang="zh-CN" altLang="en-US" sz="2800" dirty="0" smtClean="0"/>
              <a:t>、</a:t>
            </a:r>
            <a:r>
              <a:rPr lang="zh-CN" altLang="zh-CN" sz="2800" dirty="0" smtClean="0"/>
              <a:t>面向</a:t>
            </a:r>
            <a:r>
              <a:rPr lang="zh-CN" altLang="zh-CN" sz="2800" dirty="0"/>
              <a:t>查重的图表数据库构建与检索：（</a:t>
            </a:r>
            <a:r>
              <a:rPr lang="en-US" altLang="zh-CN" sz="2800" dirty="0"/>
              <a:t>2~4</a:t>
            </a:r>
            <a:r>
              <a:rPr lang="zh-CN" altLang="zh-CN" sz="2800" dirty="0"/>
              <a:t>人</a:t>
            </a:r>
            <a:r>
              <a:rPr lang="zh-CN" altLang="zh-CN" sz="2800" dirty="0" smtClean="0"/>
              <a:t>）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3" y="1052736"/>
            <a:ext cx="8229600" cy="4953000"/>
          </a:xfrm>
        </p:spPr>
        <p:txBody>
          <a:bodyPr/>
          <a:lstStyle/>
          <a:p>
            <a:r>
              <a:rPr lang="zh-CN" altLang="zh-CN" dirty="0"/>
              <a:t>首先利用网络爬虫抓取大量图表图片，构建一个百万级的数据库；</a:t>
            </a:r>
            <a:r>
              <a:rPr lang="zh-CN" altLang="zh-CN" dirty="0" smtClean="0"/>
              <a:t>然后</a:t>
            </a:r>
            <a:r>
              <a:rPr lang="zh-CN" altLang="en-US" dirty="0" smtClean="0"/>
              <a:t>利用深度学习提取特征，</a:t>
            </a:r>
            <a:r>
              <a:rPr lang="zh-CN" altLang="en-US" dirty="0"/>
              <a:t>构建</a:t>
            </a:r>
            <a:r>
              <a:rPr lang="zh-CN" altLang="zh-CN" dirty="0" smtClean="0"/>
              <a:t>相似</a:t>
            </a:r>
            <a:r>
              <a:rPr lang="zh-CN" altLang="zh-CN" dirty="0"/>
              <a:t>图表检索系统，有毕设论文可</a:t>
            </a:r>
            <a:r>
              <a:rPr lang="zh-CN" altLang="zh-CN" dirty="0" smtClean="0"/>
              <a:t>参考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需要编写爬虫程序，能抓取搜索引擎返回的各类图表（流程图、框架图、表格等）图片；提取图片特征，构建索引；给出查询图或表图片，从库中快速检索中相似图表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9DF3-3BD1-4F4B-B076-B9F7E70E86F5}" type="slidenum">
              <a:rPr lang="zh-CN" altLang="en-US" smtClean="0"/>
              <a:pPr/>
              <a:t>2</a:t>
            </a:fld>
            <a:endParaRPr lang="en-US" altLang="zh-CN"/>
          </a:p>
        </p:txBody>
      </p:sp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409204"/>
            <a:ext cx="1296144" cy="1979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89419"/>
            <a:ext cx="2928620" cy="1618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7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6995120" cy="563562"/>
          </a:xfrm>
        </p:spPr>
        <p:txBody>
          <a:bodyPr/>
          <a:lstStyle/>
          <a:p>
            <a:pPr lvl="0"/>
            <a:r>
              <a:rPr lang="en-US" altLang="zh-CN" dirty="0"/>
              <a:t>2</a:t>
            </a:r>
            <a:r>
              <a:rPr lang="zh-CN" altLang="en-US" dirty="0" smtClean="0"/>
              <a:t>、移动端</a:t>
            </a:r>
            <a:r>
              <a:rPr lang="zh-CN" altLang="zh-CN" dirty="0" smtClean="0"/>
              <a:t>手写</a:t>
            </a:r>
            <a:r>
              <a:rPr lang="zh-CN" altLang="zh-CN" dirty="0"/>
              <a:t>数字识别（</a:t>
            </a:r>
            <a:r>
              <a:rPr lang="en-US" altLang="zh-CN" dirty="0"/>
              <a:t>1~2</a:t>
            </a:r>
            <a:r>
              <a:rPr lang="zh-CN" altLang="zh-CN" dirty="0"/>
              <a:t>人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3" y="980728"/>
            <a:ext cx="8229600" cy="4953000"/>
          </a:xfrm>
        </p:spPr>
        <p:txBody>
          <a:bodyPr/>
          <a:lstStyle/>
          <a:p>
            <a:r>
              <a:rPr lang="zh-CN" altLang="zh-CN" sz="2400" dirty="0"/>
              <a:t>利用智能手机拍摄手写电话号码、金融数字等，能自动进行分割并识别出数字串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需要</a:t>
            </a:r>
            <a:r>
              <a:rPr lang="zh-CN" altLang="zh-CN" sz="2400" dirty="0"/>
              <a:t>采集不同书写风格的手写数字作为模板，进行二值化、分割、提取特征后，训练分类器进行识别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至少</a:t>
            </a:r>
            <a:r>
              <a:rPr lang="zh-CN" altLang="zh-CN" sz="2400" dirty="0"/>
              <a:t>实现</a:t>
            </a:r>
            <a:r>
              <a:rPr lang="en-US" altLang="zh-CN" sz="2400" dirty="0"/>
              <a:t>PC</a:t>
            </a:r>
            <a:r>
              <a:rPr lang="zh-CN" altLang="zh-CN" sz="2400" dirty="0"/>
              <a:t>版程序</a:t>
            </a:r>
            <a:r>
              <a:rPr lang="zh-CN" altLang="en-US" sz="2400" dirty="0"/>
              <a:t>。若</a:t>
            </a:r>
            <a:r>
              <a:rPr lang="zh-CN" altLang="zh-CN" sz="2400" dirty="0"/>
              <a:t>能在手机端实现</a:t>
            </a:r>
            <a:r>
              <a:rPr lang="zh-CN" altLang="en-US" sz="2400" dirty="0"/>
              <a:t>可增加</a:t>
            </a:r>
            <a:r>
              <a:rPr lang="en-US" altLang="zh-CN" sz="2400" dirty="0"/>
              <a:t>1</a:t>
            </a:r>
            <a:r>
              <a:rPr lang="zh-CN" altLang="en-US" sz="2400" dirty="0"/>
              <a:t>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9DF3-3BD1-4F4B-B076-B9F7E70E86F5}" type="slidenum">
              <a:rPr lang="zh-CN" altLang="en-US" smtClean="0"/>
              <a:pPr/>
              <a:t>3</a:t>
            </a:fld>
            <a:endParaRPr lang="en-US" altLang="zh-CN"/>
          </a:p>
        </p:txBody>
      </p:sp>
      <p:pic>
        <p:nvPicPr>
          <p:cNvPr id="7" name="图片 6" descr="https://ss2.bdstatic.com/70cFvnSh_Q1YnxGkpoWK1HF6hhy/it/u=1665184847,4041708601&amp;fm=26&amp;gp=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3425846"/>
            <a:ext cx="2383155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https://ss3.bdstatic.com/70cFv8Sh_Q1YnxGkpoWK1HF6hhy/it/u=2560836076,4187640873&amp;fm=26&amp;gp=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088" y="3197994"/>
            <a:ext cx="2446655" cy="18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134425"/>
            <a:ext cx="183515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95192"/>
            <a:ext cx="2217703" cy="18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44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7283152" cy="563562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基于</a:t>
            </a:r>
            <a:r>
              <a:rPr lang="zh-CN" altLang="en-US" dirty="0"/>
              <a:t>摄像头</a:t>
            </a:r>
            <a:r>
              <a:rPr lang="zh-CN" altLang="zh-CN" dirty="0" smtClean="0"/>
              <a:t>的</a:t>
            </a:r>
            <a:r>
              <a:rPr lang="zh-CN" altLang="zh-CN" dirty="0"/>
              <a:t>手势</a:t>
            </a:r>
            <a:r>
              <a:rPr lang="zh-CN" altLang="zh-CN" dirty="0" smtClean="0"/>
              <a:t>识别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2-3</a:t>
            </a:r>
            <a:r>
              <a:rPr lang="zh-CN" altLang="zh-CN" dirty="0" smtClean="0"/>
              <a:t>人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 smtClean="0"/>
              <a:t>需要</a:t>
            </a:r>
            <a:r>
              <a:rPr lang="zh-CN" altLang="zh-CN" dirty="0" smtClean="0"/>
              <a:t>编程</a:t>
            </a:r>
            <a:r>
              <a:rPr lang="zh-CN" altLang="zh-CN" dirty="0"/>
              <a:t>高手</a:t>
            </a:r>
            <a:r>
              <a:rPr lang="en-US" altLang="zh-CN" dirty="0"/>
              <a:t>1</a:t>
            </a:r>
            <a:r>
              <a:rPr lang="zh-CN" altLang="zh-CN" dirty="0"/>
              <a:t>人，算法达人</a:t>
            </a:r>
            <a:r>
              <a:rPr lang="en-US" altLang="zh-CN" dirty="0"/>
              <a:t>1</a:t>
            </a:r>
            <a:r>
              <a:rPr lang="zh-CN" altLang="zh-CN" dirty="0" smtClean="0"/>
              <a:t>人</a:t>
            </a:r>
            <a:endParaRPr lang="zh-CN" altLang="zh-CN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zh-CN" dirty="0" smtClean="0"/>
              <a:t>针对</a:t>
            </a:r>
            <a:r>
              <a:rPr lang="zh-CN" altLang="zh-CN" dirty="0"/>
              <a:t>特定应用，如智能电视</a:t>
            </a:r>
            <a:r>
              <a:rPr lang="en-US" altLang="zh-CN" dirty="0"/>
              <a:t>/</a:t>
            </a:r>
            <a:r>
              <a:rPr lang="en-US" altLang="zh-CN" dirty="0" err="1"/>
              <a:t>ppt</a:t>
            </a:r>
            <a:r>
              <a:rPr lang="zh-CN" altLang="zh-CN" dirty="0"/>
              <a:t>控制等，设计一套手势，并能</a:t>
            </a:r>
            <a:r>
              <a:rPr lang="zh-CN" altLang="zh-CN" dirty="0" smtClean="0"/>
              <a:t>识别</a:t>
            </a: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zh-CN" dirty="0" smtClean="0"/>
              <a:t>涉及</a:t>
            </a:r>
            <a:r>
              <a:rPr lang="zh-CN" altLang="zh-CN" dirty="0"/>
              <a:t>图像分割、跟踪和识别</a:t>
            </a:r>
            <a:r>
              <a:rPr lang="zh-CN" altLang="zh-CN" dirty="0" smtClean="0"/>
              <a:t>技术</a:t>
            </a:r>
            <a:r>
              <a:rPr lang="zh-CN" altLang="en-US" dirty="0" smtClean="0"/>
              <a:t>。研究现有论文，实现并改进算法（深度学习）。</a:t>
            </a: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zh-CN" dirty="0" smtClean="0"/>
              <a:t>要求</a:t>
            </a:r>
            <a:r>
              <a:rPr lang="zh-CN" altLang="zh-CN" dirty="0"/>
              <a:t>能</a:t>
            </a:r>
            <a:r>
              <a:rPr lang="zh-CN" altLang="zh-CN" dirty="0" smtClean="0"/>
              <a:t>实时</a:t>
            </a:r>
            <a:endParaRPr lang="en-US" altLang="zh-CN" dirty="0" smtClean="0"/>
          </a:p>
          <a:p>
            <a:r>
              <a:rPr lang="zh-CN" altLang="en-US" dirty="0" smtClean="0"/>
              <a:t>难度中上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9DF3-3BD1-4F4B-B076-B9F7E70E86F5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440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7139136" cy="563562"/>
          </a:xfrm>
        </p:spPr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基于</a:t>
            </a:r>
            <a:r>
              <a:rPr lang="zh-CN" altLang="zh-CN" dirty="0"/>
              <a:t>人工智能的视频运动比对分析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应用</a:t>
            </a:r>
            <a:r>
              <a:rPr lang="zh-CN" altLang="zh-CN" dirty="0"/>
              <a:t>人工智能技术对视频中的人物动作进行特征提取，通过摄像头捕捉用户学习画面，将教学视频与用户学习动作进行比较，就能对用户学习效果进行评估，根据评估结果能够更好的指导用户进行学习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以</a:t>
            </a:r>
            <a:r>
              <a:rPr lang="zh-CN" altLang="zh-CN" dirty="0"/>
              <a:t>人工智能算法为依托，通过设备自带摄像头采集用户动作，以视频中动作为判定标准，实现人物动作与视频动作的相似度识别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9DF3-3BD1-4F4B-B076-B9F7E70E86F5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24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6995120" cy="563562"/>
          </a:xfrm>
        </p:spPr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基于</a:t>
            </a:r>
            <a:r>
              <a:rPr lang="zh-CN" altLang="zh-CN" dirty="0"/>
              <a:t>人工智能的视频运动比对分析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446269" cy="5097239"/>
          </a:xfrm>
        </p:spPr>
        <p:txBody>
          <a:bodyPr/>
          <a:lstStyle/>
          <a:p>
            <a:r>
              <a:rPr lang="zh-CN" altLang="zh-CN" dirty="0" smtClean="0">
                <a:solidFill>
                  <a:srgbClr val="FF0000"/>
                </a:solidFill>
              </a:rPr>
              <a:t>动作</a:t>
            </a:r>
            <a:r>
              <a:rPr lang="zh-CN" altLang="zh-CN" dirty="0">
                <a:solidFill>
                  <a:srgbClr val="FF0000"/>
                </a:solidFill>
              </a:rPr>
              <a:t>识别引擎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需研究论文进行实现，深度学习算法，有挑战</a:t>
            </a:r>
            <a:r>
              <a:rPr lang="zh-CN" altLang="en-US" dirty="0"/>
              <a:t>）</a:t>
            </a:r>
            <a:endParaRPr lang="zh-CN" altLang="zh-CN" dirty="0"/>
          </a:p>
          <a:p>
            <a:pPr lvl="1"/>
            <a:r>
              <a:rPr lang="zh-CN" altLang="zh-CN" dirty="0"/>
              <a:t>使用设备自带</a:t>
            </a:r>
            <a:r>
              <a:rPr lang="en-US" altLang="zh-CN" dirty="0"/>
              <a:t>Webcam</a:t>
            </a:r>
            <a:r>
              <a:rPr lang="zh-CN" altLang="zh-CN" dirty="0"/>
              <a:t>摄像头捕捉用户运动画面</a:t>
            </a:r>
            <a:r>
              <a:rPr lang="zh-CN" altLang="zh-CN" dirty="0" smtClean="0"/>
              <a:t>，</a:t>
            </a:r>
            <a:r>
              <a:rPr lang="zh-CN" altLang="en-US" dirty="0"/>
              <a:t>提取</a:t>
            </a:r>
            <a:r>
              <a:rPr lang="zh-CN" altLang="en-US" dirty="0" smtClean="0"/>
              <a:t>骨架信息，</a:t>
            </a:r>
            <a:r>
              <a:rPr lang="zh-CN" altLang="zh-CN" dirty="0" smtClean="0"/>
              <a:t>实现</a:t>
            </a:r>
            <a:r>
              <a:rPr lang="zh-CN" altLang="zh-CN" dirty="0"/>
              <a:t>人物动作识别，并可在教学视频上显示动作轨迹。</a:t>
            </a:r>
          </a:p>
          <a:p>
            <a:r>
              <a:rPr lang="zh-CN" altLang="zh-CN" dirty="0" smtClean="0"/>
              <a:t>动作</a:t>
            </a:r>
            <a:r>
              <a:rPr lang="zh-CN" altLang="zh-CN" dirty="0"/>
              <a:t>判定</a:t>
            </a:r>
          </a:p>
          <a:p>
            <a:pPr lvl="1"/>
            <a:r>
              <a:rPr lang="zh-CN" altLang="zh-CN" dirty="0"/>
              <a:t>预先录制运动教学视频，如广播体操、太极拳等，用户在摄像头前模仿运动，平台实时给出相似度，并在教学视频上显示拟合影响，最后对整体效果进行判定。</a:t>
            </a:r>
            <a:endParaRPr lang="en-US" altLang="zh-CN" dirty="0"/>
          </a:p>
          <a:p>
            <a:pPr lvl="0"/>
            <a:r>
              <a:rPr lang="zh-CN" altLang="zh-CN" dirty="0" smtClean="0"/>
              <a:t>娱乐游戏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实现</a:t>
            </a:r>
            <a:r>
              <a:rPr lang="zh-CN" altLang="zh-CN" dirty="0"/>
              <a:t>基于摄像头的以动作识别为基础的娱乐游戏，</a:t>
            </a:r>
            <a:r>
              <a:rPr lang="zh-CN" altLang="en-US" dirty="0"/>
              <a:t>可加分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9DF3-3BD1-4F4B-B076-B9F7E70E86F5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80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、微</a:t>
            </a:r>
            <a:r>
              <a:rPr lang="zh-CN" altLang="en-US" dirty="0"/>
              <a:t>信公众号开发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开发微信公众号，</a:t>
            </a:r>
            <a:r>
              <a:rPr lang="en-US" altLang="zh-CN" dirty="0" err="1"/>
              <a:t>ios</a:t>
            </a:r>
            <a:r>
              <a:rPr lang="zh-CN" altLang="en-US" dirty="0"/>
              <a:t>、</a:t>
            </a:r>
            <a:r>
              <a:rPr lang="en-US" altLang="zh-CN" dirty="0"/>
              <a:t>android</a:t>
            </a:r>
            <a:r>
              <a:rPr lang="zh-CN" altLang="en-US" dirty="0"/>
              <a:t>平台。</a:t>
            </a:r>
            <a:endParaRPr lang="en-US" altLang="zh-CN" dirty="0"/>
          </a:p>
          <a:p>
            <a:r>
              <a:rPr lang="zh-CN" altLang="en-US" dirty="0"/>
              <a:t>以孕期知识为例，可实现个性化信息推送。</a:t>
            </a:r>
            <a:endParaRPr lang="en-US" altLang="zh-CN" dirty="0"/>
          </a:p>
          <a:p>
            <a:r>
              <a:rPr lang="zh-CN" altLang="en-US" dirty="0"/>
              <a:t>后台数据统计</a:t>
            </a:r>
            <a:endParaRPr lang="en-US" altLang="zh-CN" dirty="0"/>
          </a:p>
          <a:p>
            <a:r>
              <a:rPr lang="zh-CN" altLang="en-US" dirty="0"/>
              <a:t>界面美观、功能完善</a:t>
            </a:r>
            <a:endParaRPr lang="en-US" altLang="zh-CN" dirty="0"/>
          </a:p>
          <a:p>
            <a:r>
              <a:rPr lang="zh-CN" altLang="en-US" dirty="0" smtClean="0"/>
              <a:t>难度一般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9DF3-3BD1-4F4B-B076-B9F7E70E86F5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58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、商品</a:t>
            </a:r>
            <a:r>
              <a:rPr lang="zh-CN" altLang="en-US" dirty="0"/>
              <a:t>图像文字识别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利用深度学习等方法对分割出的商品图片文字进行识别，具有研究性质，需至少</a:t>
            </a:r>
            <a:r>
              <a:rPr lang="en-US" altLang="zh-CN" dirty="0"/>
              <a:t>1</a:t>
            </a:r>
            <a:r>
              <a:rPr lang="zh-CN" altLang="en-US" dirty="0"/>
              <a:t>年以上高质量时间投入。</a:t>
            </a:r>
            <a:endParaRPr lang="en-US" altLang="zh-CN" dirty="0"/>
          </a:p>
          <a:p>
            <a:r>
              <a:rPr lang="zh-CN" altLang="en-US" dirty="0"/>
              <a:t>小学期要求在阅读论文基础上，实现已有识别算法。</a:t>
            </a:r>
            <a:endParaRPr lang="en-US" altLang="zh-CN" dirty="0"/>
          </a:p>
          <a:p>
            <a:r>
              <a:rPr lang="zh-CN" altLang="en-US" dirty="0"/>
              <a:t>有研究生指导。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很有</a:t>
            </a:r>
            <a:r>
              <a:rPr lang="zh-CN" altLang="en-US" dirty="0">
                <a:solidFill>
                  <a:srgbClr val="FF0000"/>
                </a:solidFill>
              </a:rPr>
              <a:t>挑战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9DF3-3BD1-4F4B-B076-B9F7E70E86F5}" type="slidenum">
              <a:rPr lang="zh-CN" altLang="en-US" smtClean="0"/>
              <a:pPr/>
              <a:t>8</a:t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56992"/>
            <a:ext cx="418147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86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zh-CN" altLang="en-US" dirty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图像语义分割</a:t>
            </a:r>
            <a:endParaRPr lang="en-US" altLang="zh-CN" dirty="0" smtClean="0"/>
          </a:p>
          <a:p>
            <a:r>
              <a:rPr lang="zh-CN" altLang="en-US" dirty="0"/>
              <a:t>图像深度</a:t>
            </a:r>
            <a:r>
              <a:rPr lang="zh-CN" altLang="en-US" dirty="0" smtClean="0"/>
              <a:t>估计</a:t>
            </a:r>
            <a:endParaRPr lang="en-US" altLang="zh-CN" dirty="0" smtClean="0"/>
          </a:p>
          <a:p>
            <a:r>
              <a:rPr lang="zh-CN" altLang="en-US" dirty="0"/>
              <a:t>图像目标</a:t>
            </a:r>
            <a:r>
              <a:rPr lang="zh-CN" altLang="en-US" dirty="0" smtClean="0"/>
              <a:t>检测、识别</a:t>
            </a:r>
            <a:endParaRPr lang="en-US" altLang="zh-CN" dirty="0" smtClean="0"/>
          </a:p>
          <a:p>
            <a:r>
              <a:rPr lang="zh-CN" altLang="en-US" dirty="0" smtClean="0"/>
              <a:t>自拟题目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9DF3-3BD1-4F4B-B076-B9F7E70E86F5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838198"/>
      </p:ext>
    </p:extLst>
  </p:cSld>
  <p:clrMapOvr>
    <a:masterClrMapping/>
  </p:clrMapOvr>
</p:sld>
</file>

<file path=ppt/theme/theme1.xml><?xml version="1.0" encoding="utf-8"?>
<a:theme xmlns:a="http://schemas.openxmlformats.org/drawingml/2006/main" name="1_三张图片组合">
  <a:themeElements>
    <a:clrScheme name="三张图片组合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三张图片组合">
      <a:majorFont>
        <a:latin typeface="华文中宋"/>
        <a:ea typeface="华文中宋"/>
        <a:cs typeface=""/>
      </a:majorFont>
      <a:minorFont>
        <a:latin typeface="华文中宋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150938" marR="0" indent="-2286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Char char="Ø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华文中宋" pitchFamily="2" charset="-122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150938" marR="0" indent="-2286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Char char="Ø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华文中宋" pitchFamily="2" charset="-122"/>
            <a:ea typeface="华文中宋" pitchFamily="2" charset="-122"/>
          </a:defRPr>
        </a:defPPr>
      </a:lstStyle>
    </a:lnDef>
  </a:objectDefaults>
  <a:extraClrSchemeLst>
    <a:extraClrScheme>
      <a:clrScheme name="三张图片组合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三张图片组合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三张图片组合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17072</TotalTime>
  <Words>594</Words>
  <Application>Microsoft Office PowerPoint</Application>
  <PresentationFormat>全屏显示(4:3)</PresentationFormat>
  <Paragraphs>63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1_三张图片组合</vt:lpstr>
      <vt:lpstr>小学期课程设计  QQ群： </vt:lpstr>
      <vt:lpstr>1、面向查重的图表数据库构建与检索：（2~4人）</vt:lpstr>
      <vt:lpstr>2、移动端手写数字识别（1~2人）</vt:lpstr>
      <vt:lpstr>3、基于摄像头的手势识别（2-3人）</vt:lpstr>
      <vt:lpstr>4、基于人工智能的视频运动比对分析</vt:lpstr>
      <vt:lpstr>4、基于人工智能的视频运动比对分析</vt:lpstr>
      <vt:lpstr>5、微信公众号开发</vt:lpstr>
      <vt:lpstr>6、商品图像文字识别</vt:lpstr>
      <vt:lpstr>8、其他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DELL</dc:creator>
  <cp:lastModifiedBy>lihj</cp:lastModifiedBy>
  <cp:revision>1726</cp:revision>
  <dcterms:created xsi:type="dcterms:W3CDTF">2010-05-07T04:25:02Z</dcterms:created>
  <dcterms:modified xsi:type="dcterms:W3CDTF">2018-07-01T14:50:35Z</dcterms:modified>
</cp:coreProperties>
</file>