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1"/>
  </p:notesMasterIdLst>
  <p:sldIdLst>
    <p:sldId id="263" r:id="rId5"/>
    <p:sldId id="262" r:id="rId6"/>
    <p:sldId id="259" r:id="rId7"/>
    <p:sldId id="275" r:id="rId8"/>
    <p:sldId id="304" r:id="rId9"/>
    <p:sldId id="305" r:id="rId10"/>
    <p:sldId id="306" r:id="rId11"/>
    <p:sldId id="307" r:id="rId12"/>
    <p:sldId id="308" r:id="rId13"/>
    <p:sldId id="273" r:id="rId14"/>
    <p:sldId id="264" r:id="rId15"/>
    <p:sldId id="272" r:id="rId16"/>
    <p:sldId id="309" r:id="rId17"/>
    <p:sldId id="269" r:id="rId18"/>
    <p:sldId id="271" r:id="rId19"/>
    <p:sldId id="265" r:id="rId20"/>
    <p:sldId id="274" r:id="rId21"/>
    <p:sldId id="266" r:id="rId22"/>
    <p:sldId id="276" r:id="rId23"/>
    <p:sldId id="280" r:id="rId24"/>
    <p:sldId id="277" r:id="rId25"/>
    <p:sldId id="278" r:id="rId26"/>
    <p:sldId id="267" r:id="rId27"/>
    <p:sldId id="279" r:id="rId28"/>
    <p:sldId id="281" r:id="rId29"/>
    <p:sldId id="293" r:id="rId30"/>
    <p:sldId id="282" r:id="rId31"/>
    <p:sldId id="283" r:id="rId32"/>
    <p:sldId id="284" r:id="rId33"/>
    <p:sldId id="286" r:id="rId34"/>
    <p:sldId id="285" r:id="rId35"/>
    <p:sldId id="287" r:id="rId36"/>
    <p:sldId id="288" r:id="rId37"/>
    <p:sldId id="289" r:id="rId38"/>
    <p:sldId id="290" r:id="rId39"/>
    <p:sldId id="291" r:id="rId40"/>
    <p:sldId id="292" r:id="rId41"/>
    <p:sldId id="270" r:id="rId42"/>
    <p:sldId id="294" r:id="rId43"/>
    <p:sldId id="296" r:id="rId44"/>
    <p:sldId id="299" r:id="rId45"/>
    <p:sldId id="297" r:id="rId46"/>
    <p:sldId id="303" r:id="rId47"/>
    <p:sldId id="298" r:id="rId48"/>
    <p:sldId id="302" r:id="rId49"/>
    <p:sldId id="300" r:id="rId50"/>
  </p:sldIdLst>
  <p:sldSz cx="12192000" cy="6858000"/>
  <p:notesSz cx="7104063" cy="10234613"/>
  <p:custDataLst>
    <p:tags r:id="rId5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63"/>
            <p14:sldId id="262"/>
          </p14:sldIdLst>
        </p14:section>
        <p14:section name="Content" id="{A4C4AF5C-441C-4785-B207-3A67FABB8DD3}">
          <p14:sldIdLst>
            <p14:sldId id="259"/>
            <p14:sldId id="275"/>
            <p14:sldId id="304"/>
            <p14:sldId id="305"/>
            <p14:sldId id="306"/>
            <p14:sldId id="307"/>
            <p14:sldId id="308"/>
            <p14:sldId id="273"/>
            <p14:sldId id="264"/>
            <p14:sldId id="272"/>
            <p14:sldId id="309"/>
            <p14:sldId id="269"/>
            <p14:sldId id="271"/>
            <p14:sldId id="265"/>
            <p14:sldId id="274"/>
          </p14:sldIdLst>
        </p14:section>
        <p14:section name="Setting Up (Win)" id="{CFAD5FCF-9B41-4F80-9F81-429C106A9C3F}">
          <p14:sldIdLst>
            <p14:sldId id="266"/>
            <p14:sldId id="276"/>
            <p14:sldId id="280"/>
          </p14:sldIdLst>
        </p14:section>
        <p14:section name="Setting Up (Linux/MacOS)" id="{FB1840C3-DC04-42BF-803A-E22B54E047E6}">
          <p14:sldIdLst>
            <p14:sldId id="277"/>
            <p14:sldId id="278"/>
          </p14:sldIdLst>
        </p14:section>
        <p14:section name="Git Basics" id="{5124055B-9E98-43B8-98B7-24C00C437695}">
          <p14:sldIdLst>
            <p14:sldId id="267"/>
            <p14:sldId id="279"/>
            <p14:sldId id="281"/>
            <p14:sldId id="293"/>
            <p14:sldId id="282"/>
            <p14:sldId id="283"/>
            <p14:sldId id="284"/>
            <p14:sldId id="286"/>
            <p14:sldId id="285"/>
            <p14:sldId id="287"/>
            <p14:sldId id="288"/>
            <p14:sldId id="289"/>
            <p14:sldId id="290"/>
            <p14:sldId id="291"/>
            <p14:sldId id="292"/>
          </p14:sldIdLst>
        </p14:section>
        <p14:section name="Exercises" id="{F1A870C2-B449-4C0F-8767-F787725E7480}">
          <p14:sldIdLst>
            <p14:sldId id="270"/>
            <p14:sldId id="294"/>
            <p14:sldId id="296"/>
            <p14:sldId id="299"/>
            <p14:sldId id="297"/>
            <p14:sldId id="303"/>
            <p14:sldId id="298"/>
            <p14:sldId id="302"/>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62E"/>
    <a:srgbClr val="CC0000"/>
    <a:srgbClr val="000000"/>
    <a:srgbClr val="D81C24"/>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9" autoAdjust="0"/>
    <p:restoredTop sz="94901" autoAdjust="0"/>
  </p:normalViewPr>
  <p:slideViewPr>
    <p:cSldViewPr snapToGrid="0" snapToObjects="1">
      <p:cViewPr varScale="1">
        <p:scale>
          <a:sx n="63" d="100"/>
          <a:sy n="63" d="100"/>
        </p:scale>
        <p:origin x="102" y="1332"/>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a Rowlands" userId="89df9040-f82e-40f0-b4be-e4a8d517919e" providerId="ADAL" clId="{D461C57D-2DBF-4980-B619-7509F7F34AA8}"/>
    <pc:docChg chg="custSel modSld">
      <pc:chgData name="Reina Rowlands" userId="89df9040-f82e-40f0-b4be-e4a8d517919e" providerId="ADAL" clId="{D461C57D-2DBF-4980-B619-7509F7F34AA8}" dt="2025-02-21T02:54:00.538" v="75" actId="20577"/>
      <pc:docMkLst>
        <pc:docMk/>
      </pc:docMkLst>
      <pc:sldChg chg="modSp mod">
        <pc:chgData name="Reina Rowlands" userId="89df9040-f82e-40f0-b4be-e4a8d517919e" providerId="ADAL" clId="{D461C57D-2DBF-4980-B619-7509F7F34AA8}" dt="2025-02-21T02:54:00.538" v="75" actId="20577"/>
        <pc:sldMkLst>
          <pc:docMk/>
          <pc:sldMk cId="703257543" sldId="309"/>
        </pc:sldMkLst>
        <pc:spChg chg="mod">
          <ac:chgData name="Reina Rowlands" userId="89df9040-f82e-40f0-b4be-e4a8d517919e" providerId="ADAL" clId="{D461C57D-2DBF-4980-B619-7509F7F34AA8}" dt="2025-02-21T02:54:00.538" v="75" actId="20577"/>
          <ac:spMkLst>
            <pc:docMk/>
            <pc:sldMk cId="703257543" sldId="309"/>
            <ac:spMk id="3" creationId="{91BED353-C085-395A-62CA-DB816E140D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2/21/2025</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version-control-system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toolsqa.com/git/difference-between-git-clone-and-git-for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ww.perforce.com/blog/vcs/what-is-version-control" TargetMode="External"/><Relationship Id="rId3" Type="http://schemas.openxmlformats.org/officeDocument/2006/relationships/hyperlink" Target="https://git-scm.com/book/en/v2" TargetMode="External"/><Relationship Id="rId7" Type="http://schemas.openxmlformats.org/officeDocument/2006/relationships/hyperlink" Target="https://www.geeksforgeeks.org/version-control-system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blog.eduonix.com/software-development/learn-three-types-version-control-systems/" TargetMode="External"/><Relationship Id="rId5" Type="http://schemas.openxmlformats.org/officeDocument/2006/relationships/hyperlink" Target="https://techforceservices.com.au/version-control-guide/" TargetMode="External"/><Relationship Id="rId4" Type="http://schemas.openxmlformats.org/officeDocument/2006/relationships/hyperlink" Target="https://www.edureka.co/blog/what-is-g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a:t>
            </a:fld>
            <a:endParaRPr lang="en-US" dirty="0"/>
          </a:p>
        </p:txBody>
      </p:sp>
      <p:sp>
        <p:nvSpPr>
          <p:cNvPr id="5" name="Date Placeholder 4"/>
          <p:cNvSpPr>
            <a:spLocks noGrp="1"/>
          </p:cNvSpPr>
          <p:nvPr>
            <p:ph type="dt" idx="11"/>
          </p:nvPr>
        </p:nvSpPr>
        <p:spPr/>
        <p:txBody>
          <a:bodyPr/>
          <a:lstStyle/>
          <a:p>
            <a:fld id="{2E8AF7CA-B53A-442A-A928-F7DF1261151C}" type="datetime1">
              <a:rPr lang="en-AU" smtClean="0"/>
              <a:t>21/02/2025</a:t>
            </a:fld>
            <a:endParaRPr lang="en-US" dirty="0"/>
          </a:p>
        </p:txBody>
      </p:sp>
      <p:sp>
        <p:nvSpPr>
          <p:cNvPr id="6" name="Header Placeholder 5"/>
          <p:cNvSpPr>
            <a:spLocks noGrp="1"/>
          </p:cNvSpPr>
          <p:nvPr>
            <p:ph type="hdr" sz="quarter" idx="12"/>
          </p:nvPr>
        </p:nvSpPr>
        <p:spPr/>
        <p:txBody>
          <a:bodyPr/>
          <a:lstStyle/>
          <a:p>
            <a:r>
              <a:rPr lang="en-US"/>
              <a:t>IoT Week 02</a:t>
            </a:r>
            <a:endParaRPr lang="en-US" dirty="0"/>
          </a:p>
        </p:txBody>
      </p:sp>
    </p:spTree>
    <p:extLst>
      <p:ext uri="{BB962C8B-B14F-4D97-AF65-F5344CB8AC3E}">
        <p14:creationId xmlns:p14="http://schemas.microsoft.com/office/powerpoint/2010/main" val="3371356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19</a:t>
            </a:fld>
            <a:endParaRPr lang="en-US" dirty="0"/>
          </a:p>
        </p:txBody>
      </p:sp>
    </p:spTree>
    <p:extLst>
      <p:ext uri="{BB962C8B-B14F-4D97-AF65-F5344CB8AC3E}">
        <p14:creationId xmlns:p14="http://schemas.microsoft.com/office/powerpoint/2010/main" val="287432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AU" dirty="0"/>
              <a:t>Download from</a:t>
            </a:r>
          </a:p>
          <a:p>
            <a:pPr marL="0" indent="0">
              <a:buFontTx/>
              <a:buNone/>
            </a:pPr>
            <a:r>
              <a:rPr lang="en-AU" dirty="0"/>
              <a:t>	</a:t>
            </a:r>
            <a:r>
              <a:rPr lang="en-AU" dirty="0">
                <a:hlinkClick r:id="rId3"/>
              </a:rPr>
              <a:t>https://git-scm.com/download/win</a:t>
            </a:r>
            <a:endParaRPr lang="en-AU" dirty="0"/>
          </a:p>
          <a:p>
            <a:pPr marL="0" indent="0">
              <a:buFontTx/>
              <a:buNone/>
            </a:pPr>
            <a:r>
              <a:rPr lang="en-AU" dirty="0"/>
              <a:t>Laragon</a:t>
            </a:r>
          </a:p>
          <a:p>
            <a:pPr lvl="1"/>
            <a:r>
              <a:rPr lang="en-AU" dirty="0"/>
              <a:t>Has Git as part of its installation</a:t>
            </a:r>
          </a:p>
          <a:p>
            <a:pPr lvl="1"/>
            <a:r>
              <a:rPr lang="en-AU" dirty="0"/>
              <a:t>It will also detect if you have Git previously installed via the official installer</a:t>
            </a:r>
          </a:p>
          <a:p>
            <a:pPr marL="0" indent="0">
              <a:buFontTx/>
              <a:buNone/>
            </a:pP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20</a:t>
            </a:fld>
            <a:endParaRPr lang="en-US" dirty="0"/>
          </a:p>
        </p:txBody>
      </p:sp>
    </p:spTree>
    <p:extLst>
      <p:ext uri="{BB962C8B-B14F-4D97-AF65-F5344CB8AC3E}">
        <p14:creationId xmlns:p14="http://schemas.microsoft.com/office/powerpoint/2010/main" val="340220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Just google it. :P </a:t>
            </a: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174023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At least on Ubuntu.</a:t>
            </a: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22</a:t>
            </a:fld>
            <a:endParaRPr lang="en-US" dirty="0"/>
          </a:p>
        </p:txBody>
      </p:sp>
    </p:spTree>
    <p:extLst>
      <p:ext uri="{BB962C8B-B14F-4D97-AF65-F5344CB8AC3E}">
        <p14:creationId xmlns:p14="http://schemas.microsoft.com/office/powerpoint/2010/main" val="423144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you have problems with</a:t>
            </a:r>
            <a:r>
              <a:rPr lang="en-AU" baseline="0" dirty="0"/>
              <a:t> GIT not appearing to be installed then check the “Git Installed but not Working” section at the end of the presentation.</a:t>
            </a:r>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26</a:t>
            </a:fld>
            <a:endParaRPr lang="en-US" dirty="0"/>
          </a:p>
        </p:txBody>
      </p:sp>
    </p:spTree>
    <p:extLst>
      <p:ext uri="{BB962C8B-B14F-4D97-AF65-F5344CB8AC3E}">
        <p14:creationId xmlns:p14="http://schemas.microsoft.com/office/powerpoint/2010/main" val="2383747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29</a:t>
            </a:fld>
            <a:endParaRPr lang="en-US" dirty="0"/>
          </a:p>
        </p:txBody>
      </p:sp>
    </p:spTree>
    <p:extLst>
      <p:ext uri="{BB962C8B-B14F-4D97-AF65-F5344CB8AC3E}">
        <p14:creationId xmlns:p14="http://schemas.microsoft.com/office/powerpoint/2010/main" val="58789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30</a:t>
            </a:fld>
            <a:endParaRPr lang="en-US" dirty="0"/>
          </a:p>
        </p:txBody>
      </p:sp>
    </p:spTree>
    <p:extLst>
      <p:ext uri="{BB962C8B-B14F-4D97-AF65-F5344CB8AC3E}">
        <p14:creationId xmlns:p14="http://schemas.microsoft.com/office/powerpoint/2010/main" val="547905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1032465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Type in the command: </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notepad ReadMe.md</a:t>
            </a:r>
          </a:p>
          <a:p>
            <a:pPr lvl="1"/>
            <a:endPar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endParaRPr>
          </a:p>
          <a:p>
            <a:r>
              <a:rPr lang="en-AU" dirty="0"/>
              <a:t>Say yes to creating the file, and add the following:</a:t>
            </a:r>
            <a:br>
              <a:rPr lang="en-AU" dirty="0"/>
            </a:br>
            <a:endParaRPr lang="en-AU" dirty="0"/>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 Applied Python Git Tutorial #1</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This tutorial is the start of learning GIT for version control.</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 About</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This repo is managed by **YOUR NAME HERE**.</a:t>
            </a:r>
            <a:b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br>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r>
              <a:rPr lang="en-AU" dirty="0"/>
              <a:t>Save the File, and close notepad.</a:t>
            </a:r>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32</a:t>
            </a:fld>
            <a:endParaRPr lang="en-US" dirty="0"/>
          </a:p>
        </p:txBody>
      </p:sp>
    </p:spTree>
    <p:extLst>
      <p:ext uri="{BB962C8B-B14F-4D97-AF65-F5344CB8AC3E}">
        <p14:creationId xmlns:p14="http://schemas.microsoft.com/office/powerpoint/2010/main" val="392610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33</a:t>
            </a:fld>
            <a:endParaRPr lang="en-US" dirty="0"/>
          </a:p>
        </p:txBody>
      </p:sp>
    </p:spTree>
    <p:extLst>
      <p:ext uri="{BB962C8B-B14F-4D97-AF65-F5344CB8AC3E}">
        <p14:creationId xmlns:p14="http://schemas.microsoft.com/office/powerpoint/2010/main" val="2349764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567627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34</a:t>
            </a:fld>
            <a:endParaRPr lang="en-US" dirty="0"/>
          </a:p>
        </p:txBody>
      </p:sp>
    </p:spTree>
    <p:extLst>
      <p:ext uri="{BB962C8B-B14F-4D97-AF65-F5344CB8AC3E}">
        <p14:creationId xmlns:p14="http://schemas.microsoft.com/office/powerpoint/2010/main" val="134922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35</a:t>
            </a:fld>
            <a:endParaRPr lang="en-US" dirty="0"/>
          </a:p>
        </p:txBody>
      </p:sp>
    </p:spTree>
    <p:extLst>
      <p:ext uri="{BB962C8B-B14F-4D97-AF65-F5344CB8AC3E}">
        <p14:creationId xmlns:p14="http://schemas.microsoft.com/office/powerpoint/2010/main" val="2429783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36</a:t>
            </a:fld>
            <a:endParaRPr lang="en-US" dirty="0"/>
          </a:p>
        </p:txBody>
      </p:sp>
    </p:spTree>
    <p:extLst>
      <p:ext uri="{BB962C8B-B14F-4D97-AF65-F5344CB8AC3E}">
        <p14:creationId xmlns:p14="http://schemas.microsoft.com/office/powerpoint/2010/main" val="23751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Empty folders are not stored in a git repository, they are simply ignored. There are times that you may want to have a folder tracked, even when it may be “empty”.</a:t>
            </a:r>
          </a:p>
          <a:p>
            <a:endParaRPr lang="en-AU" dirty="0"/>
          </a:p>
          <a:p>
            <a:r>
              <a:rPr lang="en-AU" dirty="0"/>
              <a:t>For</a:t>
            </a:r>
            <a:r>
              <a:rPr lang="en-AU" baseline="0" dirty="0"/>
              <a:t> example, you want to have the project to contain a “files” folder that will contain files the user creates when they use the application, but by default there is nothing in the folder.</a:t>
            </a: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37</a:t>
            </a:fld>
            <a:endParaRPr lang="en-US" dirty="0"/>
          </a:p>
        </p:txBody>
      </p:sp>
    </p:spTree>
    <p:extLst>
      <p:ext uri="{BB962C8B-B14F-4D97-AF65-F5344CB8AC3E}">
        <p14:creationId xmlns:p14="http://schemas.microsoft.com/office/powerpoint/2010/main" val="29929267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present some checks that you can do to verify git is installed and then fix the problem of it not being found.</a:t>
            </a:r>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39</a:t>
            </a:fld>
            <a:endParaRPr lang="en-US" dirty="0"/>
          </a:p>
        </p:txBody>
      </p:sp>
    </p:spTree>
    <p:extLst>
      <p:ext uri="{BB962C8B-B14F-4D97-AF65-F5344CB8AC3E}">
        <p14:creationId xmlns:p14="http://schemas.microsoft.com/office/powerpoint/2010/main" val="2238750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40</a:t>
            </a:fld>
            <a:endParaRPr lang="en-US" dirty="0"/>
          </a:p>
        </p:txBody>
      </p:sp>
    </p:spTree>
    <p:extLst>
      <p:ext uri="{BB962C8B-B14F-4D97-AF65-F5344CB8AC3E}">
        <p14:creationId xmlns:p14="http://schemas.microsoft.com/office/powerpoint/2010/main" val="2979184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41</a:t>
            </a:fld>
            <a:endParaRPr lang="en-US" dirty="0"/>
          </a:p>
        </p:txBody>
      </p:sp>
    </p:spTree>
    <p:extLst>
      <p:ext uri="{BB962C8B-B14F-4D97-AF65-F5344CB8AC3E}">
        <p14:creationId xmlns:p14="http://schemas.microsoft.com/office/powerpoint/2010/main" val="297510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42</a:t>
            </a:fld>
            <a:endParaRPr lang="en-US" dirty="0"/>
          </a:p>
        </p:txBody>
      </p:sp>
    </p:spTree>
    <p:extLst>
      <p:ext uri="{BB962C8B-B14F-4D97-AF65-F5344CB8AC3E}">
        <p14:creationId xmlns:p14="http://schemas.microsoft.com/office/powerpoint/2010/main" val="363969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43</a:t>
            </a:fld>
            <a:endParaRPr lang="en-US" dirty="0"/>
          </a:p>
        </p:txBody>
      </p:sp>
    </p:spTree>
    <p:extLst>
      <p:ext uri="{BB962C8B-B14F-4D97-AF65-F5344CB8AC3E}">
        <p14:creationId xmlns:p14="http://schemas.microsoft.com/office/powerpoint/2010/main" val="1292067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44</a:t>
            </a:fld>
            <a:endParaRPr lang="en-US" dirty="0"/>
          </a:p>
        </p:txBody>
      </p:sp>
    </p:spTree>
    <p:extLst>
      <p:ext uri="{BB962C8B-B14F-4D97-AF65-F5344CB8AC3E}">
        <p14:creationId xmlns:p14="http://schemas.microsoft.com/office/powerpoint/2010/main" val="3925866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995939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45</a:t>
            </a:fld>
            <a:endParaRPr lang="en-US" dirty="0"/>
          </a:p>
        </p:txBody>
      </p:sp>
    </p:spTree>
    <p:extLst>
      <p:ext uri="{BB962C8B-B14F-4D97-AF65-F5344CB8AC3E}">
        <p14:creationId xmlns:p14="http://schemas.microsoft.com/office/powerpoint/2010/main" val="4070424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46</a:t>
            </a:fld>
            <a:endParaRPr lang="en-US" dirty="0"/>
          </a:p>
        </p:txBody>
      </p:sp>
    </p:spTree>
    <p:extLst>
      <p:ext uri="{BB962C8B-B14F-4D97-AF65-F5344CB8AC3E}">
        <p14:creationId xmlns:p14="http://schemas.microsoft.com/office/powerpoint/2010/main" val="39520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1938234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hlinkClick r:id="rId3"/>
              </a:rPr>
              <a:t>https://www.geeksforgeeks.org/version-control-systems/</a:t>
            </a:r>
            <a:endParaRPr lang="en-AU" dirty="0"/>
          </a:p>
          <a:p>
            <a:endParaRPr lang="en-AU" sz="1200" b="1" i="0" kern="1200" dirty="0">
              <a:solidFill>
                <a:schemeClr val="tx1"/>
              </a:solidFill>
              <a:effectLst/>
              <a:latin typeface="+mn-lt"/>
              <a:ea typeface="+mn-ea"/>
              <a:cs typeface="+mn-cs"/>
            </a:endParaRPr>
          </a:p>
          <a:p>
            <a:r>
              <a:rPr lang="en-AU" sz="1200" b="1" i="0" kern="1200" dirty="0">
                <a:solidFill>
                  <a:schemeClr val="tx1"/>
                </a:solidFill>
                <a:effectLst/>
                <a:latin typeface="+mn-lt"/>
                <a:ea typeface="+mn-ea"/>
                <a:cs typeface="+mn-cs"/>
              </a:rPr>
              <a:t>Local Version Control Systems:</a:t>
            </a:r>
            <a:r>
              <a:rPr lang="en-AU" sz="1200" b="0" i="0" kern="1200" dirty="0">
                <a:solidFill>
                  <a:schemeClr val="tx1"/>
                </a:solidFill>
                <a:effectLst/>
                <a:latin typeface="+mn-lt"/>
                <a:ea typeface="+mn-ea"/>
                <a:cs typeface="+mn-cs"/>
              </a:rPr>
              <a:t> It is one of the simplest forms and has a database that kept all the changes to files under revision control. RCS is one of the most common VCS tools. It keeps patch sets (differences between files) in a special format on disk. By adding up all the patches it can then re-create what any file looked like at any point in time.</a:t>
            </a:r>
          </a:p>
          <a:p>
            <a:endParaRPr lang="en-AU" dirty="0"/>
          </a:p>
          <a:p>
            <a:pPr fontAlgn="base"/>
            <a:r>
              <a:rPr lang="en-AU" sz="1200" b="1" i="0" kern="1200" dirty="0">
                <a:solidFill>
                  <a:schemeClr val="tx1"/>
                </a:solidFill>
                <a:effectLst/>
                <a:latin typeface="+mn-lt"/>
                <a:ea typeface="+mn-ea"/>
                <a:cs typeface="+mn-cs"/>
              </a:rPr>
              <a:t>Centralized Version Control Systems:</a:t>
            </a:r>
            <a:r>
              <a:rPr lang="en-AU" sz="1200" b="0" i="0" kern="1200" dirty="0">
                <a:solidFill>
                  <a:schemeClr val="tx1"/>
                </a:solidFill>
                <a:effectLst/>
                <a:latin typeface="+mn-lt"/>
                <a:ea typeface="+mn-ea"/>
                <a:cs typeface="+mn-cs"/>
              </a:rPr>
              <a:t> Centralized version control systems contain just one repository and each user gets their own working copy. You need to commit to reflecting your changes in the repository. It is possible for others to see your changes by updating.</a:t>
            </a:r>
          </a:p>
          <a:p>
            <a:pPr fontAlgn="base"/>
            <a:r>
              <a:rPr lang="en-AU" sz="1200" b="0" i="0" kern="1200" dirty="0">
                <a:solidFill>
                  <a:schemeClr val="tx1"/>
                </a:solidFill>
                <a:effectLst/>
                <a:latin typeface="+mn-lt"/>
                <a:ea typeface="+mn-ea"/>
                <a:cs typeface="+mn-cs"/>
              </a:rPr>
              <a:t>Two things are required to make your changes visible to others which are:</a:t>
            </a:r>
          </a:p>
          <a:p>
            <a:pPr fontAlgn="base"/>
            <a:r>
              <a:rPr lang="en-AU" sz="1200" b="0" i="0" kern="1200" dirty="0">
                <a:solidFill>
                  <a:schemeClr val="tx1"/>
                </a:solidFill>
                <a:effectLst/>
                <a:latin typeface="+mn-lt"/>
                <a:ea typeface="+mn-ea"/>
                <a:cs typeface="+mn-cs"/>
              </a:rPr>
              <a:t>You commit</a:t>
            </a:r>
          </a:p>
          <a:p>
            <a:pPr fontAlgn="base"/>
            <a:r>
              <a:rPr lang="en-AU" sz="1200" b="0" i="0" kern="1200" dirty="0">
                <a:solidFill>
                  <a:schemeClr val="tx1"/>
                </a:solidFill>
                <a:effectLst/>
                <a:latin typeface="+mn-lt"/>
                <a:ea typeface="+mn-ea"/>
                <a:cs typeface="+mn-cs"/>
              </a:rPr>
              <a:t>They update</a:t>
            </a:r>
          </a:p>
          <a:p>
            <a:endParaRPr lang="en-AU" dirty="0"/>
          </a:p>
          <a:p>
            <a:endParaRPr lang="en-AU" dirty="0"/>
          </a:p>
          <a:p>
            <a:pPr fontAlgn="base"/>
            <a:r>
              <a:rPr lang="en-AU" sz="1200" b="1" i="0" kern="1200" dirty="0">
                <a:solidFill>
                  <a:schemeClr val="tx1"/>
                </a:solidFill>
                <a:effectLst/>
                <a:latin typeface="+mn-lt"/>
                <a:ea typeface="+mn-ea"/>
                <a:cs typeface="+mn-cs"/>
              </a:rPr>
              <a:t>Distributed Version Control Systems:</a:t>
            </a:r>
            <a:r>
              <a:rPr lang="en-AU" sz="1200" b="0" i="0" kern="1200" dirty="0">
                <a:solidFill>
                  <a:schemeClr val="tx1"/>
                </a:solidFill>
                <a:effectLst/>
                <a:latin typeface="+mn-lt"/>
                <a:ea typeface="+mn-ea"/>
                <a:cs typeface="+mn-cs"/>
              </a:rPr>
              <a:t> Distributed version control systems contain multiple repositories. Each user has their own repository and working copy. Just committing your changes will not give others access to your changes. This is because commit will reflect those changes in your </a:t>
            </a:r>
            <a:r>
              <a:rPr lang="en-AU" sz="1200" b="0" i="0" kern="1200">
                <a:solidFill>
                  <a:schemeClr val="tx1"/>
                </a:solidFill>
                <a:effectLst/>
                <a:latin typeface="+mn-lt"/>
                <a:ea typeface="+mn-ea"/>
                <a:cs typeface="+mn-cs"/>
              </a:rPr>
              <a:t>local repository</a:t>
            </a:r>
            <a:r>
              <a:rPr lang="en-AU"/>
              <a:t>,</a:t>
            </a:r>
            <a:r>
              <a:rPr lang="en-AU" sz="1200" b="0" i="0" kern="1200">
                <a:solidFill>
                  <a:schemeClr val="tx1"/>
                </a:solidFill>
                <a:effectLst/>
                <a:latin typeface="+mn-lt"/>
                <a:ea typeface="+mn-ea"/>
                <a:cs typeface="+mn-cs"/>
              </a:rPr>
              <a:t> </a:t>
            </a:r>
            <a:r>
              <a:rPr lang="en-AU" sz="1200" b="0" i="0" kern="1200" dirty="0">
                <a:solidFill>
                  <a:schemeClr val="tx1"/>
                </a:solidFill>
                <a:effectLst/>
                <a:latin typeface="+mn-lt"/>
                <a:ea typeface="+mn-ea"/>
                <a:cs typeface="+mn-cs"/>
              </a:rPr>
              <a:t>and you need to push them in order to make them visible on the central repository. Similarly, When you update, you do not get other’s changes unless you have first pulled those changes into your repository.</a:t>
            </a:r>
          </a:p>
          <a:p>
            <a:pPr fontAlgn="base"/>
            <a:r>
              <a:rPr lang="en-AU" sz="1200" b="0" i="0" kern="1200" dirty="0">
                <a:solidFill>
                  <a:schemeClr val="tx1"/>
                </a:solidFill>
                <a:effectLst/>
                <a:latin typeface="+mn-lt"/>
                <a:ea typeface="+mn-ea"/>
                <a:cs typeface="+mn-cs"/>
              </a:rPr>
              <a:t>To make your changes visible to others, 4 things are required:</a:t>
            </a:r>
          </a:p>
          <a:p>
            <a:pPr fontAlgn="base"/>
            <a:r>
              <a:rPr lang="en-AU" sz="1200" b="0" i="0" kern="1200" dirty="0">
                <a:solidFill>
                  <a:schemeClr val="tx1"/>
                </a:solidFill>
                <a:effectLst/>
                <a:latin typeface="+mn-lt"/>
                <a:ea typeface="+mn-ea"/>
                <a:cs typeface="+mn-cs"/>
              </a:rPr>
              <a:t>You commit</a:t>
            </a:r>
          </a:p>
          <a:p>
            <a:pPr fontAlgn="base"/>
            <a:r>
              <a:rPr lang="en-AU" sz="1200" b="0" i="0" kern="1200" dirty="0">
                <a:solidFill>
                  <a:schemeClr val="tx1"/>
                </a:solidFill>
                <a:effectLst/>
                <a:latin typeface="+mn-lt"/>
                <a:ea typeface="+mn-ea"/>
                <a:cs typeface="+mn-cs"/>
              </a:rPr>
              <a:t>You push</a:t>
            </a:r>
          </a:p>
          <a:p>
            <a:pPr fontAlgn="base"/>
            <a:r>
              <a:rPr lang="en-AU" sz="1200" b="0" i="0" kern="1200" dirty="0">
                <a:solidFill>
                  <a:schemeClr val="tx1"/>
                </a:solidFill>
                <a:effectLst/>
                <a:latin typeface="+mn-lt"/>
                <a:ea typeface="+mn-ea"/>
                <a:cs typeface="+mn-cs"/>
              </a:rPr>
              <a:t>They pull</a:t>
            </a:r>
          </a:p>
          <a:p>
            <a:pPr fontAlgn="base"/>
            <a:r>
              <a:rPr lang="en-AU" sz="1200" b="0" i="0" kern="1200" dirty="0">
                <a:solidFill>
                  <a:schemeClr val="tx1"/>
                </a:solidFill>
                <a:effectLst/>
                <a:latin typeface="+mn-lt"/>
                <a:ea typeface="+mn-ea"/>
                <a:cs typeface="+mn-cs"/>
              </a:rPr>
              <a:t>They update</a:t>
            </a:r>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2869857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dirty="0" err="1"/>
              <a:t>BitKeeper</a:t>
            </a:r>
            <a:endParaRPr lang="en-AU" dirty="0"/>
          </a:p>
          <a:p>
            <a:pPr marL="628650" lvl="1" indent="-171450">
              <a:buFont typeface="Arial" panose="020B0604020202020204" pitchFamily="34" charset="0"/>
              <a:buChar char="•"/>
            </a:pPr>
            <a:r>
              <a:rPr lang="en-AU" dirty="0"/>
              <a:t>W</a:t>
            </a:r>
            <a:r>
              <a:rPr lang="en-AU" sz="1200" b="0" i="0" kern="1200" dirty="0">
                <a:solidFill>
                  <a:schemeClr val="tx1"/>
                </a:solidFill>
                <a:effectLst/>
                <a:latin typeface="+mn-lt"/>
                <a:ea typeface="+mn-ea"/>
                <a:cs typeface="+mn-cs"/>
              </a:rPr>
              <a:t>as used in Linux kernel development (2002 – April 2005) until its license was revoked for breach of contract. </a:t>
            </a:r>
          </a:p>
          <a:p>
            <a:pPr marL="628650" lvl="1" indent="-171450">
              <a:buFont typeface="Arial" panose="020B0604020202020204" pitchFamily="34" charset="0"/>
              <a:buChar char="•"/>
            </a:pPr>
            <a:r>
              <a:rPr lang="en-AU" sz="1200" b="0" i="0" kern="1200" dirty="0">
                <a:solidFill>
                  <a:schemeClr val="tx1"/>
                </a:solidFill>
                <a:effectLst/>
                <a:latin typeface="+mn-lt"/>
                <a:ea typeface="+mn-ea"/>
                <a:cs typeface="+mn-cs"/>
              </a:rPr>
              <a:t>It was open-sourced in 2016 to broaden its appeal again.</a:t>
            </a:r>
          </a:p>
          <a:p>
            <a:pPr marL="171450" lvl="0" indent="-171450">
              <a:buFont typeface="Arial" panose="020B0604020202020204" pitchFamily="34" charset="0"/>
              <a:buChar char="•"/>
            </a:pPr>
            <a:endParaRPr lang="en-AU" b="0" i="0" kern="1200" dirty="0">
              <a:solidFill>
                <a:schemeClr val="tx1"/>
              </a:solidFill>
              <a:effectLst/>
              <a:latin typeface="+mn-lt"/>
              <a:ea typeface="+mn-ea"/>
              <a:cs typeface="+mn-cs"/>
            </a:endParaRPr>
          </a:p>
          <a:p>
            <a:pPr marL="171450" lvl="0" indent="-171450">
              <a:buFont typeface="Arial" panose="020B0604020202020204" pitchFamily="34" charset="0"/>
              <a:buChar char="•"/>
            </a:pP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220569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understand the difference between the two architecture students must reach the insight that the difference is not about how you work with files but how you work with a history – is there one and only one history, where you interact with the version control system to get files? or does each person have their own history of a repository?</a:t>
            </a:r>
          </a:p>
        </p:txBody>
      </p:sp>
      <p:sp>
        <p:nvSpPr>
          <p:cNvPr id="4" name="Slide Number Placeholder 3"/>
          <p:cNvSpPr>
            <a:spLocks noGrp="1"/>
          </p:cNvSpPr>
          <p:nvPr>
            <p:ph type="sldNum" sz="quarter" idx="5"/>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57400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Interesting article about cloning and forking: </a:t>
            </a:r>
            <a:r>
              <a:rPr lang="en-AU" dirty="0">
                <a:hlinkClick r:id="rId3"/>
              </a:rPr>
              <a:t>https://www.toolsqa.com/git/difference-between-git-clone-and-git-fork/</a:t>
            </a:r>
            <a:endParaRPr lang="en-AU" dirty="0"/>
          </a:p>
          <a:p>
            <a:endParaRPr lang="en-AU" dirty="0"/>
          </a:p>
          <a:p>
            <a:r>
              <a:rPr lang="en-AU" dirty="0"/>
              <a:t>In short: a clone happens “within git”, while a fork happens “outside git” or even “inside GitHub”.</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4062584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AU" dirty="0">
                <a:hlinkClick r:id="rId3"/>
              </a:rPr>
              <a:t>https://git-scm.com/book/en/v2</a:t>
            </a:r>
            <a:r>
              <a:rPr lang="en-AU" dirty="0"/>
              <a:t> </a:t>
            </a:r>
          </a:p>
          <a:p>
            <a:pPr marL="628650" lvl="1" indent="-171450">
              <a:buFontTx/>
              <a:buChar char="-"/>
            </a:pPr>
            <a:r>
              <a:rPr lang="en-AU" u="none" dirty="0">
                <a:hlinkClick r:id="rId4"/>
              </a:rPr>
              <a:t>The book of git (version 2) </a:t>
            </a:r>
          </a:p>
          <a:p>
            <a:pPr marL="171450" indent="-171450">
              <a:buFontTx/>
              <a:buChar char="-"/>
            </a:pPr>
            <a:r>
              <a:rPr lang="en-AU" dirty="0">
                <a:hlinkClick r:id="rId4"/>
              </a:rPr>
              <a:t>https://www.edureka.co/blog/what-is-git/</a:t>
            </a:r>
            <a:endParaRPr lang="en-AU" dirty="0"/>
          </a:p>
          <a:p>
            <a:pPr marL="628650" lvl="1" indent="-171450">
              <a:buFontTx/>
              <a:buChar char="-"/>
            </a:pPr>
            <a:r>
              <a:rPr lang="en-AU" sz="1200" b="0" i="0" kern="1200" dirty="0">
                <a:solidFill>
                  <a:schemeClr val="tx1"/>
                </a:solidFill>
                <a:effectLst/>
                <a:latin typeface="+mn-lt"/>
                <a:ea typeface="+mn-ea"/>
                <a:cs typeface="+mn-cs"/>
              </a:rPr>
              <a:t>Git is primarily used to manage your project, comprising a set of code/text files that may change.</a:t>
            </a:r>
          </a:p>
          <a:p>
            <a:pPr marL="171450" indent="-171450">
              <a:buFontTx/>
              <a:buChar char="-"/>
            </a:pPr>
            <a:r>
              <a:rPr lang="en-AU" dirty="0">
                <a:hlinkClick r:id="rId5"/>
              </a:rPr>
              <a:t>https://techforceservices.com.au/version-control-guide/</a:t>
            </a:r>
            <a:endParaRPr lang="en-AU" dirty="0"/>
          </a:p>
          <a:p>
            <a:pPr marL="171450" indent="-171450">
              <a:buFontTx/>
              <a:buChar char="-"/>
            </a:pPr>
            <a:r>
              <a:rPr lang="en-AU" dirty="0">
                <a:hlinkClick r:id="rId6"/>
              </a:rPr>
              <a:t>https://blog.eduonix.com/software-development/learn-three-types-version-control-systems/</a:t>
            </a:r>
            <a:endParaRPr lang="en-AU" dirty="0"/>
          </a:p>
          <a:p>
            <a:pPr marL="171450" indent="-171450">
              <a:buFontTx/>
              <a:buChar char="-"/>
            </a:pPr>
            <a:r>
              <a:rPr lang="en-AU" dirty="0">
                <a:hlinkClick r:id="rId7"/>
              </a:rPr>
              <a:t>https://www.geeksforgeeks.org/version-control-systems/</a:t>
            </a:r>
            <a:endParaRPr lang="en-AU" dirty="0"/>
          </a:p>
          <a:p>
            <a:pPr marL="171450" indent="-171450">
              <a:buFontTx/>
              <a:buChar char="-"/>
            </a:pPr>
            <a:r>
              <a:rPr lang="en-AU" dirty="0">
                <a:hlinkClick r:id="rId8"/>
              </a:rPr>
              <a:t>https://www.perforce.com/blog/vcs/what-is-version-control</a:t>
            </a:r>
            <a:endParaRPr lang="en-AU" dirty="0"/>
          </a:p>
          <a:p>
            <a:pPr marL="171450" indent="-171450">
              <a:buFontTx/>
              <a:buChar char="-"/>
            </a:pP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314813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21/02/2025</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2/21/2025</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7" name="TextBox 6">
            <a:extLst>
              <a:ext uri="{FF2B5EF4-FFF2-40B4-BE49-F238E27FC236}">
                <a16:creationId xmlns:a16="http://schemas.microsoft.com/office/drawing/2014/main" id="{A7AC6D13-C18D-29E2-A4B3-45703AA194AA}"/>
              </a:ext>
            </a:extLst>
          </p:cNvPr>
          <p:cNvSpPr txBox="1"/>
          <p:nvPr userDrawn="1">
            <p:extLst>
              <p:ext uri="{1162E1C5-73C7-4A58-AE30-91384D911F3F}">
                <p184:classification xmlns:p184="http://schemas.microsoft.com/office/powerpoint/2018/4/main" val="hdr"/>
              </p:ext>
            </p:extLst>
          </p:nvPr>
        </p:nvSpPr>
        <p:spPr>
          <a:xfrm>
            <a:off x="5865813" y="63500"/>
            <a:ext cx="488950" cy="152400"/>
          </a:xfrm>
          <a:prstGeom prst="rect">
            <a:avLst/>
          </a:prstGeom>
        </p:spPr>
        <p:txBody>
          <a:bodyPr horzOverflow="overflow" lIns="0" tIns="0" rIns="0" bIns="0">
            <a:spAutoFit/>
          </a:bodyPr>
          <a:lstStyle/>
          <a:p>
            <a:pPr algn="l"/>
            <a:r>
              <a:rPr lang="en-US" sz="1000">
                <a:solidFill>
                  <a:srgbClr val="FF0000"/>
                </a:solidFill>
                <a:latin typeface="Calibri" panose="020F0502020204030204" pitchFamily="34" charset="0"/>
                <a:cs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ython_(programming_languag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Version Control</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1863193679"/>
              </p:ext>
            </p:extLst>
          </p:nvPr>
        </p:nvGraphicFramePr>
        <p:xfrm>
          <a:off x="1050925" y="4732339"/>
          <a:ext cx="10084246" cy="828489"/>
        </p:xfrm>
        <a:graphic>
          <a:graphicData uri="http://schemas.openxmlformats.org/drawingml/2006/table">
            <a:tbl>
              <a:tblPr firstCol="1" bandRow="1">
                <a:tableStyleId>{0E3FDE45-AF77-4B5C-9715-49D594BDF05E}</a:tableStyleId>
              </a:tblPr>
              <a:tblGrid>
                <a:gridCol w="1718314">
                  <a:extLst>
                    <a:ext uri="{9D8B030D-6E8A-4147-A177-3AD203B41FA5}">
                      <a16:colId xmlns:a16="http://schemas.microsoft.com/office/drawing/2014/main" val="1432791058"/>
                    </a:ext>
                  </a:extLst>
                </a:gridCol>
                <a:gridCol w="8365932">
                  <a:extLst>
                    <a:ext uri="{9D8B030D-6E8A-4147-A177-3AD203B41FA5}">
                      <a16:colId xmlns:a16="http://schemas.microsoft.com/office/drawing/2014/main" val="517524959"/>
                    </a:ext>
                  </a:extLst>
                </a:gridCol>
              </a:tblGrid>
              <a:tr h="445717">
                <a:tc>
                  <a:txBody>
                    <a:bodyPr/>
                    <a:lstStyle/>
                    <a:p>
                      <a:pPr marR="46990">
                        <a:spcBef>
                          <a:spcPts val="300"/>
                        </a:spcBef>
                        <a:spcAft>
                          <a:spcPts val="300"/>
                        </a:spcAft>
                      </a:pPr>
                      <a:r>
                        <a:rPr lang="en-AU" sz="2000" dirty="0">
                          <a:solidFill>
                            <a:schemeClr val="bg1">
                              <a:lumMod val="85000"/>
                            </a:schemeClr>
                          </a:solidFill>
                          <a:effectLst/>
                          <a:latin typeface="+mn-lt"/>
                          <a:ea typeface="Times New Roman" panose="02020603050405020304" pitchFamily="18" charset="0"/>
                          <a:cs typeface="Arial" panose="020B0604020202020204" pitchFamily="34" charset="0"/>
                        </a:rPr>
                        <a:t>ICTICT449</a:t>
                      </a:r>
                    </a:p>
                  </a:txBody>
                  <a:tcPr marL="68580" marR="68580" marT="0" marB="0" anchor="ctr"/>
                </a:tc>
                <a:tc>
                  <a:txBody>
                    <a:bodyPr/>
                    <a:lstStyle/>
                    <a:p>
                      <a:pPr marR="46990">
                        <a:spcBef>
                          <a:spcPts val="300"/>
                        </a:spcBef>
                        <a:spcAft>
                          <a:spcPts val="300"/>
                        </a:spcAft>
                      </a:pPr>
                      <a:r>
                        <a:rPr lang="en-AU" sz="2000" dirty="0">
                          <a:solidFill>
                            <a:schemeClr val="bg1">
                              <a:lumMod val="85000"/>
                            </a:schemeClr>
                          </a:solidFill>
                          <a:effectLst/>
                          <a:latin typeface="+mn-lt"/>
                          <a:ea typeface="Times New Roman" panose="02020603050405020304" pitchFamily="18" charset="0"/>
                          <a:cs typeface="Arial" panose="020B0604020202020204" pitchFamily="34" charset="0"/>
                        </a:rPr>
                        <a:t>Use version control systems in development environments</a:t>
                      </a:r>
                    </a:p>
                  </a:txBody>
                  <a:tcPr marL="68580" marR="68580" marT="0" marB="0" anchor="ctr"/>
                </a:tc>
                <a:extLst>
                  <a:ext uri="{0D108BD9-81ED-4DB2-BD59-A6C34878D82A}">
                    <a16:rowId xmlns:a16="http://schemas.microsoft.com/office/drawing/2014/main" val="2402270444"/>
                  </a:ext>
                </a:extLst>
              </a:tr>
              <a:tr h="382772">
                <a:tc>
                  <a:txBody>
                    <a:bodyPr/>
                    <a:lstStyle/>
                    <a:p>
                      <a:pPr marR="46990">
                        <a:spcBef>
                          <a:spcPts val="300"/>
                        </a:spcBef>
                        <a:spcAft>
                          <a:spcPts val="300"/>
                        </a:spcAft>
                      </a:pPr>
                      <a:r>
                        <a:rPr lang="en-AU" sz="2000" dirty="0">
                          <a:solidFill>
                            <a:schemeClr val="bg1">
                              <a:lumMod val="85000"/>
                            </a:schemeClr>
                          </a:solidFill>
                          <a:effectLst/>
                          <a:latin typeface="+mn-lt"/>
                          <a:ea typeface="Times New Roman" panose="02020603050405020304" pitchFamily="18" charset="0"/>
                          <a:cs typeface="Arial" panose="020B0604020202020204" pitchFamily="34" charset="0"/>
                        </a:rPr>
                        <a:t>ICTPRG430</a:t>
                      </a:r>
                    </a:p>
                  </a:txBody>
                  <a:tcPr marL="68580" marR="68580" marT="0" marB="0" anchor="ctr"/>
                </a:tc>
                <a:tc>
                  <a:txBody>
                    <a:bodyPr/>
                    <a:lstStyle/>
                    <a:p>
                      <a:pPr marR="46990">
                        <a:spcBef>
                          <a:spcPts val="300"/>
                        </a:spcBef>
                        <a:spcAft>
                          <a:spcPts val="300"/>
                        </a:spcAft>
                      </a:pPr>
                      <a:r>
                        <a:rPr lang="en-AU" sz="2000" dirty="0">
                          <a:solidFill>
                            <a:schemeClr val="bg1">
                              <a:lumMod val="85000"/>
                            </a:schemeClr>
                          </a:solidFill>
                          <a:effectLst/>
                          <a:latin typeface="+mn-lt"/>
                          <a:ea typeface="Times New Roman" panose="02020603050405020304" pitchFamily="18" charset="0"/>
                          <a:cs typeface="Arial" panose="020B0604020202020204" pitchFamily="34" charset="0"/>
                        </a:rPr>
                        <a:t>Introductory object-oriented techniques</a:t>
                      </a:r>
                    </a:p>
                  </a:txBody>
                  <a:tcPr marL="68580" marR="68580" marT="0" marB="0" anchor="ctr"/>
                </a:tc>
                <a:extLst>
                  <a:ext uri="{0D108BD9-81ED-4DB2-BD59-A6C34878D82A}">
                    <a16:rowId xmlns:a16="http://schemas.microsoft.com/office/drawing/2014/main" val="2815138155"/>
                  </a:ext>
                </a:extLst>
              </a:tr>
            </a:tbl>
          </a:graphicData>
        </a:graphic>
      </p:graphicFrame>
      <p:sp>
        <p:nvSpPr>
          <p:cNvPr id="5" name="Text Placeholder 4"/>
          <p:cNvSpPr>
            <a:spLocks noGrp="1"/>
          </p:cNvSpPr>
          <p:nvPr>
            <p:ph type="body" sz="quarter" idx="14"/>
          </p:nvPr>
        </p:nvSpPr>
        <p:spPr/>
        <p:txBody>
          <a:bodyPr/>
          <a:lstStyle/>
          <a:p>
            <a:endParaRPr lang="en-AU" dirty="0"/>
          </a:p>
        </p:txBody>
      </p:sp>
      <p:sp>
        <p:nvSpPr>
          <p:cNvPr id="17" name="Text Placeholder 16"/>
          <p:cNvSpPr>
            <a:spLocks noGrp="1"/>
          </p:cNvSpPr>
          <p:nvPr>
            <p:ph type="body" sz="quarter" idx="15"/>
          </p:nvPr>
        </p:nvSpPr>
        <p:spPr/>
        <p:txBody>
          <a:bodyPr/>
          <a:lstStyle/>
          <a:p>
            <a:r>
              <a:rPr lang="en-AU" dirty="0"/>
              <a:t>Applied Programming in Python</a:t>
            </a:r>
          </a:p>
        </p:txBody>
      </p:sp>
      <p:sp>
        <p:nvSpPr>
          <p:cNvPr id="40" name="Text Placeholder 39"/>
          <p:cNvSpPr>
            <a:spLocks noGrp="1"/>
          </p:cNvSpPr>
          <p:nvPr>
            <p:ph type="body" sz="quarter" idx="16"/>
          </p:nvPr>
        </p:nvSpPr>
        <p:spPr/>
        <p:txBody>
          <a:bodyPr/>
          <a:lstStyle/>
          <a:p>
            <a:r>
              <a:rPr lang="en-AU" dirty="0"/>
              <a:t>Various</a:t>
            </a:r>
          </a:p>
        </p:txBody>
      </p:sp>
      <p:sp>
        <p:nvSpPr>
          <p:cNvPr id="41" name="Content Placeholder 40"/>
          <p:cNvSpPr>
            <a:spLocks noGrp="1"/>
          </p:cNvSpPr>
          <p:nvPr>
            <p:ph sz="quarter" idx="17"/>
          </p:nvPr>
        </p:nvSpPr>
        <p:spPr/>
        <p:txBody>
          <a:bodyPr/>
          <a:lstStyle/>
          <a:p>
            <a:r>
              <a:rPr lang="en-AU" dirty="0"/>
              <a:t>ICT40120 Certificate IV in Information Technology</a:t>
            </a:r>
          </a:p>
        </p:txBody>
      </p:sp>
    </p:spTree>
    <p:extLst>
      <p:ext uri="{BB962C8B-B14F-4D97-AF65-F5344CB8AC3E}">
        <p14:creationId xmlns:p14="http://schemas.microsoft.com/office/powerpoint/2010/main" val="1908322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 Control Systems</a:t>
            </a:r>
          </a:p>
        </p:txBody>
      </p:sp>
      <p:sp>
        <p:nvSpPr>
          <p:cNvPr id="3" name="Content Placeholder 2"/>
          <p:cNvSpPr>
            <a:spLocks noGrp="1"/>
          </p:cNvSpPr>
          <p:nvPr>
            <p:ph idx="1"/>
          </p:nvPr>
        </p:nvSpPr>
        <p:spPr/>
        <p:txBody>
          <a:bodyPr>
            <a:normAutofit/>
          </a:bodyPr>
          <a:lstStyle/>
          <a:p>
            <a:r>
              <a:rPr lang="en-AU" dirty="0"/>
              <a:t>Local</a:t>
            </a:r>
          </a:p>
          <a:p>
            <a:pPr lvl="1"/>
            <a:endParaRPr lang="en-AU" dirty="0"/>
          </a:p>
          <a:p>
            <a:r>
              <a:rPr lang="en-AU" dirty="0"/>
              <a:t>Centralised</a:t>
            </a:r>
          </a:p>
          <a:p>
            <a:pPr lvl="1"/>
            <a:endParaRPr lang="en-AU" dirty="0"/>
          </a:p>
          <a:p>
            <a:r>
              <a:rPr lang="en-AU" dirty="0"/>
              <a:t>Distributed</a:t>
            </a:r>
          </a:p>
          <a:p>
            <a:pPr lvl="1"/>
            <a:endParaRPr lang="en-AU" dirty="0"/>
          </a:p>
        </p:txBody>
      </p:sp>
    </p:spTree>
    <p:extLst>
      <p:ext uri="{BB962C8B-B14F-4D97-AF65-F5344CB8AC3E}">
        <p14:creationId xmlns:p14="http://schemas.microsoft.com/office/powerpoint/2010/main" val="244287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 Control Systems</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3144715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 Control Systems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5705961"/>
              </p:ext>
            </p:extLst>
          </p:nvPr>
        </p:nvGraphicFramePr>
        <p:xfrm>
          <a:off x="609600" y="1665859"/>
          <a:ext cx="6220968" cy="4724400"/>
        </p:xfrm>
        <a:graphic>
          <a:graphicData uri="http://schemas.openxmlformats.org/drawingml/2006/table">
            <a:tbl>
              <a:tblPr firstRow="1" bandRow="1">
                <a:tableStyleId>{0E3FDE45-AF77-4B5C-9715-49D594BDF05E}</a:tableStyleId>
              </a:tblPr>
              <a:tblGrid>
                <a:gridCol w="4565904">
                  <a:extLst>
                    <a:ext uri="{9D8B030D-6E8A-4147-A177-3AD203B41FA5}">
                      <a16:colId xmlns:a16="http://schemas.microsoft.com/office/drawing/2014/main" val="3607191257"/>
                    </a:ext>
                  </a:extLst>
                </a:gridCol>
                <a:gridCol w="1655064">
                  <a:extLst>
                    <a:ext uri="{9D8B030D-6E8A-4147-A177-3AD203B41FA5}">
                      <a16:colId xmlns:a16="http://schemas.microsoft.com/office/drawing/2014/main" val="4057066720"/>
                    </a:ext>
                  </a:extLst>
                </a:gridCol>
              </a:tblGrid>
              <a:tr h="370840">
                <a:tc>
                  <a:txBody>
                    <a:bodyPr/>
                    <a:lstStyle/>
                    <a:p>
                      <a:pPr lvl="0"/>
                      <a:r>
                        <a:rPr lang="en-AU" sz="3200"/>
                        <a:t>System</a:t>
                      </a:r>
                      <a:endParaRPr lang="en-AU" sz="3200" dirty="0"/>
                    </a:p>
                  </a:txBody>
                  <a:tcPr>
                    <a:solidFill>
                      <a:srgbClr val="D8262E"/>
                    </a:solidFill>
                  </a:tcPr>
                </a:tc>
                <a:tc>
                  <a:txBody>
                    <a:bodyPr/>
                    <a:lstStyle/>
                    <a:p>
                      <a:pPr lvl="0" algn="ctr"/>
                      <a:r>
                        <a:rPr lang="en-AU" sz="3200"/>
                        <a:t>Type</a:t>
                      </a:r>
                      <a:endParaRPr lang="en-AU" sz="3200" dirty="0"/>
                    </a:p>
                  </a:txBody>
                  <a:tcPr>
                    <a:solidFill>
                      <a:srgbClr val="D8262E"/>
                    </a:solidFill>
                  </a:tcPr>
                </a:tc>
                <a:extLst>
                  <a:ext uri="{0D108BD9-81ED-4DB2-BD59-A6C34878D82A}">
                    <a16:rowId xmlns:a16="http://schemas.microsoft.com/office/drawing/2014/main" val="3867590201"/>
                  </a:ext>
                </a:extLst>
              </a:tr>
              <a:tr h="370840">
                <a:tc>
                  <a:txBody>
                    <a:bodyPr/>
                    <a:lstStyle/>
                    <a:p>
                      <a:pPr lvl="0"/>
                      <a:r>
                        <a:rPr lang="en-AU" sz="2800">
                          <a:solidFill>
                            <a:schemeClr val="bg1">
                              <a:lumMod val="85000"/>
                            </a:schemeClr>
                          </a:solidFill>
                        </a:rPr>
                        <a:t>Subversion (SVN)</a:t>
                      </a:r>
                      <a:endParaRPr lang="en-AU" sz="2800" dirty="0">
                        <a:solidFill>
                          <a:schemeClr val="bg1">
                            <a:lumMod val="85000"/>
                          </a:schemeClr>
                        </a:solidFill>
                      </a:endParaRPr>
                    </a:p>
                  </a:txBody>
                  <a:tcPr/>
                </a:tc>
                <a:tc>
                  <a:txBody>
                    <a:bodyPr/>
                    <a:lstStyle/>
                    <a:p>
                      <a:pPr lvl="0" algn="ctr"/>
                      <a:r>
                        <a:rPr lang="en-AU" sz="2800" dirty="0">
                          <a:solidFill>
                            <a:schemeClr val="bg1">
                              <a:lumMod val="85000"/>
                            </a:schemeClr>
                          </a:solidFill>
                          <a:sym typeface="Wingdings" panose="05000000000000000000" pitchFamily="2" charset="2"/>
                        </a:rPr>
                        <a:t></a:t>
                      </a:r>
                      <a:endParaRPr lang="en-AU" sz="2800" b="1" dirty="0">
                        <a:solidFill>
                          <a:schemeClr val="bg1">
                            <a:lumMod val="85000"/>
                          </a:schemeClr>
                        </a:solidFill>
                      </a:endParaRPr>
                    </a:p>
                  </a:txBody>
                  <a:tcPr/>
                </a:tc>
                <a:extLst>
                  <a:ext uri="{0D108BD9-81ED-4DB2-BD59-A6C34878D82A}">
                    <a16:rowId xmlns:a16="http://schemas.microsoft.com/office/drawing/2014/main" val="2530137225"/>
                  </a:ext>
                </a:extLst>
              </a:tr>
              <a:tr h="370840">
                <a:tc>
                  <a:txBody>
                    <a:bodyPr/>
                    <a:lstStyle/>
                    <a:p>
                      <a:pPr lvl="0"/>
                      <a:r>
                        <a:rPr lang="en-AU" sz="2800">
                          <a:solidFill>
                            <a:schemeClr val="bg1">
                              <a:lumMod val="85000"/>
                            </a:schemeClr>
                          </a:solidFill>
                        </a:rPr>
                        <a:t>Git</a:t>
                      </a:r>
                      <a:endParaRPr lang="en-AU" sz="2800" dirty="0">
                        <a:solidFill>
                          <a:schemeClr val="bg1">
                            <a:lumMod val="85000"/>
                          </a:schemeClr>
                        </a:solidFill>
                      </a:endParaRPr>
                    </a:p>
                  </a:txBody>
                  <a:tcPr/>
                </a:tc>
                <a:tc>
                  <a:txBody>
                    <a:bodyPr/>
                    <a:lstStyle/>
                    <a:p>
                      <a:pPr lvl="0" algn="ctr"/>
                      <a:r>
                        <a:rPr lang="en-AU" sz="2800" dirty="0">
                          <a:solidFill>
                            <a:schemeClr val="bg1">
                              <a:lumMod val="85000"/>
                            </a:schemeClr>
                          </a:solidFill>
                          <a:sym typeface="Wingdings" panose="05000000000000000000" pitchFamily="2" charset="2"/>
                        </a:rPr>
                        <a:t></a:t>
                      </a:r>
                      <a:endParaRPr lang="en-AU" sz="2800" dirty="0">
                        <a:solidFill>
                          <a:schemeClr val="bg1">
                            <a:lumMod val="85000"/>
                          </a:schemeClr>
                        </a:solidFill>
                      </a:endParaRPr>
                    </a:p>
                  </a:txBody>
                  <a:tcPr/>
                </a:tc>
                <a:extLst>
                  <a:ext uri="{0D108BD9-81ED-4DB2-BD59-A6C34878D82A}">
                    <a16:rowId xmlns:a16="http://schemas.microsoft.com/office/drawing/2014/main" val="3504331547"/>
                  </a:ext>
                </a:extLst>
              </a:tr>
              <a:tr h="370840">
                <a:tc>
                  <a:txBody>
                    <a:bodyPr/>
                    <a:lstStyle/>
                    <a:p>
                      <a:pPr lvl="0"/>
                      <a:r>
                        <a:rPr lang="en-AU" sz="2800">
                          <a:solidFill>
                            <a:schemeClr val="bg1">
                              <a:lumMod val="85000"/>
                            </a:schemeClr>
                          </a:solidFill>
                        </a:rPr>
                        <a:t>Mercurial</a:t>
                      </a:r>
                      <a:endParaRPr lang="en-AU" sz="2800" dirty="0">
                        <a:solidFill>
                          <a:schemeClr val="bg1">
                            <a:lumMod val="85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800" dirty="0">
                          <a:solidFill>
                            <a:schemeClr val="bg1">
                              <a:lumMod val="85000"/>
                            </a:schemeClr>
                          </a:solidFill>
                          <a:sym typeface="Wingdings" panose="05000000000000000000" pitchFamily="2" charset="2"/>
                        </a:rPr>
                        <a:t></a:t>
                      </a:r>
                      <a:endParaRPr lang="en-AU" sz="2800" dirty="0">
                        <a:solidFill>
                          <a:schemeClr val="bg1">
                            <a:lumMod val="85000"/>
                          </a:schemeClr>
                        </a:solidFill>
                      </a:endParaRPr>
                    </a:p>
                  </a:txBody>
                  <a:tcPr/>
                </a:tc>
                <a:extLst>
                  <a:ext uri="{0D108BD9-81ED-4DB2-BD59-A6C34878D82A}">
                    <a16:rowId xmlns:a16="http://schemas.microsoft.com/office/drawing/2014/main" val="3328005345"/>
                  </a:ext>
                </a:extLst>
              </a:tr>
              <a:tr h="370840">
                <a:tc>
                  <a:txBody>
                    <a:bodyPr/>
                    <a:lstStyle/>
                    <a:p>
                      <a:pPr lvl="0"/>
                      <a:r>
                        <a:rPr lang="en-AU" sz="2800">
                          <a:solidFill>
                            <a:schemeClr val="bg1">
                              <a:lumMod val="85000"/>
                            </a:schemeClr>
                          </a:solidFill>
                        </a:rPr>
                        <a:t>RCS</a:t>
                      </a:r>
                      <a:endParaRPr lang="en-AU" sz="2800" dirty="0">
                        <a:solidFill>
                          <a:schemeClr val="bg1">
                            <a:lumMod val="85000"/>
                          </a:schemeClr>
                        </a:solidFill>
                      </a:endParaRPr>
                    </a:p>
                  </a:txBody>
                  <a:tcPr/>
                </a:tc>
                <a:tc>
                  <a:txBody>
                    <a:bodyPr/>
                    <a:lstStyle/>
                    <a:p>
                      <a:pPr lvl="0" algn="ctr"/>
                      <a:r>
                        <a:rPr lang="en-AU" sz="2800" dirty="0">
                          <a:solidFill>
                            <a:schemeClr val="bg1">
                              <a:lumMod val="85000"/>
                            </a:schemeClr>
                          </a:solidFill>
                          <a:sym typeface="Wingdings" panose="05000000000000000000" pitchFamily="2" charset="2"/>
                        </a:rPr>
                        <a:t></a:t>
                      </a:r>
                      <a:endParaRPr lang="en-AU" sz="2800" dirty="0">
                        <a:solidFill>
                          <a:schemeClr val="bg1">
                            <a:lumMod val="85000"/>
                          </a:schemeClr>
                        </a:solidFill>
                      </a:endParaRPr>
                    </a:p>
                  </a:txBody>
                  <a:tcPr/>
                </a:tc>
                <a:extLst>
                  <a:ext uri="{0D108BD9-81ED-4DB2-BD59-A6C34878D82A}">
                    <a16:rowId xmlns:a16="http://schemas.microsoft.com/office/drawing/2014/main" val="3760017881"/>
                  </a:ext>
                </a:extLst>
              </a:tr>
              <a:tr h="370840">
                <a:tc>
                  <a:txBody>
                    <a:bodyPr/>
                    <a:lstStyle/>
                    <a:p>
                      <a:pPr lvl="0"/>
                      <a:r>
                        <a:rPr lang="en-AU" sz="2800" dirty="0" err="1">
                          <a:solidFill>
                            <a:schemeClr val="bg1">
                              <a:lumMod val="85000"/>
                            </a:schemeClr>
                          </a:solidFill>
                        </a:rPr>
                        <a:t>ClearCase</a:t>
                      </a:r>
                      <a:endParaRPr lang="en-AU" sz="2800" dirty="0">
                        <a:solidFill>
                          <a:schemeClr val="bg1">
                            <a:lumMod val="85000"/>
                          </a:schemeClr>
                        </a:solidFill>
                      </a:endParaRPr>
                    </a:p>
                  </a:txBody>
                  <a:tcPr/>
                </a:tc>
                <a:tc>
                  <a:txBody>
                    <a:bodyPr/>
                    <a:lstStyle/>
                    <a:p>
                      <a:pPr lvl="0" algn="ctr"/>
                      <a:endParaRPr lang="en-AU" sz="2800" dirty="0">
                        <a:solidFill>
                          <a:schemeClr val="bg1">
                            <a:lumMod val="85000"/>
                          </a:schemeClr>
                        </a:solidFill>
                      </a:endParaRPr>
                    </a:p>
                  </a:txBody>
                  <a:tcPr/>
                </a:tc>
                <a:extLst>
                  <a:ext uri="{0D108BD9-81ED-4DB2-BD59-A6C34878D82A}">
                    <a16:rowId xmlns:a16="http://schemas.microsoft.com/office/drawing/2014/main" val="848797726"/>
                  </a:ext>
                </a:extLst>
              </a:tr>
              <a:tr h="370840">
                <a:tc>
                  <a:txBody>
                    <a:bodyPr/>
                    <a:lstStyle/>
                    <a:p>
                      <a:pPr lvl="0"/>
                      <a:r>
                        <a:rPr lang="en-AU" sz="2800">
                          <a:solidFill>
                            <a:schemeClr val="bg1">
                              <a:lumMod val="85000"/>
                            </a:schemeClr>
                          </a:solidFill>
                        </a:rPr>
                        <a:t>TFS</a:t>
                      </a:r>
                      <a:endParaRPr lang="en-AU" sz="2800" dirty="0">
                        <a:solidFill>
                          <a:schemeClr val="bg1">
                            <a:lumMod val="85000"/>
                          </a:schemeClr>
                        </a:solidFill>
                      </a:endParaRPr>
                    </a:p>
                  </a:txBody>
                  <a:tcPr/>
                </a:tc>
                <a:tc>
                  <a:txBody>
                    <a:bodyPr/>
                    <a:lstStyle/>
                    <a:p>
                      <a:pPr lvl="0" algn="ctr"/>
                      <a:endParaRPr lang="en-AU" sz="2800" dirty="0">
                        <a:solidFill>
                          <a:schemeClr val="bg1">
                            <a:lumMod val="85000"/>
                          </a:schemeClr>
                        </a:solidFill>
                      </a:endParaRPr>
                    </a:p>
                  </a:txBody>
                  <a:tcPr/>
                </a:tc>
                <a:extLst>
                  <a:ext uri="{0D108BD9-81ED-4DB2-BD59-A6C34878D82A}">
                    <a16:rowId xmlns:a16="http://schemas.microsoft.com/office/drawing/2014/main" val="76784590"/>
                  </a:ext>
                </a:extLst>
              </a:tr>
              <a:tr h="370840">
                <a:tc>
                  <a:txBody>
                    <a:bodyPr/>
                    <a:lstStyle/>
                    <a:p>
                      <a:pPr lvl="0"/>
                      <a:r>
                        <a:rPr lang="en-AU" sz="2800" dirty="0">
                          <a:solidFill>
                            <a:schemeClr val="bg1">
                              <a:lumMod val="85000"/>
                            </a:schemeClr>
                          </a:solidFill>
                        </a:rPr>
                        <a:t>Helix</a:t>
                      </a:r>
                      <a:r>
                        <a:rPr lang="en-AU" sz="2800" baseline="0" dirty="0">
                          <a:solidFill>
                            <a:schemeClr val="bg1">
                              <a:lumMod val="85000"/>
                            </a:schemeClr>
                          </a:solidFill>
                        </a:rPr>
                        <a:t> Core</a:t>
                      </a:r>
                      <a:endParaRPr lang="en-AU" sz="2800" dirty="0">
                        <a:solidFill>
                          <a:schemeClr val="bg1">
                            <a:lumMod val="85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800" dirty="0">
                          <a:solidFill>
                            <a:schemeClr val="bg1">
                              <a:lumMod val="85000"/>
                            </a:schemeClr>
                          </a:solidFill>
                          <a:sym typeface="Wingdings" panose="05000000000000000000" pitchFamily="2" charset="2"/>
                        </a:rPr>
                        <a:t></a:t>
                      </a:r>
                      <a:r>
                        <a:rPr lang="en-AU" sz="2800" dirty="0">
                          <a:solidFill>
                            <a:schemeClr val="bg1">
                              <a:lumMod val="85000"/>
                            </a:schemeClr>
                          </a:solidFill>
                        </a:rPr>
                        <a:t>$</a:t>
                      </a:r>
                    </a:p>
                  </a:txBody>
                  <a:tcPr/>
                </a:tc>
                <a:extLst>
                  <a:ext uri="{0D108BD9-81ED-4DB2-BD59-A6C34878D82A}">
                    <a16:rowId xmlns:a16="http://schemas.microsoft.com/office/drawing/2014/main" val="1919615556"/>
                  </a:ext>
                </a:extLst>
              </a:tr>
              <a:tr h="370840">
                <a:tc>
                  <a:txBody>
                    <a:bodyPr/>
                    <a:lstStyle/>
                    <a:p>
                      <a:pPr lvl="0"/>
                      <a:r>
                        <a:rPr lang="en-AU" sz="2800" dirty="0" err="1">
                          <a:solidFill>
                            <a:schemeClr val="bg1">
                              <a:lumMod val="85000"/>
                            </a:schemeClr>
                          </a:solidFill>
                        </a:rPr>
                        <a:t>BitKeeper</a:t>
                      </a:r>
                      <a:endParaRPr lang="en-AU" sz="2800" dirty="0">
                        <a:solidFill>
                          <a:schemeClr val="bg1">
                            <a:lumMod val="85000"/>
                          </a:schemeClr>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AU" sz="2800" dirty="0">
                          <a:solidFill>
                            <a:schemeClr val="bg1">
                              <a:lumMod val="85000"/>
                            </a:schemeClr>
                          </a:solidFill>
                          <a:sym typeface="Wingdings" panose="05000000000000000000" pitchFamily="2" charset="2"/>
                        </a:rPr>
                        <a:t>*</a:t>
                      </a:r>
                      <a:endParaRPr lang="en-AU" sz="2800" dirty="0">
                        <a:solidFill>
                          <a:schemeClr val="bg1">
                            <a:lumMod val="85000"/>
                          </a:schemeClr>
                        </a:solidFill>
                      </a:endParaRPr>
                    </a:p>
                  </a:txBody>
                  <a:tcPr/>
                </a:tc>
                <a:extLst>
                  <a:ext uri="{0D108BD9-81ED-4DB2-BD59-A6C34878D82A}">
                    <a16:rowId xmlns:a16="http://schemas.microsoft.com/office/drawing/2014/main" val="818763042"/>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2591384253"/>
              </p:ext>
            </p:extLst>
          </p:nvPr>
        </p:nvGraphicFramePr>
        <p:xfrm>
          <a:off x="8333232" y="1665859"/>
          <a:ext cx="3249168" cy="2834640"/>
        </p:xfrm>
        <a:graphic>
          <a:graphicData uri="http://schemas.openxmlformats.org/drawingml/2006/table">
            <a:tbl>
              <a:tblPr firstRow="1" bandRow="1">
                <a:tableStyleId>{72833802-FEF1-4C79-8D5D-14CF1EAF98D9}</a:tableStyleId>
              </a:tblPr>
              <a:tblGrid>
                <a:gridCol w="1271016">
                  <a:extLst>
                    <a:ext uri="{9D8B030D-6E8A-4147-A177-3AD203B41FA5}">
                      <a16:colId xmlns:a16="http://schemas.microsoft.com/office/drawing/2014/main" val="3607191257"/>
                    </a:ext>
                  </a:extLst>
                </a:gridCol>
                <a:gridCol w="1978152">
                  <a:extLst>
                    <a:ext uri="{9D8B030D-6E8A-4147-A177-3AD203B41FA5}">
                      <a16:colId xmlns:a16="http://schemas.microsoft.com/office/drawing/2014/main" val="4057066720"/>
                    </a:ext>
                  </a:extLst>
                </a:gridCol>
              </a:tblGrid>
              <a:tr h="370840">
                <a:tc>
                  <a:txBody>
                    <a:bodyPr/>
                    <a:lstStyle/>
                    <a:p>
                      <a:pPr algn="ctr"/>
                      <a:r>
                        <a:rPr lang="en-AU" sz="2400"/>
                        <a:t>Icon</a:t>
                      </a:r>
                      <a:endParaRPr lang="en-AU" sz="2400" dirty="0"/>
                    </a:p>
                  </a:txBody>
                  <a:tcPr/>
                </a:tc>
                <a:tc>
                  <a:txBody>
                    <a:bodyPr/>
                    <a:lstStyle/>
                    <a:p>
                      <a:r>
                        <a:rPr lang="en-AU" sz="2400"/>
                        <a:t>Meaning</a:t>
                      </a:r>
                      <a:endParaRPr lang="en-AU" sz="2400" dirty="0"/>
                    </a:p>
                  </a:txBody>
                  <a:tcPr/>
                </a:tc>
                <a:extLst>
                  <a:ext uri="{0D108BD9-81ED-4DB2-BD59-A6C34878D82A}">
                    <a16:rowId xmlns:a16="http://schemas.microsoft.com/office/drawing/2014/main" val="3867590201"/>
                  </a:ext>
                </a:extLst>
              </a:tr>
              <a:tr h="370840">
                <a:tc>
                  <a:txBody>
                    <a:bodyPr/>
                    <a:lstStyle/>
                    <a:p>
                      <a:pPr algn="ctr"/>
                      <a:r>
                        <a:rPr lang="en-AU" sz="2000" dirty="0">
                          <a:solidFill>
                            <a:schemeClr val="bg1">
                              <a:lumMod val="85000"/>
                            </a:schemeClr>
                          </a:solidFill>
                          <a:sym typeface="Wingdings" panose="05000000000000000000" pitchFamily="2" charset="2"/>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Local</a:t>
                      </a:r>
                      <a:endParaRPr lang="en-AU" sz="2000" dirty="0">
                        <a:solidFill>
                          <a:schemeClr val="bg1">
                            <a:lumMod val="85000"/>
                          </a:schemeClr>
                        </a:solidFill>
                      </a:endParaRPr>
                    </a:p>
                  </a:txBody>
                  <a:tcPr/>
                </a:tc>
                <a:extLst>
                  <a:ext uri="{0D108BD9-81ED-4DB2-BD59-A6C34878D82A}">
                    <a16:rowId xmlns:a16="http://schemas.microsoft.com/office/drawing/2014/main" val="2530137225"/>
                  </a:ext>
                </a:extLst>
              </a:tr>
              <a:tr h="370840">
                <a:tc>
                  <a:txBody>
                    <a:bodyPr/>
                    <a:lstStyle/>
                    <a:p>
                      <a:pPr algn="ctr"/>
                      <a:r>
                        <a:rPr lang="en-AU" sz="2000" dirty="0">
                          <a:solidFill>
                            <a:schemeClr val="bg1">
                              <a:lumMod val="85000"/>
                            </a:schemeClr>
                          </a:solidFill>
                          <a:sym typeface="Wingdings" panose="05000000000000000000" pitchFamily="2" charset="2"/>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Centralised</a:t>
                      </a:r>
                      <a:endParaRPr lang="en-AU" sz="2000" dirty="0">
                        <a:solidFill>
                          <a:schemeClr val="bg1">
                            <a:lumMod val="85000"/>
                          </a:schemeClr>
                        </a:solidFill>
                      </a:endParaRPr>
                    </a:p>
                  </a:txBody>
                  <a:tcPr/>
                </a:tc>
                <a:extLst>
                  <a:ext uri="{0D108BD9-81ED-4DB2-BD59-A6C34878D82A}">
                    <a16:rowId xmlns:a16="http://schemas.microsoft.com/office/drawing/2014/main" val="3504331547"/>
                  </a:ext>
                </a:extLst>
              </a:tr>
              <a:tr h="370840">
                <a:tc>
                  <a:txBody>
                    <a:bodyPr/>
                    <a:lstStyle/>
                    <a:p>
                      <a:pPr algn="ctr"/>
                      <a:r>
                        <a:rPr lang="en-AU" sz="2000" dirty="0">
                          <a:solidFill>
                            <a:schemeClr val="bg1">
                              <a:lumMod val="85000"/>
                            </a:schemeClr>
                          </a:solidFill>
                          <a:sym typeface="Wingdings" panose="05000000000000000000" pitchFamily="2" charset="2"/>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Distributed</a:t>
                      </a:r>
                      <a:endParaRPr lang="en-AU" sz="2000" dirty="0">
                        <a:solidFill>
                          <a:schemeClr val="bg1">
                            <a:lumMod val="85000"/>
                          </a:schemeClr>
                        </a:solidFill>
                      </a:endParaRPr>
                    </a:p>
                  </a:txBody>
                  <a:tcPr/>
                </a:tc>
                <a:extLst>
                  <a:ext uri="{0D108BD9-81ED-4DB2-BD59-A6C34878D82A}">
                    <a16:rowId xmlns:a16="http://schemas.microsoft.com/office/drawing/2014/main" val="3328005345"/>
                  </a:ext>
                </a:extLst>
              </a:tr>
              <a:tr h="370840">
                <a:tc>
                  <a:txBody>
                    <a:bodyPr/>
                    <a:lstStyle/>
                    <a:p>
                      <a:pPr algn="ctr"/>
                      <a:r>
                        <a:rPr lang="en-AU" sz="2000" dirty="0">
                          <a:solidFill>
                            <a:schemeClr val="bg1">
                              <a:lumMod val="85000"/>
                            </a:schemeClr>
                          </a:solidFill>
                          <a:sym typeface="Wingdings" panose="05000000000000000000" pitchFamily="2" charset="2"/>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Open Source</a:t>
                      </a:r>
                      <a:endParaRPr lang="en-AU" sz="2000" dirty="0">
                        <a:solidFill>
                          <a:schemeClr val="bg1">
                            <a:lumMod val="85000"/>
                          </a:schemeClr>
                        </a:solidFill>
                      </a:endParaRPr>
                    </a:p>
                  </a:txBody>
                  <a:tcPr/>
                </a:tc>
                <a:extLst>
                  <a:ext uri="{0D108BD9-81ED-4DB2-BD59-A6C34878D82A}">
                    <a16:rowId xmlns:a16="http://schemas.microsoft.com/office/drawing/2014/main" val="1806303999"/>
                  </a:ext>
                </a:extLst>
              </a:tr>
              <a:tr h="370840">
                <a:tc>
                  <a:txBody>
                    <a:bodyPr/>
                    <a:lstStyle/>
                    <a:p>
                      <a:pPr algn="ctr"/>
                      <a:r>
                        <a:rPr lang="en-AU" sz="2000">
                          <a:solidFill>
                            <a:schemeClr val="bg1">
                              <a:lumMod val="85000"/>
                            </a:schemeClr>
                          </a:solidFill>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Propriety</a:t>
                      </a:r>
                      <a:endParaRPr lang="en-AU" sz="2000" dirty="0">
                        <a:solidFill>
                          <a:schemeClr val="bg1">
                            <a:lumMod val="85000"/>
                          </a:schemeClr>
                        </a:solidFill>
                      </a:endParaRPr>
                    </a:p>
                  </a:txBody>
                  <a:tcPr/>
                </a:tc>
                <a:extLst>
                  <a:ext uri="{0D108BD9-81ED-4DB2-BD59-A6C34878D82A}">
                    <a16:rowId xmlns:a16="http://schemas.microsoft.com/office/drawing/2014/main" val="3566132397"/>
                  </a:ext>
                </a:extLst>
              </a:tr>
              <a:tr h="370840">
                <a:tc>
                  <a:txBody>
                    <a:bodyPr/>
                    <a:lstStyle/>
                    <a:p>
                      <a:pPr algn="ctr"/>
                      <a:r>
                        <a:rPr lang="en-AU" sz="2000" dirty="0">
                          <a:solidFill>
                            <a:schemeClr val="bg1">
                              <a:lumMod val="85000"/>
                            </a:schemeClr>
                          </a:solidFill>
                          <a:sym typeface="Wingdings" panose="05000000000000000000" pitchFamily="2" charset="2"/>
                        </a:rPr>
                        <a:t></a:t>
                      </a:r>
                      <a:endParaRPr lang="en-AU" sz="2000" dirty="0">
                        <a:solidFill>
                          <a:schemeClr val="bg1">
                            <a:lumMod val="85000"/>
                          </a:schemeClr>
                        </a:solidFill>
                      </a:endParaRPr>
                    </a:p>
                  </a:txBody>
                  <a:tcPr/>
                </a:tc>
                <a:tc>
                  <a:txBody>
                    <a:bodyPr/>
                    <a:lstStyle/>
                    <a:p>
                      <a:r>
                        <a:rPr lang="en-AU" sz="2000">
                          <a:solidFill>
                            <a:schemeClr val="bg1">
                              <a:lumMod val="85000"/>
                            </a:schemeClr>
                          </a:solidFill>
                        </a:rPr>
                        <a:t>Other</a:t>
                      </a:r>
                      <a:endParaRPr lang="en-AU" sz="2000" dirty="0">
                        <a:solidFill>
                          <a:schemeClr val="bg1">
                            <a:lumMod val="85000"/>
                          </a:schemeClr>
                        </a:solidFill>
                      </a:endParaRPr>
                    </a:p>
                  </a:txBody>
                  <a:tcPr/>
                </a:tc>
                <a:extLst>
                  <a:ext uri="{0D108BD9-81ED-4DB2-BD59-A6C34878D82A}">
                    <a16:rowId xmlns:a16="http://schemas.microsoft.com/office/drawing/2014/main" val="3241016243"/>
                  </a:ext>
                </a:extLst>
              </a:tr>
            </a:tbl>
          </a:graphicData>
        </a:graphic>
      </p:graphicFrame>
    </p:spTree>
    <p:extLst>
      <p:ext uri="{BB962C8B-B14F-4D97-AF65-F5344CB8AC3E}">
        <p14:creationId xmlns:p14="http://schemas.microsoft.com/office/powerpoint/2010/main" val="1334441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406D-B479-C197-4148-B4BE6643FDE6}"/>
              </a:ext>
            </a:extLst>
          </p:cNvPr>
          <p:cNvSpPr>
            <a:spLocks noGrp="1"/>
          </p:cNvSpPr>
          <p:nvPr>
            <p:ph type="title"/>
          </p:nvPr>
        </p:nvSpPr>
        <p:spPr/>
        <p:txBody>
          <a:bodyPr/>
          <a:lstStyle/>
          <a:p>
            <a:r>
              <a:rPr lang="en-US" dirty="0"/>
              <a:t>What makes distributed distributed</a:t>
            </a:r>
          </a:p>
        </p:txBody>
      </p:sp>
      <p:sp>
        <p:nvSpPr>
          <p:cNvPr id="3" name="Content Placeholder 2">
            <a:extLst>
              <a:ext uri="{FF2B5EF4-FFF2-40B4-BE49-F238E27FC236}">
                <a16:creationId xmlns:a16="http://schemas.microsoft.com/office/drawing/2014/main" id="{91BED353-C085-395A-62CA-DB816E140DFF}"/>
              </a:ext>
            </a:extLst>
          </p:cNvPr>
          <p:cNvSpPr>
            <a:spLocks noGrp="1"/>
          </p:cNvSpPr>
          <p:nvPr>
            <p:ph idx="1"/>
          </p:nvPr>
        </p:nvSpPr>
        <p:spPr/>
        <p:txBody>
          <a:bodyPr/>
          <a:lstStyle/>
          <a:p>
            <a:r>
              <a:rPr lang="en-US" dirty="0"/>
              <a:t>Centralized version control systems generally allow you to work on files locally</a:t>
            </a:r>
          </a:p>
          <a:p>
            <a:r>
              <a:rPr lang="en-US" dirty="0"/>
              <a:t>Distributed version controls can generally be hosted and shared from a central location. Everyone gets a copy of the repository to keep locally on </a:t>
            </a:r>
            <a:r>
              <a:rPr lang="en-US"/>
              <a:t>their computer.</a:t>
            </a:r>
            <a:endParaRPr lang="en-US" dirty="0"/>
          </a:p>
          <a:p>
            <a:r>
              <a:rPr lang="en-US" dirty="0"/>
              <a:t>So what is the difference? Discuss.</a:t>
            </a:r>
          </a:p>
        </p:txBody>
      </p:sp>
    </p:spTree>
    <p:extLst>
      <p:ext uri="{BB962C8B-B14F-4D97-AF65-F5344CB8AC3E}">
        <p14:creationId xmlns:p14="http://schemas.microsoft.com/office/powerpoint/2010/main" val="703257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Version Control Terminology</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2934593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Terminology</a:t>
            </a:r>
          </a:p>
        </p:txBody>
      </p:sp>
      <p:sp>
        <p:nvSpPr>
          <p:cNvPr id="3" name="Content Placeholder 2"/>
          <p:cNvSpPr>
            <a:spLocks noGrp="1"/>
          </p:cNvSpPr>
          <p:nvPr>
            <p:ph idx="1"/>
          </p:nvPr>
        </p:nvSpPr>
        <p:spPr/>
        <p:txBody>
          <a:bodyPr>
            <a:normAutofit/>
          </a:bodyPr>
          <a:lstStyle/>
          <a:p>
            <a:pPr>
              <a:tabLst>
                <a:tab pos="4664075" algn="l"/>
              </a:tabLst>
            </a:pPr>
            <a:r>
              <a:rPr lang="en-AU" dirty="0"/>
              <a:t>Repository</a:t>
            </a:r>
          </a:p>
          <a:p>
            <a:pPr>
              <a:tabLst>
                <a:tab pos="4664075" algn="l"/>
              </a:tabLst>
            </a:pPr>
            <a:r>
              <a:rPr lang="en-AU" dirty="0"/>
              <a:t>Working Copy	</a:t>
            </a:r>
          </a:p>
          <a:p>
            <a:pPr>
              <a:tabLst>
                <a:tab pos="4664075" algn="l"/>
              </a:tabLst>
            </a:pPr>
            <a:r>
              <a:rPr lang="en-AU" dirty="0"/>
              <a:t>Commit</a:t>
            </a:r>
          </a:p>
          <a:p>
            <a:pPr>
              <a:tabLst>
                <a:tab pos="4664075" algn="l"/>
              </a:tabLst>
            </a:pPr>
            <a:r>
              <a:rPr lang="en-AU" dirty="0"/>
              <a:t>Branch</a:t>
            </a:r>
          </a:p>
          <a:p>
            <a:pPr>
              <a:tabLst>
                <a:tab pos="4664075" algn="l"/>
              </a:tabLst>
            </a:pPr>
            <a:r>
              <a:rPr lang="en-AU" dirty="0"/>
              <a:t>Clone</a:t>
            </a:r>
          </a:p>
          <a:p>
            <a:pPr>
              <a:tabLst>
                <a:tab pos="4664075" algn="l"/>
              </a:tabLst>
            </a:pPr>
            <a:r>
              <a:rPr lang="en-AU" dirty="0"/>
              <a:t>Remote	</a:t>
            </a:r>
          </a:p>
          <a:p>
            <a:endParaRPr lang="en-AU" dirty="0"/>
          </a:p>
        </p:txBody>
      </p:sp>
    </p:spTree>
    <p:extLst>
      <p:ext uri="{BB962C8B-B14F-4D97-AF65-F5344CB8AC3E}">
        <p14:creationId xmlns:p14="http://schemas.microsoft.com/office/powerpoint/2010/main" val="15485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1963778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a:t>
            </a:r>
          </a:p>
        </p:txBody>
      </p:sp>
      <p:sp>
        <p:nvSpPr>
          <p:cNvPr id="3" name="Content Placeholder 2"/>
          <p:cNvSpPr>
            <a:spLocks noGrp="1"/>
          </p:cNvSpPr>
          <p:nvPr>
            <p:ph idx="1"/>
          </p:nvPr>
        </p:nvSpPr>
        <p:spPr/>
        <p:txBody>
          <a:bodyPr>
            <a:normAutofit/>
          </a:bodyPr>
          <a:lstStyle/>
          <a:p>
            <a:r>
              <a:rPr lang="en-AU" dirty="0"/>
              <a:t>Manage project source file(s)</a:t>
            </a:r>
          </a:p>
        </p:txBody>
      </p:sp>
    </p:spTree>
    <p:extLst>
      <p:ext uri="{BB962C8B-B14F-4D97-AF65-F5344CB8AC3E}">
        <p14:creationId xmlns:p14="http://schemas.microsoft.com/office/powerpoint/2010/main" val="138220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 Git Up</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800981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Setting-Up Git [Windows]</a:t>
            </a:r>
          </a:p>
        </p:txBody>
      </p:sp>
      <p:sp>
        <p:nvSpPr>
          <p:cNvPr id="3" name="Content Placeholder 2"/>
          <p:cNvSpPr>
            <a:spLocks noGrp="1"/>
          </p:cNvSpPr>
          <p:nvPr>
            <p:ph idx="1"/>
          </p:nvPr>
        </p:nvSpPr>
        <p:spPr/>
        <p:txBody>
          <a:bodyPr>
            <a:normAutofit/>
          </a:bodyPr>
          <a:lstStyle/>
          <a:p>
            <a:r>
              <a:rPr lang="en-AU" dirty="0"/>
              <a:t>Options</a:t>
            </a:r>
          </a:p>
          <a:p>
            <a:pPr lvl="1"/>
            <a:r>
              <a:rPr lang="en-AU" dirty="0"/>
              <a:t>Git SCM Installer</a:t>
            </a:r>
          </a:p>
          <a:p>
            <a:pPr lvl="1"/>
            <a:r>
              <a:rPr lang="en-AU" dirty="0"/>
              <a:t>Laragon</a:t>
            </a:r>
          </a:p>
        </p:txBody>
      </p:sp>
    </p:spTree>
    <p:extLst>
      <p:ext uri="{BB962C8B-B14F-4D97-AF65-F5344CB8AC3E}">
        <p14:creationId xmlns:p14="http://schemas.microsoft.com/office/powerpoint/2010/main" val="195915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Session Contents</a:t>
            </a:r>
          </a:p>
        </p:txBody>
      </p:sp>
      <p:sp>
        <p:nvSpPr>
          <p:cNvPr id="5" name="Content Placeholder 4"/>
          <p:cNvSpPr>
            <a:spLocks noGrp="1"/>
          </p:cNvSpPr>
          <p:nvPr>
            <p:ph idx="1"/>
          </p:nvPr>
        </p:nvSpPr>
        <p:spPr/>
        <p:txBody>
          <a:bodyPr/>
          <a:lstStyle/>
          <a:p>
            <a:r>
              <a:rPr lang="en-AU" dirty="0"/>
              <a:t>Version Control</a:t>
            </a:r>
          </a:p>
          <a:p>
            <a:r>
              <a:rPr lang="en-AU" dirty="0"/>
              <a:t>Git Basics</a:t>
            </a:r>
          </a:p>
          <a:p>
            <a:r>
              <a:rPr lang="en-AU" dirty="0"/>
              <a:t>Exercises</a:t>
            </a:r>
          </a:p>
        </p:txBody>
      </p:sp>
    </p:spTree>
    <p:extLst>
      <p:ext uri="{BB962C8B-B14F-4D97-AF65-F5344CB8AC3E}">
        <p14:creationId xmlns:p14="http://schemas.microsoft.com/office/powerpoint/2010/main" val="34790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Setting-Up Git [Windows]</a:t>
            </a:r>
          </a:p>
        </p:txBody>
      </p:sp>
      <p:sp>
        <p:nvSpPr>
          <p:cNvPr id="3" name="Content Placeholder 2"/>
          <p:cNvSpPr>
            <a:spLocks noGrp="1"/>
          </p:cNvSpPr>
          <p:nvPr>
            <p:ph idx="1"/>
          </p:nvPr>
        </p:nvSpPr>
        <p:spPr/>
        <p:txBody>
          <a:bodyPr>
            <a:normAutofit lnSpcReduction="10000"/>
          </a:bodyPr>
          <a:lstStyle/>
          <a:p>
            <a:r>
              <a:rPr lang="en-AU" b="1" dirty="0"/>
              <a:t>Git SCM installer</a:t>
            </a:r>
          </a:p>
          <a:p>
            <a:pPr lvl="1"/>
            <a:r>
              <a:rPr lang="en-AU" dirty="0"/>
              <a:t>Download</a:t>
            </a:r>
          </a:p>
          <a:p>
            <a:pPr lvl="2"/>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https://git-scm.com/download/win</a:t>
            </a:r>
          </a:p>
          <a:p>
            <a:pPr lvl="1"/>
            <a:r>
              <a:rPr lang="en-AU" dirty="0"/>
              <a:t>Run installer</a:t>
            </a:r>
          </a:p>
          <a:p>
            <a:pPr lvl="1"/>
            <a:r>
              <a:rPr lang="en-AU" dirty="0"/>
              <a:t>Accept Defaults</a:t>
            </a:r>
          </a:p>
          <a:p>
            <a:pPr lvl="1"/>
            <a:endParaRPr lang="en-AU" dirty="0"/>
          </a:p>
          <a:p>
            <a:r>
              <a:rPr lang="en-AU" b="1" dirty="0"/>
              <a:t>Laragon</a:t>
            </a:r>
          </a:p>
          <a:p>
            <a:pPr lvl="1"/>
            <a:r>
              <a:rPr lang="en-AU" dirty="0"/>
              <a:t>Comes with Git</a:t>
            </a:r>
          </a:p>
          <a:p>
            <a:pPr lvl="1"/>
            <a:r>
              <a:rPr lang="en-AU" dirty="0"/>
              <a:t>Detects existing Git installation (terminal)</a:t>
            </a:r>
          </a:p>
        </p:txBody>
      </p:sp>
    </p:spTree>
    <p:extLst>
      <p:ext uri="{BB962C8B-B14F-4D97-AF65-F5344CB8AC3E}">
        <p14:creationId xmlns:p14="http://schemas.microsoft.com/office/powerpoint/2010/main" val="3264661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Setting-Up Git [MacOS]</a:t>
            </a:r>
          </a:p>
        </p:txBody>
      </p:sp>
      <p:sp>
        <p:nvSpPr>
          <p:cNvPr id="3" name="Content Placeholder 2"/>
          <p:cNvSpPr>
            <a:spLocks noGrp="1"/>
          </p:cNvSpPr>
          <p:nvPr>
            <p:ph idx="1"/>
          </p:nvPr>
        </p:nvSpPr>
        <p:spPr/>
        <p:txBody>
          <a:bodyPr>
            <a:normAutofit/>
          </a:bodyPr>
          <a:lstStyle/>
          <a:p>
            <a:r>
              <a:rPr lang="en-US" dirty="0" err="1"/>
              <a:t>Xcode</a:t>
            </a:r>
            <a:r>
              <a:rPr lang="en-US" dirty="0"/>
              <a:t> comes with git</a:t>
            </a:r>
          </a:p>
          <a:p>
            <a:endParaRPr lang="en-AU" dirty="0"/>
          </a:p>
          <a:p>
            <a:r>
              <a:rPr lang="en-AU" dirty="0"/>
              <a:t>Using homebrew:</a:t>
            </a:r>
          </a:p>
          <a:p>
            <a:pPr lvl="1"/>
            <a:r>
              <a:rPr lang="en-AU" dirty="0">
                <a:solidFill>
                  <a:schemeClr val="accent3"/>
                </a:solidFill>
                <a:latin typeface="Lucida Console" panose="020B0609040504020204" pitchFamily="49" charset="0"/>
              </a:rPr>
              <a:t>$ brew install git</a:t>
            </a:r>
          </a:p>
        </p:txBody>
      </p:sp>
    </p:spTree>
    <p:extLst>
      <p:ext uri="{BB962C8B-B14F-4D97-AF65-F5344CB8AC3E}">
        <p14:creationId xmlns:p14="http://schemas.microsoft.com/office/powerpoint/2010/main" val="747382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Setting-Up Git [Linux/Ubuntu]</a:t>
            </a:r>
          </a:p>
        </p:txBody>
      </p:sp>
      <p:sp>
        <p:nvSpPr>
          <p:cNvPr id="3" name="Content Placeholder 2"/>
          <p:cNvSpPr>
            <a:spLocks noGrp="1"/>
          </p:cNvSpPr>
          <p:nvPr>
            <p:ph idx="1"/>
          </p:nvPr>
        </p:nvSpPr>
        <p:spPr/>
        <p:txBody>
          <a:bodyPr>
            <a:normAutofit/>
          </a:bodyPr>
          <a:lstStyle/>
          <a:p>
            <a:r>
              <a:rPr lang="en-US" dirty="0">
                <a:solidFill>
                  <a:schemeClr val="accent3"/>
                </a:solidFill>
                <a:latin typeface="Lucida Console" panose="020B0609040504020204" pitchFamily="49" charset="0"/>
              </a:rPr>
              <a:t>s</a:t>
            </a:r>
            <a:r>
              <a:rPr lang="en-AU" dirty="0">
                <a:solidFill>
                  <a:schemeClr val="accent3"/>
                </a:solidFill>
                <a:latin typeface="Lucida Console" panose="020B0609040504020204" pitchFamily="49" charset="0"/>
              </a:rPr>
              <a:t>udo apt install git</a:t>
            </a:r>
          </a:p>
        </p:txBody>
      </p:sp>
    </p:spTree>
    <p:extLst>
      <p:ext uri="{BB962C8B-B14F-4D97-AF65-F5344CB8AC3E}">
        <p14:creationId xmlns:p14="http://schemas.microsoft.com/office/powerpoint/2010/main" val="3321146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220107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a:t>
            </a:r>
          </a:p>
        </p:txBody>
      </p:sp>
      <p:sp>
        <p:nvSpPr>
          <p:cNvPr id="3" name="Content Placeholder 2"/>
          <p:cNvSpPr>
            <a:spLocks noGrp="1"/>
          </p:cNvSpPr>
          <p:nvPr>
            <p:ph idx="1"/>
          </p:nvPr>
        </p:nvSpPr>
        <p:spPr/>
        <p:txBody>
          <a:bodyPr>
            <a:normAutofit/>
          </a:bodyPr>
          <a:lstStyle/>
          <a:p>
            <a:r>
              <a:rPr lang="en-AU" dirty="0"/>
              <a:t>A practical tutorial</a:t>
            </a:r>
          </a:p>
          <a:p>
            <a:r>
              <a:rPr lang="en-AU" dirty="0"/>
              <a:t>Uses Terminal</a:t>
            </a:r>
          </a:p>
          <a:p>
            <a:r>
              <a:rPr lang="en-AU" dirty="0"/>
              <a:t>Follow each step</a:t>
            </a:r>
          </a:p>
        </p:txBody>
      </p:sp>
    </p:spTree>
    <p:extLst>
      <p:ext uri="{BB962C8B-B14F-4D97-AF65-F5344CB8AC3E}">
        <p14:creationId xmlns:p14="http://schemas.microsoft.com/office/powerpoint/2010/main" val="1741662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a:t>
            </a:r>
          </a:p>
        </p:txBody>
      </p:sp>
      <p:sp>
        <p:nvSpPr>
          <p:cNvPr id="3" name="Content Placeholder 2"/>
          <p:cNvSpPr>
            <a:spLocks noGrp="1"/>
          </p:cNvSpPr>
          <p:nvPr>
            <p:ph idx="1"/>
          </p:nvPr>
        </p:nvSpPr>
        <p:spPr/>
        <p:txBody>
          <a:bodyPr>
            <a:normAutofit/>
          </a:bodyPr>
          <a:lstStyle/>
          <a:p>
            <a:r>
              <a:rPr lang="en-AU" dirty="0"/>
              <a:t>Open Laragon’s Terminal</a:t>
            </a:r>
          </a:p>
          <a:p>
            <a:r>
              <a:rPr lang="en-AU" dirty="0"/>
              <a:t>Default folder will be: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C:\ProgramData\laragon\www</a:t>
            </a:r>
            <a:r>
              <a:rPr lang="en-AU" dirty="0"/>
              <a:t> (college)</a:t>
            </a:r>
          </a:p>
          <a:p>
            <a:pPr lvl="1"/>
            <a:r>
              <a:rPr lang="en-AU" dirty="0"/>
              <a:t>Or</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C:\laragon\www</a:t>
            </a:r>
            <a:r>
              <a:rPr lang="en-AU" dirty="0"/>
              <a:t> (home)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2631" y="3825935"/>
            <a:ext cx="3309769" cy="2532173"/>
          </a:xfrm>
          <a:prstGeom prst="rect">
            <a:avLst/>
          </a:prstGeom>
        </p:spPr>
      </p:pic>
    </p:spTree>
    <p:extLst>
      <p:ext uri="{BB962C8B-B14F-4D97-AF65-F5344CB8AC3E}">
        <p14:creationId xmlns:p14="http://schemas.microsoft.com/office/powerpoint/2010/main" val="1770969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Checking git is installed</a:t>
            </a:r>
          </a:p>
        </p:txBody>
      </p:sp>
      <p:sp>
        <p:nvSpPr>
          <p:cNvPr id="3" name="Content Placeholder 2"/>
          <p:cNvSpPr>
            <a:spLocks noGrp="1"/>
          </p:cNvSpPr>
          <p:nvPr>
            <p:ph idx="1"/>
          </p:nvPr>
        </p:nvSpPr>
        <p:spPr/>
        <p:txBody>
          <a:bodyPr>
            <a:normAutofit/>
          </a:bodyPr>
          <a:lstStyle/>
          <a:p>
            <a:r>
              <a:rPr lang="en-AU" dirty="0"/>
              <a:t>To check if git is installed and recognised use: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--version</a:t>
            </a:r>
            <a:r>
              <a:rPr lang="en-AU" dirty="0"/>
              <a:t> </a:t>
            </a:r>
          </a:p>
          <a:p>
            <a:r>
              <a:rPr lang="en-AU" dirty="0"/>
              <a:t>You should get something similar to:</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git version  2.27.0.windows.1</a:t>
            </a:r>
          </a:p>
          <a:p>
            <a:endParaRPr lang="en-AU" dirty="0"/>
          </a:p>
          <a:p>
            <a:endParaRPr lang="en-AU" dirty="0"/>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334" y="4283939"/>
            <a:ext cx="6360169" cy="1043965"/>
          </a:xfrm>
          <a:prstGeom prst="rect">
            <a:avLst/>
          </a:prstGeom>
        </p:spPr>
      </p:pic>
    </p:spTree>
    <p:extLst>
      <p:ext uri="{BB962C8B-B14F-4D97-AF65-F5344CB8AC3E}">
        <p14:creationId xmlns:p14="http://schemas.microsoft.com/office/powerpoint/2010/main" val="1981187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a:t>
            </a:r>
          </a:p>
        </p:txBody>
      </p:sp>
      <p:sp>
        <p:nvSpPr>
          <p:cNvPr id="3" name="Content Placeholder 2"/>
          <p:cNvSpPr>
            <a:spLocks noGrp="1"/>
          </p:cNvSpPr>
          <p:nvPr>
            <p:ph idx="1"/>
          </p:nvPr>
        </p:nvSpPr>
        <p:spPr/>
        <p:txBody>
          <a:bodyPr>
            <a:normAutofit/>
          </a:bodyPr>
          <a:lstStyle/>
          <a:p>
            <a:r>
              <a:rPr lang="en-AU" dirty="0"/>
              <a:t>Create a folder:</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mkdir XXX-</a:t>
            </a:r>
            <a:r>
              <a:rPr lang="en-AU"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AppPython</a:t>
            </a:r>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-Git-Tutorial</a:t>
            </a:r>
          </a:p>
          <a:p>
            <a:pPr lvl="1"/>
            <a:r>
              <a:rPr lang="en-AU" dirty="0"/>
              <a:t>Replace </a:t>
            </a:r>
            <a:r>
              <a:rPr lang="en-AU" sz="2400" dirty="0">
                <a:solidFill>
                  <a:srgbClr val="FFC000"/>
                </a:solidFill>
                <a:latin typeface="Fira Code" panose="020B0809050000020004" pitchFamily="49" charset="0"/>
                <a:ea typeface="Fira Code" panose="020B0809050000020004" pitchFamily="49" charset="0"/>
                <a:cs typeface="Fira Code" panose="020B0809050000020004" pitchFamily="49" charset="0"/>
              </a:rPr>
              <a:t>XXX</a:t>
            </a:r>
            <a:r>
              <a:rPr lang="en-AU" dirty="0"/>
              <a:t> with your Initials</a:t>
            </a:r>
          </a:p>
          <a:p>
            <a:endParaRPr lang="en-AU" dirty="0"/>
          </a:p>
          <a:p>
            <a:endParaRPr lang="en-AU" dirty="0"/>
          </a:p>
          <a:p>
            <a:r>
              <a:rPr lang="en-AU" dirty="0"/>
              <a:t>Move into the new folder</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cd XXX-</a:t>
            </a:r>
            <a:r>
              <a:rPr lang="en-AU"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AppPython</a:t>
            </a:r>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-Git-Tutorial</a:t>
            </a:r>
          </a:p>
          <a:p>
            <a:endParaRPr lang="en-A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749" y="3055172"/>
            <a:ext cx="4746651" cy="1849698"/>
          </a:xfrm>
          <a:prstGeom prst="rect">
            <a:avLst/>
          </a:prstGeom>
          <a:effectLst/>
        </p:spPr>
      </p:pic>
    </p:spTree>
    <p:extLst>
      <p:ext uri="{BB962C8B-B14F-4D97-AF65-F5344CB8AC3E}">
        <p14:creationId xmlns:p14="http://schemas.microsoft.com/office/powerpoint/2010/main" val="2386208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a:t>
            </a:r>
          </a:p>
        </p:txBody>
      </p:sp>
      <p:sp>
        <p:nvSpPr>
          <p:cNvPr id="3" name="Content Placeholder 2"/>
          <p:cNvSpPr>
            <a:spLocks noGrp="1"/>
          </p:cNvSpPr>
          <p:nvPr>
            <p:ph idx="1"/>
          </p:nvPr>
        </p:nvSpPr>
        <p:spPr/>
        <p:txBody>
          <a:bodyPr>
            <a:normAutofit/>
          </a:bodyPr>
          <a:lstStyle/>
          <a:p>
            <a:r>
              <a:rPr lang="en-AU" dirty="0"/>
              <a:t>New command prompt will be like:</a:t>
            </a:r>
          </a:p>
          <a:p>
            <a:endParaRPr lang="en-AU" dirty="0"/>
          </a:p>
          <a:p>
            <a:endParaRPr lang="en-AU" dirty="0"/>
          </a:p>
          <a:p>
            <a:r>
              <a:rPr lang="en-AU" dirty="0"/>
              <a:t>List current folder content:</a:t>
            </a:r>
          </a:p>
          <a:p>
            <a:pPr lvl="1"/>
            <a:r>
              <a:rPr lang="en-AU"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dir</a:t>
            </a:r>
            <a:endPar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t>or</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ls -la</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61947"/>
          <a:stretch/>
        </p:blipFill>
        <p:spPr>
          <a:xfrm>
            <a:off x="1066512" y="2495774"/>
            <a:ext cx="5368453" cy="7960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0516" y="4468670"/>
            <a:ext cx="3600953" cy="9431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5025" y="4468670"/>
            <a:ext cx="4477375" cy="1771897"/>
          </a:xfrm>
          <a:prstGeom prst="rect">
            <a:avLst/>
          </a:prstGeom>
        </p:spPr>
      </p:pic>
    </p:spTree>
    <p:extLst>
      <p:ext uri="{BB962C8B-B14F-4D97-AF65-F5344CB8AC3E}">
        <p14:creationId xmlns:p14="http://schemas.microsoft.com/office/powerpoint/2010/main" val="1126681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Initialising a Repository</a:t>
            </a:r>
          </a:p>
        </p:txBody>
      </p:sp>
      <p:sp>
        <p:nvSpPr>
          <p:cNvPr id="3" name="Content Placeholder 2"/>
          <p:cNvSpPr>
            <a:spLocks noGrp="1"/>
          </p:cNvSpPr>
          <p:nvPr>
            <p:ph idx="1"/>
          </p:nvPr>
        </p:nvSpPr>
        <p:spPr/>
        <p:txBody>
          <a:bodyPr>
            <a:normAutofit/>
          </a:bodyPr>
          <a:lstStyle/>
          <a:p>
            <a:r>
              <a:rPr lang="en-AU" dirty="0"/>
              <a:t>To make the </a:t>
            </a:r>
            <a:r>
              <a:rPr lang="en-AU" b="1" dirty="0"/>
              <a:t>current</a:t>
            </a:r>
            <a:r>
              <a:rPr lang="en-AU" dirty="0"/>
              <a:t> folder (project) a repo, use:</a:t>
            </a:r>
          </a:p>
          <a:p>
            <a:pPr lvl="1"/>
            <a:r>
              <a:rPr lang="en-AU" dirty="0">
                <a:solidFill>
                  <a:srgbClr val="FFC000"/>
                </a:solidFill>
                <a:latin typeface="Fira Code" panose="020B0809050000020004"/>
                <a:ea typeface="Fira Code" panose="020B0809050000020004" pitchFamily="49" charset="0"/>
                <a:cs typeface="Fira Code" panose="020B0809050000020004" pitchFamily="49" charset="0"/>
              </a:rPr>
              <a:t>git </a:t>
            </a:r>
            <a:r>
              <a:rPr lang="en-AU" dirty="0" err="1">
                <a:solidFill>
                  <a:srgbClr val="FFC000"/>
                </a:solidFill>
                <a:latin typeface="Fira Code" panose="020B0809050000020004"/>
                <a:ea typeface="Fira Code" panose="020B0809050000020004" pitchFamily="49" charset="0"/>
                <a:cs typeface="Fira Code" panose="020B0809050000020004" pitchFamily="49" charset="0"/>
              </a:rPr>
              <a:t>init</a:t>
            </a:r>
            <a:r>
              <a:rPr lang="en-AU" dirty="0">
                <a:solidFill>
                  <a:srgbClr val="FFC000"/>
                </a:solidFill>
                <a:latin typeface="Fira Code" panose="020B0809050000020004"/>
                <a:ea typeface="Fira Code" panose="020B0809050000020004" pitchFamily="49" charset="0"/>
                <a:cs typeface="Fira Code" panose="020B0809050000020004" pitchFamily="49" charset="0"/>
              </a:rPr>
              <a:t> .</a:t>
            </a:r>
          </a:p>
          <a:p>
            <a:pPr marL="0" indent="0">
              <a:buNone/>
            </a:pPr>
            <a:endParaRPr lang="en-AU" dirty="0"/>
          </a:p>
          <a:p>
            <a:pPr marL="0" indent="0">
              <a:buNone/>
            </a:pPr>
            <a:endParaRPr lang="en-AU" dirty="0"/>
          </a:p>
          <a:p>
            <a:r>
              <a:rPr lang="en-AU" dirty="0"/>
              <a:t>Create a repo in a </a:t>
            </a:r>
            <a:r>
              <a:rPr lang="en-AU" b="1" dirty="0"/>
              <a:t>child</a:t>
            </a:r>
            <a:r>
              <a:rPr lang="en-AU" dirty="0"/>
              <a:t> folder, use: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a:t>
            </a:r>
            <a:r>
              <a:rPr lang="en-AU"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init</a:t>
            </a:r>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FFC000"/>
                </a:solidFill>
                <a:latin typeface="Fira Code" panose="020B0809050000020004" pitchFamily="49" charset="0"/>
                <a:ea typeface="Fira Code" panose="020B0809050000020004" pitchFamily="49" charset="0"/>
                <a:cs typeface="Fira Code" panose="020B0809050000020004" pitchFamily="49" charset="0"/>
              </a:rPr>
              <a:t>FolderName</a:t>
            </a:r>
            <a:endPar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201" y="2506532"/>
            <a:ext cx="7401199" cy="9224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6760" y="5230258"/>
            <a:ext cx="7615640" cy="697206"/>
          </a:xfrm>
          <a:prstGeom prst="rect">
            <a:avLst/>
          </a:prstGeom>
        </p:spPr>
      </p:pic>
    </p:spTree>
    <p:extLst>
      <p:ext uri="{BB962C8B-B14F-4D97-AF65-F5344CB8AC3E}">
        <p14:creationId xmlns:p14="http://schemas.microsoft.com/office/powerpoint/2010/main" val="1278441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Version Control</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378616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Terminal Prompt</a:t>
            </a:r>
          </a:p>
        </p:txBody>
      </p:sp>
      <p:sp>
        <p:nvSpPr>
          <p:cNvPr id="3" name="Content Placeholder 2"/>
          <p:cNvSpPr>
            <a:spLocks noGrp="1"/>
          </p:cNvSpPr>
          <p:nvPr>
            <p:ph idx="1"/>
          </p:nvPr>
        </p:nvSpPr>
        <p:spPr/>
        <p:txBody>
          <a:bodyPr>
            <a:normAutofit/>
          </a:bodyPr>
          <a:lstStyle/>
          <a:p>
            <a:r>
              <a:rPr lang="en-AU" dirty="0"/>
              <a:t>When a folder is a repo, Terminal will tell you which “branch” you are on:</a:t>
            </a:r>
          </a:p>
          <a:p>
            <a:endParaRPr lang="en-AU" dirty="0"/>
          </a:p>
          <a:p>
            <a:endParaRPr lang="en-AU" dirty="0"/>
          </a:p>
          <a:p>
            <a:r>
              <a:rPr lang="en-AU" dirty="0"/>
              <a:t>This example shows the “</a:t>
            </a:r>
            <a:r>
              <a:rPr lang="en-AU" b="1" dirty="0"/>
              <a:t>master</a:t>
            </a:r>
            <a:r>
              <a:rPr lang="en-AU" dirty="0"/>
              <a:t>” branch</a:t>
            </a:r>
          </a:p>
          <a:p>
            <a:pPr marL="0" indent="0">
              <a:buNone/>
            </a:pPr>
            <a:endParaRPr lang="en-AU"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70400" r="38845"/>
          <a:stretch/>
        </p:blipFill>
        <p:spPr>
          <a:xfrm>
            <a:off x="1056262" y="3169471"/>
            <a:ext cx="8604105" cy="519057"/>
          </a:xfrm>
          <a:prstGeom prst="rect">
            <a:avLst/>
          </a:prstGeom>
        </p:spPr>
      </p:pic>
    </p:spTree>
    <p:extLst>
      <p:ext uri="{BB962C8B-B14F-4D97-AF65-F5344CB8AC3E}">
        <p14:creationId xmlns:p14="http://schemas.microsoft.com/office/powerpoint/2010/main" val="3357296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Repo Status</a:t>
            </a:r>
          </a:p>
        </p:txBody>
      </p:sp>
      <p:sp>
        <p:nvSpPr>
          <p:cNvPr id="3" name="Content Placeholder 2"/>
          <p:cNvSpPr>
            <a:spLocks noGrp="1"/>
          </p:cNvSpPr>
          <p:nvPr>
            <p:ph idx="1"/>
          </p:nvPr>
        </p:nvSpPr>
        <p:spPr/>
        <p:txBody>
          <a:bodyPr>
            <a:normAutofit lnSpcReduction="10000"/>
          </a:bodyPr>
          <a:lstStyle/>
          <a:p>
            <a:r>
              <a:rPr lang="en-AU" dirty="0"/>
              <a:t>When in a git repo you can check the status of the repo</a:t>
            </a:r>
          </a:p>
          <a:p>
            <a:endParaRPr lang="en-AU" dirty="0"/>
          </a:p>
          <a:p>
            <a:r>
              <a:rPr lang="en-AU" dirty="0"/>
              <a:t>To check the status of the current folder:</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status</a:t>
            </a:r>
          </a:p>
          <a:p>
            <a:pPr marL="342900" lvl="1" indent="-342900">
              <a:buFont typeface="Arial"/>
              <a:buChar char="•"/>
            </a:pPr>
            <a:endParaRPr lang="en-AU" sz="3200" dirty="0"/>
          </a:p>
          <a:p>
            <a:pPr marL="342900" lvl="1" indent="-342900">
              <a:buFont typeface="Arial"/>
              <a:buChar char="•"/>
            </a:pPr>
            <a:endParaRPr lang="en-AU" sz="3200" dirty="0"/>
          </a:p>
          <a:p>
            <a:pPr marL="342900" lvl="1" indent="-342900">
              <a:buFont typeface="Arial"/>
              <a:buChar char="•"/>
            </a:pPr>
            <a:endParaRPr lang="en-AU" sz="3200" dirty="0"/>
          </a:p>
          <a:p>
            <a:r>
              <a:rPr lang="en-AU" dirty="0"/>
              <a:t>By default no files added to repo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7871" y="3429000"/>
            <a:ext cx="7602949" cy="1789771"/>
          </a:xfrm>
          <a:prstGeom prst="rect">
            <a:avLst/>
          </a:prstGeom>
        </p:spPr>
      </p:pic>
    </p:spTree>
    <p:extLst>
      <p:ext uri="{BB962C8B-B14F-4D97-AF65-F5344CB8AC3E}">
        <p14:creationId xmlns:p14="http://schemas.microsoft.com/office/powerpoint/2010/main" val="14307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Create a ReadMe.md</a:t>
            </a:r>
          </a:p>
        </p:txBody>
      </p:sp>
      <p:sp>
        <p:nvSpPr>
          <p:cNvPr id="3" name="Content Placeholder 2"/>
          <p:cNvSpPr>
            <a:spLocks noGrp="1"/>
          </p:cNvSpPr>
          <p:nvPr>
            <p:ph idx="1"/>
          </p:nvPr>
        </p:nvSpPr>
        <p:spPr/>
        <p:txBody>
          <a:bodyPr>
            <a:normAutofit fontScale="70000" lnSpcReduction="20000"/>
          </a:bodyPr>
          <a:lstStyle/>
          <a:p>
            <a:r>
              <a:rPr lang="en-AU" dirty="0"/>
              <a:t>Type in the command: </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notepad ReadMe.md</a:t>
            </a:r>
          </a:p>
          <a:p>
            <a:pPr lvl="1"/>
            <a:endPar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endParaRPr>
          </a:p>
          <a:p>
            <a:r>
              <a:rPr lang="en-AU" dirty="0"/>
              <a:t>Say yes to creating the file, and add the following:</a:t>
            </a:r>
            <a:br>
              <a:rPr lang="en-AU" dirty="0"/>
            </a:br>
            <a:endParaRPr lang="en-AU" dirty="0"/>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 Applied Python Git Tutorial #1</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This tutorial is the start of learning GIT for version control.</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 About</a:t>
            </a:r>
          </a:p>
          <a:p>
            <a:pPr lvl="1"/>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t>This repo is managed by **YOUR NAME HERE**.</a:t>
            </a:r>
            <a:br>
              <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rPr>
            </a:br>
            <a:endParaRPr lang="en-AU" dirty="0">
              <a:solidFill>
                <a:srgbClr val="00B0F0"/>
              </a:solidFill>
              <a:latin typeface="Fira Code" panose="020B0809050000020004" pitchFamily="49" charset="0"/>
              <a:ea typeface="Fira Code" panose="020B0809050000020004" pitchFamily="49" charset="0"/>
              <a:cs typeface="Fira Code" panose="020B0809050000020004" pitchFamily="49" charset="0"/>
            </a:endParaRPr>
          </a:p>
          <a:p>
            <a:r>
              <a:rPr lang="en-AU" dirty="0"/>
              <a:t>Save the File, and close notepad.</a:t>
            </a:r>
          </a:p>
          <a:p>
            <a:endParaRPr lang="en-AU" dirty="0"/>
          </a:p>
          <a:p>
            <a:endParaRPr lang="en-AU" dirty="0"/>
          </a:p>
        </p:txBody>
      </p:sp>
    </p:spTree>
    <p:extLst>
      <p:ext uri="{BB962C8B-B14F-4D97-AF65-F5344CB8AC3E}">
        <p14:creationId xmlns:p14="http://schemas.microsoft.com/office/powerpoint/2010/main" val="2309038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Check the Status</a:t>
            </a:r>
          </a:p>
        </p:txBody>
      </p:sp>
      <p:sp>
        <p:nvSpPr>
          <p:cNvPr id="3" name="Content Placeholder 2"/>
          <p:cNvSpPr>
            <a:spLocks noGrp="1"/>
          </p:cNvSpPr>
          <p:nvPr>
            <p:ph idx="1"/>
          </p:nvPr>
        </p:nvSpPr>
        <p:spPr/>
        <p:txBody>
          <a:bodyPr>
            <a:normAutofit lnSpcReduction="10000"/>
          </a:bodyPr>
          <a:lstStyle/>
          <a:p>
            <a:r>
              <a:rPr lang="en-AU" dirty="0"/>
              <a:t>Type in:</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status</a:t>
            </a:r>
          </a:p>
          <a:p>
            <a:pPr lvl="1"/>
            <a:endParaRPr lang="en-AU" dirty="0"/>
          </a:p>
          <a:p>
            <a:r>
              <a:rPr lang="en-AU" dirty="0"/>
              <a:t>You should now see a </a:t>
            </a:r>
            <a:br>
              <a:rPr lang="en-AU" dirty="0"/>
            </a:br>
            <a:r>
              <a:rPr lang="en-AU" dirty="0"/>
              <a:t>different message:</a:t>
            </a:r>
            <a:br>
              <a:rPr lang="en-AU" dirty="0"/>
            </a:br>
            <a:endParaRPr lang="en-AU" dirty="0"/>
          </a:p>
          <a:p>
            <a:endParaRPr lang="en-AU" dirty="0"/>
          </a:p>
          <a:p>
            <a:r>
              <a:rPr lang="en-AU" dirty="0"/>
              <a:t>The prompt will also </a:t>
            </a:r>
            <a:br>
              <a:rPr lang="en-AU" dirty="0"/>
            </a:br>
            <a:r>
              <a:rPr lang="en-AU" dirty="0"/>
              <a:t>be different: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246" y="3028391"/>
            <a:ext cx="6698977" cy="20255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1246" y="5497158"/>
            <a:ext cx="6713322" cy="789803"/>
          </a:xfrm>
          <a:prstGeom prst="rect">
            <a:avLst/>
          </a:prstGeom>
        </p:spPr>
      </p:pic>
    </p:spTree>
    <p:extLst>
      <p:ext uri="{BB962C8B-B14F-4D97-AF65-F5344CB8AC3E}">
        <p14:creationId xmlns:p14="http://schemas.microsoft.com/office/powerpoint/2010/main" val="1924041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Tracking Files</a:t>
            </a:r>
          </a:p>
        </p:txBody>
      </p:sp>
      <p:sp>
        <p:nvSpPr>
          <p:cNvPr id="3" name="Content Placeholder 2"/>
          <p:cNvSpPr>
            <a:spLocks noGrp="1"/>
          </p:cNvSpPr>
          <p:nvPr>
            <p:ph idx="1"/>
          </p:nvPr>
        </p:nvSpPr>
        <p:spPr/>
        <p:txBody>
          <a:bodyPr>
            <a:normAutofit/>
          </a:bodyPr>
          <a:lstStyle/>
          <a:p>
            <a:r>
              <a:rPr lang="en-AU" dirty="0"/>
              <a:t>Tracking ONE file: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add ReadMe.md</a:t>
            </a:r>
          </a:p>
          <a:p>
            <a:pPr lvl="1"/>
            <a:endParaRPr lang="en-AU" dirty="0"/>
          </a:p>
          <a:p>
            <a:r>
              <a:rPr lang="en-AU" dirty="0"/>
              <a:t>Adding all changed files:</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add .</a:t>
            </a:r>
          </a:p>
          <a:p>
            <a:pPr lvl="1"/>
            <a:endParaRPr lang="en-AU" dirty="0"/>
          </a:p>
          <a:p>
            <a:r>
              <a:rPr lang="en-AU" dirty="0"/>
              <a:t>Check with </a:t>
            </a:r>
            <a:r>
              <a:rPr lang="en-AU" sz="2800" dirty="0">
                <a:solidFill>
                  <a:srgbClr val="FFC000"/>
                </a:solidFill>
                <a:latin typeface="Fira Code" panose="020B0809050000020004" pitchFamily="49" charset="0"/>
                <a:ea typeface="Fira Code" panose="020B0809050000020004" pitchFamily="49" charset="0"/>
                <a:cs typeface="Fira Code" panose="020B0809050000020004" pitchFamily="49" charset="0"/>
              </a:rPr>
              <a:t>git status</a:t>
            </a:r>
            <a:r>
              <a:rPr lang="en-AU" dirty="0"/>
              <a: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99371"/>
            <a:ext cx="5486400" cy="61964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391521"/>
            <a:ext cx="5486400" cy="1966587"/>
          </a:xfrm>
          <a:prstGeom prst="rect">
            <a:avLst/>
          </a:prstGeom>
        </p:spPr>
      </p:pic>
    </p:spTree>
    <p:extLst>
      <p:ext uri="{BB962C8B-B14F-4D97-AF65-F5344CB8AC3E}">
        <p14:creationId xmlns:p14="http://schemas.microsoft.com/office/powerpoint/2010/main" val="1210827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Tracking Files [Multiple]</a:t>
            </a:r>
          </a:p>
        </p:txBody>
      </p:sp>
      <p:sp>
        <p:nvSpPr>
          <p:cNvPr id="3" name="Content Placeholder 2"/>
          <p:cNvSpPr>
            <a:spLocks noGrp="1"/>
          </p:cNvSpPr>
          <p:nvPr>
            <p:ph idx="1"/>
          </p:nvPr>
        </p:nvSpPr>
        <p:spPr/>
        <p:txBody>
          <a:bodyPr>
            <a:normAutofit/>
          </a:bodyPr>
          <a:lstStyle/>
          <a:p>
            <a:pPr marL="0" indent="0">
              <a:buNone/>
            </a:pPr>
            <a:r>
              <a:rPr lang="en-AU" dirty="0"/>
              <a:t>Example of tracking multiple files:</a:t>
            </a:r>
          </a:p>
          <a:p>
            <a:pPr marL="0" indent="0">
              <a:buNone/>
            </a:pPr>
            <a:r>
              <a:rPr lang="en-AU" dirty="0"/>
              <a:t>Creating files and status				Add to tracking and status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026797"/>
            <a:ext cx="6039693" cy="21338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0299" y="3347789"/>
            <a:ext cx="4486901" cy="51442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404" y="4026797"/>
            <a:ext cx="4810796" cy="1905266"/>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3366842"/>
            <a:ext cx="4201111" cy="495369"/>
          </a:xfrm>
          <a:prstGeom prst="rect">
            <a:avLst/>
          </a:prstGeom>
        </p:spPr>
      </p:pic>
    </p:spTree>
    <p:extLst>
      <p:ext uri="{BB962C8B-B14F-4D97-AF65-F5344CB8AC3E}">
        <p14:creationId xmlns:p14="http://schemas.microsoft.com/office/powerpoint/2010/main" val="2917837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Git Basics: Commit tracked files</a:t>
            </a:r>
            <a:endParaRPr lang="en-AU" dirty="0"/>
          </a:p>
        </p:txBody>
      </p:sp>
      <p:sp>
        <p:nvSpPr>
          <p:cNvPr id="3" name="Content Placeholder 2"/>
          <p:cNvSpPr>
            <a:spLocks noGrp="1"/>
          </p:cNvSpPr>
          <p:nvPr>
            <p:ph idx="1"/>
          </p:nvPr>
        </p:nvSpPr>
        <p:spPr/>
        <p:txBody>
          <a:bodyPr/>
          <a:lstStyle/>
          <a:p>
            <a:r>
              <a:rPr lang="en-AU" dirty="0"/>
              <a:t>When files ready, we commit them using:</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commit –m “MESSAGE”</a:t>
            </a:r>
          </a:p>
          <a:p>
            <a:r>
              <a:rPr lang="en-AU" dirty="0"/>
              <a:t>Use the command:</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git commit –m “Initial Commit, with ReadMe.md”</a:t>
            </a:r>
          </a:p>
          <a:p>
            <a:endParaRPr lang="en-AU"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35" y="4000489"/>
            <a:ext cx="6841187" cy="2357620"/>
          </a:xfrm>
          <a:prstGeom prst="rect">
            <a:avLst/>
          </a:prstGeom>
        </p:spPr>
      </p:pic>
    </p:spTree>
    <p:extLst>
      <p:ext uri="{BB962C8B-B14F-4D97-AF65-F5344CB8AC3E}">
        <p14:creationId xmlns:p14="http://schemas.microsoft.com/office/powerpoint/2010/main" val="14809239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Basics: Tracking ‘Empty’ Folders</a:t>
            </a:r>
          </a:p>
        </p:txBody>
      </p:sp>
      <p:sp>
        <p:nvSpPr>
          <p:cNvPr id="3" name="Content Placeholder 2"/>
          <p:cNvSpPr>
            <a:spLocks noGrp="1"/>
          </p:cNvSpPr>
          <p:nvPr>
            <p:ph idx="1"/>
          </p:nvPr>
        </p:nvSpPr>
        <p:spPr/>
        <p:txBody>
          <a:bodyPr/>
          <a:lstStyle/>
          <a:p>
            <a:r>
              <a:rPr lang="en-AU" dirty="0"/>
              <a:t>Easiest way to track empty folders?</a:t>
            </a:r>
          </a:p>
          <a:p>
            <a:pPr lvl="1"/>
            <a:r>
              <a:rPr lang="en-AU" i="1" dirty="0"/>
              <a:t>Create an empty file in the folder</a:t>
            </a:r>
          </a:p>
          <a:p>
            <a:r>
              <a:rPr lang="en-AU" dirty="0"/>
              <a:t>In Laragon’s terminal use: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touch FOLDER_NAME\.keep-me</a:t>
            </a:r>
          </a:p>
          <a:p>
            <a:endParaRPr lang="en-AU" dirty="0"/>
          </a:p>
          <a:p>
            <a:r>
              <a:rPr lang="en-AU" dirty="0"/>
              <a:t>Or use:</a:t>
            </a:r>
          </a:p>
          <a:p>
            <a:pPr lvl="1"/>
            <a:r>
              <a:rPr lang="en-AU" dirty="0">
                <a:solidFill>
                  <a:srgbClr val="FFC000"/>
                </a:solidFill>
                <a:latin typeface="Fira Code" panose="020B0809050000020004" pitchFamily="49" charset="0"/>
                <a:ea typeface="Fira Code" panose="020B0809050000020004" pitchFamily="49" charset="0"/>
                <a:cs typeface="Fira Code" panose="020B0809050000020004" pitchFamily="49" charset="0"/>
              </a:rPr>
              <a:t>notepad FOLDER_NAME\.keep-me</a:t>
            </a:r>
          </a:p>
          <a:p>
            <a:pPr lvl="1"/>
            <a:r>
              <a:rPr lang="en-AU" dirty="0"/>
              <a:t>And save the new (empty) file</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65055"/>
          <a:stretch/>
        </p:blipFill>
        <p:spPr>
          <a:xfrm>
            <a:off x="7100047" y="2833662"/>
            <a:ext cx="4482353" cy="51343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657" y="3429000"/>
            <a:ext cx="4067743" cy="1962424"/>
          </a:xfrm>
          <a:prstGeom prst="rect">
            <a:avLst/>
          </a:prstGeom>
        </p:spPr>
      </p:pic>
    </p:spTree>
    <p:extLst>
      <p:ext uri="{BB962C8B-B14F-4D97-AF65-F5344CB8AC3E}">
        <p14:creationId xmlns:p14="http://schemas.microsoft.com/office/powerpoint/2010/main" val="22185285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Exercises</a:t>
            </a:r>
          </a:p>
        </p:txBody>
      </p:sp>
      <p:sp>
        <p:nvSpPr>
          <p:cNvPr id="3" name="Text Placeholder 2"/>
          <p:cNvSpPr>
            <a:spLocks noGrp="1"/>
          </p:cNvSpPr>
          <p:nvPr>
            <p:ph type="body" idx="1"/>
          </p:nvPr>
        </p:nvSpPr>
        <p:spPr/>
        <p:txBody>
          <a:bodyPr/>
          <a:lstStyle/>
          <a:p>
            <a:r>
              <a:rPr lang="en-AU" dirty="0"/>
              <a:t>Introduction to Version Control</a:t>
            </a:r>
          </a:p>
        </p:txBody>
      </p:sp>
    </p:spTree>
    <p:extLst>
      <p:ext uri="{BB962C8B-B14F-4D97-AF65-F5344CB8AC3E}">
        <p14:creationId xmlns:p14="http://schemas.microsoft.com/office/powerpoint/2010/main" val="26867147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Git Installed but not Working?</a:t>
            </a:r>
          </a:p>
        </p:txBody>
      </p:sp>
      <p:sp>
        <p:nvSpPr>
          <p:cNvPr id="3" name="Text Placeholder 2"/>
          <p:cNvSpPr>
            <a:spLocks noGrp="1"/>
          </p:cNvSpPr>
          <p:nvPr>
            <p:ph type="body" idx="1"/>
          </p:nvPr>
        </p:nvSpPr>
        <p:spPr/>
        <p:txBody>
          <a:bodyPr/>
          <a:lstStyle/>
          <a:p>
            <a:r>
              <a:rPr lang="en-AU"/>
              <a:t>Introduction </a:t>
            </a:r>
            <a:r>
              <a:rPr lang="en-AU" dirty="0"/>
              <a:t>to Version Control</a:t>
            </a:r>
          </a:p>
        </p:txBody>
      </p:sp>
    </p:spTree>
    <p:extLst>
      <p:ext uri="{BB962C8B-B14F-4D97-AF65-F5344CB8AC3E}">
        <p14:creationId xmlns:p14="http://schemas.microsoft.com/office/powerpoint/2010/main" val="89173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is Version Control?</a:t>
            </a:r>
          </a:p>
        </p:txBody>
      </p:sp>
      <p:sp>
        <p:nvSpPr>
          <p:cNvPr id="3" name="Content Placeholder 2"/>
          <p:cNvSpPr>
            <a:spLocks noGrp="1"/>
          </p:cNvSpPr>
          <p:nvPr>
            <p:ph idx="1"/>
          </p:nvPr>
        </p:nvSpPr>
        <p:spPr/>
        <p:txBody>
          <a:bodyPr>
            <a:normAutofit/>
          </a:bodyPr>
          <a:lstStyle/>
          <a:p>
            <a:pPr>
              <a:tabLst>
                <a:tab pos="4664075" algn="l"/>
              </a:tabLst>
            </a:pPr>
            <a:r>
              <a:rPr lang="en-AU" dirty="0"/>
              <a:t>Records changes to a file or a set of files</a:t>
            </a:r>
          </a:p>
          <a:p>
            <a:pPr>
              <a:tabLst>
                <a:tab pos="4664075" algn="l"/>
              </a:tabLst>
            </a:pPr>
            <a:r>
              <a:rPr lang="en-AU" dirty="0"/>
              <a:t>Allows you to recall specific versions</a:t>
            </a:r>
          </a:p>
          <a:p>
            <a:pPr>
              <a:tabLst>
                <a:tab pos="4664075" algn="l"/>
              </a:tabLst>
            </a:pPr>
            <a:r>
              <a:rPr lang="en-AU" dirty="0"/>
              <a:t>Records who did what and where (file/line/character)</a:t>
            </a:r>
          </a:p>
          <a:p>
            <a:pPr>
              <a:tabLst>
                <a:tab pos="4664075" algn="l"/>
              </a:tabLst>
            </a:pPr>
            <a:r>
              <a:rPr lang="en-AU" dirty="0"/>
              <a:t>Allows multiple people to work on the same project more effectively and safely</a:t>
            </a:r>
          </a:p>
          <a:p>
            <a:pPr>
              <a:tabLst>
                <a:tab pos="4664075" algn="l"/>
              </a:tabLst>
            </a:pPr>
            <a:r>
              <a:rPr lang="en-AU" dirty="0"/>
              <a:t>Allows you to undo/redo changes beyond an edit session</a:t>
            </a:r>
          </a:p>
          <a:p>
            <a:endParaRPr lang="en-AU" dirty="0"/>
          </a:p>
        </p:txBody>
      </p:sp>
    </p:spTree>
    <p:extLst>
      <p:ext uri="{BB962C8B-B14F-4D97-AF65-F5344CB8AC3E}">
        <p14:creationId xmlns:p14="http://schemas.microsoft.com/office/powerpoint/2010/main" val="27535629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r>
              <a:rPr lang="en-AU" dirty="0"/>
              <a:t>There may be problems with git not appearing</a:t>
            </a:r>
          </a:p>
          <a:p>
            <a:r>
              <a:rPr lang="en-AU" dirty="0"/>
              <a:t>Follow these steps:</a:t>
            </a:r>
          </a:p>
          <a:p>
            <a:pPr lvl="1"/>
            <a:r>
              <a:rPr lang="en-AU" dirty="0"/>
              <a:t>Open Laragon</a:t>
            </a:r>
          </a:p>
          <a:p>
            <a:pPr lvl="1"/>
            <a:r>
              <a:rPr lang="en-AU" dirty="0"/>
              <a:t>Open the Laragon Terminal (</a:t>
            </a:r>
            <a:r>
              <a:rPr lang="en-AU" dirty="0" err="1"/>
              <a:t>Cmnder</a:t>
            </a:r>
            <a:r>
              <a:rPr lang="en-AU" dirty="0"/>
              <a:t>)</a:t>
            </a:r>
          </a:p>
          <a:p>
            <a:pPr lvl="1"/>
            <a:endParaRPr lang="en-AU" dirty="0"/>
          </a:p>
          <a:p>
            <a:endParaRPr lang="en-AU" dirty="0"/>
          </a:p>
        </p:txBody>
      </p:sp>
    </p:spTree>
    <p:extLst>
      <p:ext uri="{BB962C8B-B14F-4D97-AF65-F5344CB8AC3E}">
        <p14:creationId xmlns:p14="http://schemas.microsoft.com/office/powerpoint/2010/main" val="3184693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1"/>
            <a:r>
              <a:rPr lang="en-AU" dirty="0"/>
              <a:t>In the Laragon Terminal (</a:t>
            </a:r>
            <a:r>
              <a:rPr lang="en-AU" dirty="0" err="1"/>
              <a:t>Cmnder</a:t>
            </a:r>
            <a:r>
              <a:rPr lang="en-AU" dirty="0"/>
              <a:t>)</a:t>
            </a:r>
          </a:p>
          <a:p>
            <a:pPr lvl="1"/>
            <a:r>
              <a:rPr lang="en-AU" dirty="0"/>
              <a:t>Type in and press enter:</a:t>
            </a:r>
          </a:p>
          <a:p>
            <a:pPr lvl="2"/>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dir</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c:\programdata\Laragon\bin\git\</a:t>
            </a:r>
          </a:p>
          <a:p>
            <a:pPr lvl="1"/>
            <a:r>
              <a:rPr lang="en-AU" dirty="0"/>
              <a:t>It should show details </a:t>
            </a:r>
            <a:br>
              <a:rPr lang="en-AU" dirty="0"/>
            </a:br>
            <a:r>
              <a:rPr lang="en-AU" dirty="0"/>
              <a:t>similar to this:</a:t>
            </a:r>
          </a:p>
          <a:p>
            <a:pPr lvl="1"/>
            <a:endParaRPr lang="en-AU" dirty="0"/>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273" y="3410147"/>
            <a:ext cx="5596128" cy="2947961"/>
          </a:xfrm>
          <a:prstGeom prst="rect">
            <a:avLst/>
          </a:prstGeom>
        </p:spPr>
      </p:pic>
    </p:spTree>
    <p:extLst>
      <p:ext uri="{BB962C8B-B14F-4D97-AF65-F5344CB8AC3E}">
        <p14:creationId xmlns:p14="http://schemas.microsoft.com/office/powerpoint/2010/main" val="390564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1"/>
            <a:r>
              <a:rPr lang="en-AU" dirty="0"/>
              <a:t>Type in and press enter after:</a:t>
            </a:r>
          </a:p>
          <a:p>
            <a:pPr lvl="2"/>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git --version</a:t>
            </a:r>
          </a:p>
          <a:p>
            <a:pPr marL="457200" lvl="1" indent="0">
              <a:buNone/>
            </a:pPr>
            <a:br>
              <a:rPr lang="en-AU" dirty="0"/>
            </a:br>
            <a:br>
              <a:rPr lang="en-AU" dirty="0"/>
            </a:br>
            <a:endParaRPr lang="en-AU" dirty="0"/>
          </a:p>
          <a:p>
            <a:r>
              <a:rPr lang="en-AU" dirty="0"/>
              <a:t>Hopefully you have fixed your inability to run git.</a:t>
            </a:r>
          </a:p>
        </p:txBody>
      </p:sp>
    </p:spTree>
    <p:extLst>
      <p:ext uri="{BB962C8B-B14F-4D97-AF65-F5344CB8AC3E}">
        <p14:creationId xmlns:p14="http://schemas.microsoft.com/office/powerpoint/2010/main" val="77884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1"/>
            <a:r>
              <a:rPr lang="en-AU" dirty="0"/>
              <a:t>Follow these to add Git to the search path</a:t>
            </a:r>
          </a:p>
          <a:p>
            <a:pPr lvl="2"/>
            <a:r>
              <a:rPr lang="en-AU" dirty="0"/>
              <a:t>Click the </a:t>
            </a:r>
            <a:r>
              <a:rPr lang="en-AU" dirty="0" err="1"/>
              <a:t>Cmder</a:t>
            </a:r>
            <a:r>
              <a:rPr lang="en-AU" dirty="0"/>
              <a:t> Terminal Hamburger Icon </a:t>
            </a:r>
            <a:br>
              <a:rPr lang="en-AU" dirty="0"/>
            </a:br>
            <a:r>
              <a:rPr lang="en-AU" dirty="0"/>
              <a:t>at the top right (the Menu button)</a:t>
            </a:r>
            <a:br>
              <a:rPr lang="en-AU" dirty="0"/>
            </a:br>
            <a:br>
              <a:rPr lang="en-AU" dirty="0"/>
            </a:br>
            <a:br>
              <a:rPr lang="en-AU" dirty="0"/>
            </a:br>
            <a:endParaRPr lang="en-AU" dirty="0"/>
          </a:p>
          <a:p>
            <a:pPr lvl="2"/>
            <a:r>
              <a:rPr lang="en-AU" dirty="0"/>
              <a:t>Locate and click on Settings</a:t>
            </a:r>
            <a:br>
              <a:rPr lang="en-AU" dirty="0"/>
            </a:br>
            <a:br>
              <a:rPr lang="en-AU" dirty="0"/>
            </a:br>
            <a:br>
              <a:rPr lang="en-AU" dirty="0"/>
            </a:br>
            <a:endParaRPr lang="en-AU" dirty="0"/>
          </a:p>
          <a:p>
            <a:pPr lvl="1"/>
            <a:endParaRPr lang="en-AU" dirty="0"/>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5" y="3233709"/>
            <a:ext cx="770411" cy="71788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0185" y="4752422"/>
            <a:ext cx="2875856" cy="1605686"/>
          </a:xfrm>
          <a:prstGeom prst="rect">
            <a:avLst/>
          </a:prstGeom>
        </p:spPr>
      </p:pic>
    </p:spTree>
    <p:extLst>
      <p:ext uri="{BB962C8B-B14F-4D97-AF65-F5344CB8AC3E}">
        <p14:creationId xmlns:p14="http://schemas.microsoft.com/office/powerpoint/2010/main" val="21306058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2"/>
            <a:r>
              <a:rPr lang="en-AU" dirty="0"/>
              <a:t>The Settings </a:t>
            </a:r>
            <a:br>
              <a:rPr lang="en-AU" dirty="0"/>
            </a:br>
            <a:r>
              <a:rPr lang="en-AU" dirty="0"/>
              <a:t>Dialog:</a:t>
            </a:r>
          </a:p>
          <a:p>
            <a:pPr lvl="2"/>
            <a:endParaRPr lang="en-AU" dirty="0"/>
          </a:p>
          <a:p>
            <a:pPr lvl="2"/>
            <a:endParaRPr lang="en-AU" dirty="0"/>
          </a:p>
          <a:p>
            <a:pPr lvl="2"/>
            <a:endParaRPr lang="en-AU" dirty="0"/>
          </a:p>
          <a:p>
            <a:pPr lvl="2"/>
            <a:endParaRPr lang="en-AU" dirty="0"/>
          </a:p>
          <a:p>
            <a:pPr lvl="2"/>
            <a:r>
              <a:rPr lang="en-AU" dirty="0"/>
              <a:t>Click on the Start-Up / Environment option on </a:t>
            </a:r>
            <a:br>
              <a:rPr lang="en-AU" dirty="0"/>
            </a:br>
            <a:r>
              <a:rPr lang="en-AU" dirty="0"/>
              <a:t>the left side of the settings screen</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5739" y="4999507"/>
            <a:ext cx="3506661" cy="13586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7600" y="1679908"/>
            <a:ext cx="7344800" cy="2495898"/>
          </a:xfrm>
          <a:prstGeom prst="rect">
            <a:avLst/>
          </a:prstGeom>
        </p:spPr>
      </p:pic>
    </p:spTree>
    <p:extLst>
      <p:ext uri="{BB962C8B-B14F-4D97-AF65-F5344CB8AC3E}">
        <p14:creationId xmlns:p14="http://schemas.microsoft.com/office/powerpoint/2010/main" val="1200762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2"/>
            <a:r>
              <a:rPr lang="en-AU" dirty="0"/>
              <a:t>In the text box on the right go to the end of any </a:t>
            </a:r>
            <a:br>
              <a:rPr lang="en-AU" dirty="0"/>
            </a:br>
            <a:r>
              <a:rPr lang="en-AU" dirty="0"/>
              <a:t>existing entries and add:</a:t>
            </a:r>
          </a:p>
          <a:p>
            <a:pPr lvl="3"/>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set PATH=c:\programdata\laragon\bin\git\bin;%PATH%</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endPar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pPr lvl="2"/>
            <a:r>
              <a:rPr lang="en-AU" dirty="0"/>
              <a:t>Click Save Settings</a:t>
            </a:r>
          </a:p>
          <a:p>
            <a:pPr lvl="2"/>
            <a:r>
              <a:rPr lang="en-AU" dirty="0"/>
              <a:t>Close and re-open </a:t>
            </a:r>
            <a:r>
              <a:rPr lang="en-AU" dirty="0" err="1"/>
              <a:t>Cmnder</a:t>
            </a:r>
            <a:endParaRPr lang="en-AU" dirty="0"/>
          </a:p>
          <a:p>
            <a:pPr lvl="1"/>
            <a:endParaRPr lang="en-AU" dirty="0"/>
          </a:p>
          <a:p>
            <a:endParaRPr lang="en-AU"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415" r="29874"/>
          <a:stretch/>
        </p:blipFill>
        <p:spPr>
          <a:xfrm>
            <a:off x="1791628" y="3134687"/>
            <a:ext cx="5910147" cy="2123778"/>
          </a:xfrm>
          <a:prstGeom prst="rect">
            <a:avLst/>
          </a:prstGeom>
        </p:spPr>
      </p:pic>
    </p:spTree>
    <p:extLst>
      <p:ext uri="{BB962C8B-B14F-4D97-AF65-F5344CB8AC3E}">
        <p14:creationId xmlns:p14="http://schemas.microsoft.com/office/powerpoint/2010/main" val="843046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Laragon Help (College)</a:t>
            </a:r>
          </a:p>
        </p:txBody>
      </p:sp>
      <p:sp>
        <p:nvSpPr>
          <p:cNvPr id="3" name="Text Placeholder 2"/>
          <p:cNvSpPr>
            <a:spLocks noGrp="1"/>
          </p:cNvSpPr>
          <p:nvPr>
            <p:ph idx="1"/>
          </p:nvPr>
        </p:nvSpPr>
        <p:spPr/>
        <p:txBody>
          <a:bodyPr>
            <a:normAutofit/>
          </a:bodyPr>
          <a:lstStyle/>
          <a:p>
            <a:pPr lvl="1"/>
            <a:r>
              <a:rPr lang="en-AU" dirty="0"/>
              <a:t>Once these done, test to see if git is working using:</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git --version</a:t>
            </a:r>
          </a:p>
          <a:p>
            <a:pPr lvl="1"/>
            <a:endParaRPr lang="en-AU" dirty="0"/>
          </a:p>
          <a:p>
            <a:endParaRPr lang="en-AU" dirty="0"/>
          </a:p>
        </p:txBody>
      </p:sp>
    </p:spTree>
    <p:extLst>
      <p:ext uri="{BB962C8B-B14F-4D97-AF65-F5344CB8AC3E}">
        <p14:creationId xmlns:p14="http://schemas.microsoft.com/office/powerpoint/2010/main" val="96189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13AD-44D1-E6AC-C6D5-F6FE720FDB72}"/>
              </a:ext>
            </a:extLst>
          </p:cNvPr>
          <p:cNvSpPr>
            <a:spLocks noGrp="1"/>
          </p:cNvSpPr>
          <p:nvPr>
            <p:ph type="title"/>
          </p:nvPr>
        </p:nvSpPr>
        <p:spPr/>
        <p:txBody>
          <a:bodyPr>
            <a:normAutofit/>
          </a:bodyPr>
          <a:lstStyle/>
          <a:p>
            <a:r>
              <a:rPr lang="en-US" dirty="0"/>
              <a:t>Activity: Wikipedia as version control </a:t>
            </a:r>
          </a:p>
        </p:txBody>
      </p:sp>
      <p:sp>
        <p:nvSpPr>
          <p:cNvPr id="3" name="Content Placeholder 2">
            <a:extLst>
              <a:ext uri="{FF2B5EF4-FFF2-40B4-BE49-F238E27FC236}">
                <a16:creationId xmlns:a16="http://schemas.microsoft.com/office/drawing/2014/main" id="{7EF87751-6101-BFE4-D0E2-8784F1728205}"/>
              </a:ext>
            </a:extLst>
          </p:cNvPr>
          <p:cNvSpPr>
            <a:spLocks noGrp="1"/>
          </p:cNvSpPr>
          <p:nvPr>
            <p:ph idx="1"/>
          </p:nvPr>
        </p:nvSpPr>
        <p:spPr/>
        <p:txBody>
          <a:bodyPr>
            <a:normAutofit fontScale="92500"/>
          </a:bodyPr>
          <a:lstStyle/>
          <a:p>
            <a:pPr marL="0" indent="0">
              <a:buNone/>
            </a:pPr>
            <a:r>
              <a:rPr lang="en-US" dirty="0"/>
              <a:t>Wikipedia is a prominent example of how version control facilitates mass-scale collaboration with relatively little trust.</a:t>
            </a:r>
          </a:p>
          <a:p>
            <a:r>
              <a:rPr lang="en-US" dirty="0"/>
              <a:t>Go to: </a:t>
            </a:r>
            <a:r>
              <a:rPr lang="en-US" dirty="0">
                <a:hlinkClick r:id="rId3"/>
              </a:rPr>
              <a:t>https://en.wikipedia.org/wiki/Python_(programming_language)</a:t>
            </a:r>
            <a:endParaRPr lang="en-US" dirty="0"/>
          </a:p>
          <a:p>
            <a:r>
              <a:rPr lang="en-US" dirty="0"/>
              <a:t>Go to </a:t>
            </a:r>
            <a:r>
              <a:rPr lang="en-US" b="1" dirty="0"/>
              <a:t>History</a:t>
            </a:r>
          </a:p>
          <a:p>
            <a:r>
              <a:rPr lang="en-US" dirty="0"/>
              <a:t>As group, identify a change and then identify what was changed, why it was changed, and who changed it. Identify whether the change was accepted or reverted and why.</a:t>
            </a:r>
            <a:br>
              <a:rPr lang="en-US" dirty="0"/>
            </a:br>
            <a:endParaRPr lang="en-US" dirty="0"/>
          </a:p>
        </p:txBody>
      </p:sp>
    </p:spTree>
    <p:extLst>
      <p:ext uri="{BB962C8B-B14F-4D97-AF65-F5344CB8AC3E}">
        <p14:creationId xmlns:p14="http://schemas.microsoft.com/office/powerpoint/2010/main" val="276114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ADA63-4466-D497-07BC-71A262267170}"/>
              </a:ext>
            </a:extLst>
          </p:cNvPr>
          <p:cNvSpPr>
            <a:spLocks noGrp="1"/>
          </p:cNvSpPr>
          <p:nvPr>
            <p:ph type="title"/>
          </p:nvPr>
        </p:nvSpPr>
        <p:spPr/>
        <p:txBody>
          <a:bodyPr/>
          <a:lstStyle/>
          <a:p>
            <a:r>
              <a:rPr lang="en-US" dirty="0"/>
              <a:t>Why it matters in software</a:t>
            </a:r>
          </a:p>
        </p:txBody>
      </p:sp>
      <p:sp>
        <p:nvSpPr>
          <p:cNvPr id="3" name="Content Placeholder 2">
            <a:extLst>
              <a:ext uri="{FF2B5EF4-FFF2-40B4-BE49-F238E27FC236}">
                <a16:creationId xmlns:a16="http://schemas.microsoft.com/office/drawing/2014/main" id="{59AE6D83-A21A-53A5-284A-E14658806D00}"/>
              </a:ext>
            </a:extLst>
          </p:cNvPr>
          <p:cNvSpPr>
            <a:spLocks noGrp="1"/>
          </p:cNvSpPr>
          <p:nvPr>
            <p:ph idx="1"/>
          </p:nvPr>
        </p:nvSpPr>
        <p:spPr/>
        <p:txBody>
          <a:bodyPr/>
          <a:lstStyle/>
          <a:p>
            <a:r>
              <a:rPr lang="en-US" dirty="0"/>
              <a:t>The </a:t>
            </a:r>
            <a:r>
              <a:rPr lang="en-US" b="1" dirty="0"/>
              <a:t>source code </a:t>
            </a:r>
            <a:r>
              <a:rPr lang="en-US" dirty="0"/>
              <a:t>of programs is usually the most valuable intellectual property (IP) that the company owns</a:t>
            </a:r>
          </a:p>
          <a:p>
            <a:r>
              <a:rPr lang="en-US" dirty="0"/>
              <a:t>Many people usually work on </a:t>
            </a:r>
            <a:r>
              <a:rPr lang="en-US" b="1" dirty="0"/>
              <a:t>one </a:t>
            </a:r>
            <a:r>
              <a:rPr lang="en-US" dirty="0"/>
              <a:t>application and its files</a:t>
            </a:r>
          </a:p>
          <a:p>
            <a:r>
              <a:rPr lang="en-US" dirty="0"/>
              <a:t>A typical application consists of many files and many lines of code</a:t>
            </a:r>
          </a:p>
          <a:p>
            <a:r>
              <a:rPr lang="en-US" dirty="0"/>
              <a:t>Examples…</a:t>
            </a:r>
          </a:p>
          <a:p>
            <a:endParaRPr lang="en-US" dirty="0"/>
          </a:p>
        </p:txBody>
      </p:sp>
    </p:spTree>
    <p:extLst>
      <p:ext uri="{BB962C8B-B14F-4D97-AF65-F5344CB8AC3E}">
        <p14:creationId xmlns:p14="http://schemas.microsoft.com/office/powerpoint/2010/main" val="274887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B1FD-C139-1151-ED6C-A6F8322EA4BE}"/>
              </a:ext>
            </a:extLst>
          </p:cNvPr>
          <p:cNvSpPr>
            <a:spLocks noGrp="1"/>
          </p:cNvSpPr>
          <p:nvPr>
            <p:ph type="title"/>
          </p:nvPr>
        </p:nvSpPr>
        <p:spPr/>
        <p:txBody>
          <a:bodyPr/>
          <a:lstStyle/>
          <a:p>
            <a:r>
              <a:rPr lang="en-US" dirty="0"/>
              <a:t>Size of software projects</a:t>
            </a:r>
          </a:p>
        </p:txBody>
      </p:sp>
      <p:sp>
        <p:nvSpPr>
          <p:cNvPr id="3" name="Content Placeholder 2">
            <a:extLst>
              <a:ext uri="{FF2B5EF4-FFF2-40B4-BE49-F238E27FC236}">
                <a16:creationId xmlns:a16="http://schemas.microsoft.com/office/drawing/2014/main" id="{BB442449-DA21-A792-06F5-6F3630024115}"/>
              </a:ext>
            </a:extLst>
          </p:cNvPr>
          <p:cNvSpPr>
            <a:spLocks noGrp="1"/>
          </p:cNvSpPr>
          <p:nvPr>
            <p:ph idx="1"/>
          </p:nvPr>
        </p:nvSpPr>
        <p:spPr/>
        <p:txBody>
          <a:bodyPr/>
          <a:lstStyle/>
          <a:p>
            <a:r>
              <a:rPr lang="en-US" dirty="0"/>
              <a:t>Linux Kernel:</a:t>
            </a:r>
          </a:p>
          <a:p>
            <a:pPr lvl="1"/>
            <a:r>
              <a:rPr lang="en-US" dirty="0"/>
              <a:t>~27 million source lines of code (SLOC)</a:t>
            </a:r>
          </a:p>
          <a:p>
            <a:pPr lvl="2"/>
            <a:r>
              <a:rPr lang="en-US" dirty="0"/>
              <a:t>All the Harry Potter books combined are about 100,000 lines</a:t>
            </a:r>
          </a:p>
          <a:p>
            <a:pPr lvl="1"/>
            <a:r>
              <a:rPr lang="en-US" dirty="0"/>
              <a:t>~70,000 files</a:t>
            </a:r>
          </a:p>
          <a:p>
            <a:pPr lvl="1"/>
            <a:r>
              <a:rPr lang="en-US" dirty="0"/>
              <a:t>~75,000 “edits” a year (commits, but we’ll get to that)</a:t>
            </a:r>
          </a:p>
          <a:p>
            <a:pPr lvl="1"/>
            <a:r>
              <a:rPr lang="en-US" dirty="0"/>
              <a:t>1000’s of contributors (4189 in 2020 alone) </a:t>
            </a:r>
          </a:p>
          <a:p>
            <a:r>
              <a:rPr lang="en-US" dirty="0"/>
              <a:t>Most projects would have 100’s of files and 10,000’s of lines of code, with a dozen or more contributors (guess)</a:t>
            </a:r>
          </a:p>
        </p:txBody>
      </p:sp>
    </p:spTree>
    <p:extLst>
      <p:ext uri="{BB962C8B-B14F-4D97-AF65-F5344CB8AC3E}">
        <p14:creationId xmlns:p14="http://schemas.microsoft.com/office/powerpoint/2010/main" val="18077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8B32BE2E-40B2-4BA3-2E6C-94B9FA80A912}"/>
              </a:ext>
            </a:extLst>
          </p:cNvPr>
          <p:cNvPicPr>
            <a:picLocks noChangeAspect="1"/>
          </p:cNvPicPr>
          <p:nvPr/>
        </p:nvPicPr>
        <p:blipFill rotWithShape="1">
          <a:blip r:embed="rId2"/>
          <a:srcRect t="16963" b="20731"/>
          <a:stretch/>
        </p:blipFill>
        <p:spPr>
          <a:xfrm>
            <a:off x="-2033335" y="439206"/>
            <a:ext cx="15433830" cy="6418794"/>
          </a:xfrm>
          <a:prstGeom prst="rect">
            <a:avLst/>
          </a:prstGeom>
          <a:noFill/>
        </p:spPr>
      </p:pic>
      <p:sp>
        <p:nvSpPr>
          <p:cNvPr id="2" name="Title 1">
            <a:extLst>
              <a:ext uri="{FF2B5EF4-FFF2-40B4-BE49-F238E27FC236}">
                <a16:creationId xmlns:a16="http://schemas.microsoft.com/office/drawing/2014/main" id="{41EFD22E-2F67-B74E-3049-9BEE45FAF373}"/>
              </a:ext>
            </a:extLst>
          </p:cNvPr>
          <p:cNvSpPr>
            <a:spLocks noGrp="1"/>
          </p:cNvSpPr>
          <p:nvPr>
            <p:ph type="title"/>
          </p:nvPr>
        </p:nvSpPr>
        <p:spPr>
          <a:xfrm>
            <a:off x="6509288" y="1997380"/>
            <a:ext cx="5073112" cy="2863239"/>
          </a:xfrm>
          <a:solidFill>
            <a:srgbClr val="D8262E">
              <a:alpha val="60000"/>
            </a:srgbClr>
          </a:solidFill>
        </p:spPr>
        <p:txBody>
          <a:bodyPr anchor="ctr">
            <a:normAutofit/>
          </a:bodyPr>
          <a:lstStyle/>
          <a:p>
            <a:pPr>
              <a:lnSpc>
                <a:spcPct val="90000"/>
              </a:lnSpc>
            </a:pPr>
            <a:r>
              <a:rPr lang="en-US" sz="3300" u="sng" dirty="0"/>
              <a:t>ALL</a:t>
            </a:r>
            <a:r>
              <a:rPr lang="en-US" sz="3300" dirty="0"/>
              <a:t> SOFTWARE DEVELOPMENT PROJECTS USE VERSION CONTROL</a:t>
            </a:r>
            <a:br>
              <a:rPr lang="en-US" sz="3300" dirty="0"/>
            </a:br>
            <a:br>
              <a:rPr lang="en-US" sz="3300" dirty="0"/>
            </a:br>
            <a:r>
              <a:rPr lang="en-US" sz="2400" dirty="0"/>
              <a:t>Many other projects do too</a:t>
            </a:r>
          </a:p>
        </p:txBody>
      </p:sp>
    </p:spTree>
    <p:extLst>
      <p:ext uri="{BB962C8B-B14F-4D97-AF65-F5344CB8AC3E}">
        <p14:creationId xmlns:p14="http://schemas.microsoft.com/office/powerpoint/2010/main" val="2463316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57F87-4590-1E46-C631-093526D8CCEB}"/>
              </a:ext>
            </a:extLst>
          </p:cNvPr>
          <p:cNvSpPr>
            <a:spLocks noGrp="1"/>
          </p:cNvSpPr>
          <p:nvPr>
            <p:ph type="title"/>
          </p:nvPr>
        </p:nvSpPr>
        <p:spPr/>
        <p:txBody>
          <a:bodyPr/>
          <a:lstStyle/>
          <a:p>
            <a:r>
              <a:rPr lang="en-US" dirty="0"/>
              <a:t>Distinction</a:t>
            </a:r>
          </a:p>
        </p:txBody>
      </p:sp>
      <p:sp>
        <p:nvSpPr>
          <p:cNvPr id="3" name="Content Placeholder 2">
            <a:extLst>
              <a:ext uri="{FF2B5EF4-FFF2-40B4-BE49-F238E27FC236}">
                <a16:creationId xmlns:a16="http://schemas.microsoft.com/office/drawing/2014/main" id="{FD618FDF-38D5-5AEE-1BAF-A25F147BC21F}"/>
              </a:ext>
            </a:extLst>
          </p:cNvPr>
          <p:cNvSpPr>
            <a:spLocks noGrp="1"/>
          </p:cNvSpPr>
          <p:nvPr>
            <p:ph idx="1"/>
          </p:nvPr>
        </p:nvSpPr>
        <p:spPr/>
        <p:txBody>
          <a:bodyPr/>
          <a:lstStyle/>
          <a:p>
            <a:r>
              <a:rPr lang="en-US" dirty="0"/>
              <a:t>In most version control systems there is a clear distinction between:</a:t>
            </a:r>
          </a:p>
          <a:p>
            <a:pPr lvl="1"/>
            <a:r>
              <a:rPr lang="en-US" dirty="0"/>
              <a:t>The files you are editing – sometimes called “</a:t>
            </a:r>
            <a:r>
              <a:rPr lang="en-US" b="1" dirty="0"/>
              <a:t>working tree</a:t>
            </a:r>
            <a:r>
              <a:rPr lang="en-US" dirty="0"/>
              <a:t>” or “working copy”</a:t>
            </a:r>
          </a:p>
          <a:p>
            <a:pPr marL="457200" lvl="1" indent="0">
              <a:buNone/>
            </a:pPr>
            <a:r>
              <a:rPr lang="en-US" dirty="0"/>
              <a:t>versus </a:t>
            </a:r>
          </a:p>
          <a:p>
            <a:pPr lvl="1"/>
            <a:r>
              <a:rPr lang="en-US" dirty="0"/>
              <a:t>the revision history, the metadata, and sometimes access control to this information often called “the </a:t>
            </a:r>
            <a:r>
              <a:rPr lang="en-US" b="1" dirty="0"/>
              <a:t>repository</a:t>
            </a:r>
            <a:r>
              <a:rPr lang="en-US" dirty="0"/>
              <a:t>”</a:t>
            </a:r>
          </a:p>
        </p:txBody>
      </p:sp>
    </p:spTree>
    <p:extLst>
      <p:ext uri="{BB962C8B-B14F-4D97-AF65-F5344CB8AC3E}">
        <p14:creationId xmlns:p14="http://schemas.microsoft.com/office/powerpoint/2010/main" val="3795901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http://purl.org/dc/elements/1.1/"/>
    <ds:schemaRef ds:uri="http://schemas.microsoft.com/office/2006/metadata/properties"/>
    <ds:schemaRef ds:uri="833ce3ab-d172-455c-9989-f10facae9784"/>
    <ds:schemaRef ds:uri="http://purl.org/dc/terms/"/>
    <ds:schemaRef ds:uri="http://schemas.microsoft.com/office/2006/documentManagement/types"/>
    <ds:schemaRef ds:uri="3936cbe9-feea-4685-b03c-7f8d09c550f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2302</TotalTime>
  <Words>2063</Words>
  <Application>Microsoft Office PowerPoint</Application>
  <PresentationFormat>Widescreen</PresentationFormat>
  <Paragraphs>350</Paragraphs>
  <Slides>46</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Century Gothic</vt:lpstr>
      <vt:lpstr>Fira Code</vt:lpstr>
      <vt:lpstr>Lucida Console</vt:lpstr>
      <vt:lpstr>Wingdings</vt:lpstr>
      <vt:lpstr>Office Theme</vt:lpstr>
      <vt:lpstr>Introduction to Version Control</vt:lpstr>
      <vt:lpstr>Session Contents</vt:lpstr>
      <vt:lpstr>What is Version Control</vt:lpstr>
      <vt:lpstr>What is Version Control?</vt:lpstr>
      <vt:lpstr>Activity: Wikipedia as version control </vt:lpstr>
      <vt:lpstr>Why it matters in software</vt:lpstr>
      <vt:lpstr>Size of software projects</vt:lpstr>
      <vt:lpstr>ALL SOFTWARE DEVELOPMENT PROJECTS USE VERSION CONTROL  Many other projects do too</vt:lpstr>
      <vt:lpstr>Distinction</vt:lpstr>
      <vt:lpstr>Version Control Systems</vt:lpstr>
      <vt:lpstr>Version Control Systems</vt:lpstr>
      <vt:lpstr>Version Control Systems</vt:lpstr>
      <vt:lpstr>What makes distributed distributed</vt:lpstr>
      <vt:lpstr>Version Control Terminology</vt:lpstr>
      <vt:lpstr>Git Terminology</vt:lpstr>
      <vt:lpstr>GIT</vt:lpstr>
      <vt:lpstr>GIT</vt:lpstr>
      <vt:lpstr>Setting Git Up</vt:lpstr>
      <vt:lpstr>Setting-Up Git [Windows]</vt:lpstr>
      <vt:lpstr>Setting-Up Git [Windows]</vt:lpstr>
      <vt:lpstr>Setting-Up Git [MacOS]</vt:lpstr>
      <vt:lpstr>Setting-Up Git [Linux/Ubuntu]</vt:lpstr>
      <vt:lpstr>Git Basics</vt:lpstr>
      <vt:lpstr>Git Basics</vt:lpstr>
      <vt:lpstr>Git Basics</vt:lpstr>
      <vt:lpstr>Checking git is installed</vt:lpstr>
      <vt:lpstr>Git Basics</vt:lpstr>
      <vt:lpstr>Git Basics</vt:lpstr>
      <vt:lpstr>Git Basics: Initialising a Repository</vt:lpstr>
      <vt:lpstr>Git Basics: Terminal Prompt</vt:lpstr>
      <vt:lpstr>Git Basics: Repo Status</vt:lpstr>
      <vt:lpstr>Git Basics: Create a ReadMe.md</vt:lpstr>
      <vt:lpstr>Git Basics: Check the Status</vt:lpstr>
      <vt:lpstr>Git Basics: Tracking Files</vt:lpstr>
      <vt:lpstr>Git Basics: Tracking Files [Multiple]</vt:lpstr>
      <vt:lpstr>Git Basics: Commit tracked files</vt:lpstr>
      <vt:lpstr>Git Basics: Tracking ‘Empty’ Folders</vt:lpstr>
      <vt:lpstr>Exercises</vt:lpstr>
      <vt:lpstr>Git Installed but not Working?</vt:lpstr>
      <vt:lpstr>Laragon Help (College)</vt:lpstr>
      <vt:lpstr>Laragon Help (College)</vt:lpstr>
      <vt:lpstr>Laragon Help (College)</vt:lpstr>
      <vt:lpstr>Laragon Help (College)</vt:lpstr>
      <vt:lpstr>Laragon Help (College)</vt:lpstr>
      <vt:lpstr>Laragon Help (College)</vt:lpstr>
      <vt:lpstr>Laragon Help (College)</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Reina Rowlands</cp:lastModifiedBy>
  <cp:revision>36</cp:revision>
  <cp:lastPrinted>2020-04-28T01:47:42Z</cp:lastPrinted>
  <dcterms:created xsi:type="dcterms:W3CDTF">2020-07-29T07:20:07Z</dcterms:created>
  <dcterms:modified xsi:type="dcterms:W3CDTF">2025-02-21T02:54:05Z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0x010100D482CBA738D00D4AAC9330883AE1DA78</vt:lpwstr>
  </property>
  <property fmtid="{D5CDD505-2E9C-101B-9397-08002B2CF9AE}" pid="3" name="MSIP_Label_f3ac7e5b-5da2-46c7-8677-8a6b50f7d886_Enabled">
    <vt:lpwstr>true</vt:lpwstr>
  </property>
  <property fmtid="{D5CDD505-2E9C-101B-9397-08002B2CF9AE}" pid="4" name="MSIP_Label_f3ac7e5b-5da2-46c7-8677-8a6b50f7d886_SetDate">
    <vt:lpwstr>2024-02-07T02:46:57Z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8ea63249-1327-4845-ac2a-c029d89811ad</vt:lpwstr>
  </property>
  <property fmtid="{D5CDD505-2E9C-101B-9397-08002B2CF9AE}" pid="9" name="MSIP_Label_f3ac7e5b-5da2-46c7-8677-8a6b50f7d886_ContentBits">
    <vt:lpwstr>1</vt:lpwstr>
  </property>
  <property fmtid="{D5CDD505-2E9C-101B-9397-08002B2CF9AE}" pid="10" name="ClassificationContentMarkingHeaderLocations">
    <vt:lpwstr>Office Theme:7</vt:lpwstr>
  </property>
  <property fmtid="{D5CDD505-2E9C-101B-9397-08002B2CF9AE}" pid="11" name="ClassificationContentMarkingHeaderText">
    <vt:lpwstr>OFFICIAL</vt:lpwstr>
  </property>
</Properties>
</file>