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63" r:id="rId5"/>
    <p:sldId id="262" r:id="rId6"/>
    <p:sldId id="323" r:id="rId7"/>
    <p:sldId id="324" r:id="rId8"/>
    <p:sldId id="325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</p:sldIdLst>
  <p:sldSz cx="12192000" cy="6858000"/>
  <p:notesSz cx="7104063" cy="10234613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2"/>
            <p14:sldId id="323"/>
            <p14:sldId id="324"/>
            <p14:sldId id="325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Content" id="{A4C4AF5C-441C-4785-B207-3A67FABB8DD3}">
          <p14:sldIdLst/>
        </p14:section>
        <p14:section name="Setting Up (Win)" id="{CFAD5FCF-9B41-4F80-9F81-429C106A9C3F}">
          <p14:sldIdLst/>
        </p14:section>
        <p14:section name="Setting Up (Linux/MacOS)" id="{FB1840C3-DC04-42BF-803A-E22B54E047E6}">
          <p14:sldIdLst/>
        </p14:section>
        <p14:section name="Git Basics" id="{5124055B-9E98-43B8-98B7-24C00C437695}">
          <p14:sldIdLst/>
        </p14:section>
        <p14:section name="Exercises" id="{F1A870C2-B449-4C0F-8767-F787725E74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FF"/>
    <a:srgbClr val="000000"/>
    <a:srgbClr val="D8262E"/>
    <a:srgbClr val="CC0000"/>
    <a:srgbClr val="D81C24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6301" autoAdjust="0"/>
  </p:normalViewPr>
  <p:slideViewPr>
    <p:cSldViewPr snapToGrid="0" snapToObjects="1">
      <p:cViewPr varScale="1">
        <p:scale>
          <a:sx n="122" d="100"/>
          <a:sy n="122" d="100"/>
        </p:scale>
        <p:origin x="1096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4/3/2025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4/3/2025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C6D13-C18D-29E2-A4B3-45703AA194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Remote repositories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63193679"/>
              </p:ext>
            </p:extLst>
          </p:nvPr>
        </p:nvGraphicFramePr>
        <p:xfrm>
          <a:off x="1050925" y="4732339"/>
          <a:ext cx="10084246" cy="828489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314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93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445717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ICTICT449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version control systems in development environments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ICTPRG430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Introductory object-oriented techniques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138155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Applied Programming in Python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Various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ICT40120 Certificate IV in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CEA-09FF-CE7A-D638-7EDCA4C7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pic>
        <p:nvPicPr>
          <p:cNvPr id="5" name="Graphic 4" descr="Cylinder outline">
            <a:extLst>
              <a:ext uri="{FF2B5EF4-FFF2-40B4-BE49-F238E27FC236}">
                <a16:creationId xmlns:a16="http://schemas.microsoft.com/office/drawing/2014/main" id="{74FBBE24-2D69-8FF2-2AC0-00507DEB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453" y="4343400"/>
            <a:ext cx="914400" cy="914400"/>
          </a:xfrm>
          <a:prstGeom prst="rect">
            <a:avLst/>
          </a:prstGeom>
        </p:spPr>
      </p:pic>
      <p:pic>
        <p:nvPicPr>
          <p:cNvPr id="8" name="Graphic 7" descr="Cylinder outline">
            <a:extLst>
              <a:ext uri="{FF2B5EF4-FFF2-40B4-BE49-F238E27FC236}">
                <a16:creationId xmlns:a16="http://schemas.microsoft.com/office/drawing/2014/main" id="{B1EDD954-37F4-4E73-3C92-443DA1B3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109" y="4278402"/>
            <a:ext cx="914400" cy="914400"/>
          </a:xfrm>
          <a:prstGeom prst="rect">
            <a:avLst/>
          </a:prstGeom>
        </p:spPr>
      </p:pic>
      <p:pic>
        <p:nvPicPr>
          <p:cNvPr id="9" name="Graphic 8" descr="Cylinder outline">
            <a:extLst>
              <a:ext uri="{FF2B5EF4-FFF2-40B4-BE49-F238E27FC236}">
                <a16:creationId xmlns:a16="http://schemas.microsoft.com/office/drawing/2014/main" id="{6E336CE7-9885-2AE0-9D12-14674C1B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5520" y="4343400"/>
            <a:ext cx="914400" cy="914400"/>
          </a:xfrm>
          <a:prstGeom prst="rect">
            <a:avLst/>
          </a:prstGeom>
        </p:spPr>
      </p:pic>
      <p:pic>
        <p:nvPicPr>
          <p:cNvPr id="10" name="Graphic 9" descr="Cylinder outline">
            <a:extLst>
              <a:ext uri="{FF2B5EF4-FFF2-40B4-BE49-F238E27FC236}">
                <a16:creationId xmlns:a16="http://schemas.microsoft.com/office/drawing/2014/main" id="{45486C51-175F-6A9F-5232-8E9930B4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3853" y="5443708"/>
            <a:ext cx="914400" cy="914400"/>
          </a:xfrm>
          <a:prstGeom prst="rect">
            <a:avLst/>
          </a:prstGeom>
        </p:spPr>
      </p:pic>
      <p:pic>
        <p:nvPicPr>
          <p:cNvPr id="11" name="Graphic 10" descr="Cylinder outline">
            <a:extLst>
              <a:ext uri="{FF2B5EF4-FFF2-40B4-BE49-F238E27FC236}">
                <a16:creationId xmlns:a16="http://schemas.microsoft.com/office/drawing/2014/main" id="{B18CD6A8-4549-0DDC-EE0B-0A3CEE2BE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2549" y="2410680"/>
            <a:ext cx="1932720" cy="1932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FFC55-2DAE-722D-DB1B-00357FDA94C2}"/>
              </a:ext>
            </a:extLst>
          </p:cNvPr>
          <p:cNvSpPr txBox="1"/>
          <p:nvPr/>
        </p:nvSpPr>
        <p:spPr>
          <a:xfrm>
            <a:off x="609600" y="1450602"/>
            <a:ext cx="959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It’s a flexible way to design a system – but it isn’t necessary the most robust way to manage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</a:t>
            </a:r>
            <a:r>
              <a:rPr lang="en-US" dirty="0">
                <a:solidFill>
                  <a:schemeClr val="bg1"/>
                </a:solidFill>
              </a:rPr>
              <a:t>source code…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316E6-53F2-7A08-342F-3CD0128FD700}"/>
              </a:ext>
            </a:extLst>
          </p:cNvPr>
          <p:cNvCxnSpPr>
            <a:cxnSpLocks/>
          </p:cNvCxnSpPr>
          <p:nvPr/>
        </p:nvCxnSpPr>
        <p:spPr>
          <a:xfrm>
            <a:off x="3085282" y="4810340"/>
            <a:ext cx="1012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9E6BF-BDD6-8418-2EFE-CB38C2B07ECC}"/>
              </a:ext>
            </a:extLst>
          </p:cNvPr>
          <p:cNvCxnSpPr>
            <a:cxnSpLocks/>
          </p:cNvCxnSpPr>
          <p:nvPr/>
        </p:nvCxnSpPr>
        <p:spPr>
          <a:xfrm flipV="1">
            <a:off x="4772298" y="4145280"/>
            <a:ext cx="502918" cy="3340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BF75B2-8F24-040D-B0DE-28EF6CFC1C1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26653" y="5257800"/>
            <a:ext cx="562256" cy="633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54D5F-290C-B875-A859-9973CFB53E8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976571" y="5192802"/>
            <a:ext cx="460738" cy="708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33231C-363F-DCC4-3A21-E56AABE65E98}"/>
              </a:ext>
            </a:extLst>
          </p:cNvPr>
          <p:cNvCxnSpPr>
            <a:cxnSpLocks/>
          </p:cNvCxnSpPr>
          <p:nvPr/>
        </p:nvCxnSpPr>
        <p:spPr>
          <a:xfrm>
            <a:off x="6394562" y="4145280"/>
            <a:ext cx="537461" cy="3340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6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913C-4C10-9EDC-20E1-4A605EB1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E17B-DFC4-7315-05CA-178E3078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git repo can be the remote for any other git repo so long as they have a shared history</a:t>
            </a:r>
          </a:p>
          <a:p>
            <a:r>
              <a:rPr lang="en-US" dirty="0"/>
              <a:t>It is nice to have a git repo that is securely accessible via the internet</a:t>
            </a:r>
          </a:p>
          <a:p>
            <a:r>
              <a:rPr lang="en-US" dirty="0"/>
              <a:t>It is nice to have a repo that most people can agree is the “source of truth”</a:t>
            </a:r>
          </a:p>
        </p:txBody>
      </p:sp>
    </p:spTree>
    <p:extLst>
      <p:ext uri="{BB962C8B-B14F-4D97-AF65-F5344CB8AC3E}">
        <p14:creationId xmlns:p14="http://schemas.microsoft.com/office/powerpoint/2010/main" val="368211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Wars: How Attack Of The Clones Set The Stage For The Clone Wars">
            <a:extLst>
              <a:ext uri="{FF2B5EF4-FFF2-40B4-BE49-F238E27FC236}">
                <a16:creationId xmlns:a16="http://schemas.microsoft.com/office/drawing/2014/main" id="{23C26042-F606-E899-8B92-6C8B88A0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0937"/>
            <a:ext cx="10694126" cy="534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47736-72FC-DD2D-A1B5-C8BF20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pic>
        <p:nvPicPr>
          <p:cNvPr id="5" name="!!repo-clone" descr="Cylinder outline">
            <a:extLst>
              <a:ext uri="{FF2B5EF4-FFF2-40B4-BE49-F238E27FC236}">
                <a16:creationId xmlns:a16="http://schemas.microsoft.com/office/drawing/2014/main" id="{E0DE1F6A-92C7-A46D-953C-E85ECB18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2764" y="849509"/>
            <a:ext cx="1932720" cy="1932720"/>
          </a:xfrm>
          <a:prstGeom prst="rect">
            <a:avLst/>
          </a:prstGeom>
        </p:spPr>
      </p:pic>
      <p:pic>
        <p:nvPicPr>
          <p:cNvPr id="6" name="!!repo" descr="Cylinder outline">
            <a:extLst>
              <a:ext uri="{FF2B5EF4-FFF2-40B4-BE49-F238E27FC236}">
                <a16:creationId xmlns:a16="http://schemas.microsoft.com/office/drawing/2014/main" id="{2D9A0AB3-E939-6AC2-36F1-E5BEF5D1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2764" y="857349"/>
            <a:ext cx="1932720" cy="19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Wars: How Attack Of The Clones Set The Stage For The Clone Wars">
            <a:extLst>
              <a:ext uri="{FF2B5EF4-FFF2-40B4-BE49-F238E27FC236}">
                <a16:creationId xmlns:a16="http://schemas.microsoft.com/office/drawing/2014/main" id="{23C26042-F606-E899-8B92-6C8B88A00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1515"/>
            <a:ext cx="12716216" cy="63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47736-72FC-DD2D-A1B5-C8BF20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54D6DA-4269-5DE8-F605-03580394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6404517" cy="4563491"/>
          </a:xfrm>
        </p:spPr>
        <p:txBody>
          <a:bodyPr/>
          <a:lstStyle/>
          <a:p>
            <a:r>
              <a:rPr lang="en-US" dirty="0"/>
              <a:t>Copies the </a:t>
            </a:r>
            <a:r>
              <a:rPr lang="en-US" b="1" dirty="0"/>
              <a:t>repository</a:t>
            </a:r>
            <a:r>
              <a:rPr lang="en-US" dirty="0"/>
              <a:t> in its last committed state</a:t>
            </a:r>
          </a:p>
        </p:txBody>
      </p:sp>
      <p:pic>
        <p:nvPicPr>
          <p:cNvPr id="3" name="!!repo" descr="Cylinder outline">
            <a:extLst>
              <a:ext uri="{FF2B5EF4-FFF2-40B4-BE49-F238E27FC236}">
                <a16:creationId xmlns:a16="http://schemas.microsoft.com/office/drawing/2014/main" id="{9142DE9B-148A-A839-F290-87D8EFBA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490" y="1794617"/>
            <a:ext cx="1932720" cy="1932720"/>
          </a:xfrm>
          <a:prstGeom prst="rect">
            <a:avLst/>
          </a:prstGeom>
        </p:spPr>
      </p:pic>
      <p:pic>
        <p:nvPicPr>
          <p:cNvPr id="6" name="!!repo-clone" descr="Cylinder outline">
            <a:extLst>
              <a:ext uri="{FF2B5EF4-FFF2-40B4-BE49-F238E27FC236}">
                <a16:creationId xmlns:a16="http://schemas.microsoft.com/office/drawing/2014/main" id="{EBE4A4C1-8901-4143-D3D4-9E807399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5395" y="1794617"/>
            <a:ext cx="1932720" cy="1932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7839D-C344-7D7E-E707-48C4E0E3A05C}"/>
              </a:ext>
            </a:extLst>
          </p:cNvPr>
          <p:cNvSpPr txBox="1"/>
          <p:nvPr/>
        </p:nvSpPr>
        <p:spPr>
          <a:xfrm>
            <a:off x="8359698" y="-10671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79E017-15EB-91CC-F027-31A86CEB185C}"/>
              </a:ext>
            </a:extLst>
          </p:cNvPr>
          <p:cNvCxnSpPr>
            <a:cxnSpLocks/>
          </p:cNvCxnSpPr>
          <p:nvPr/>
        </p:nvCxnSpPr>
        <p:spPr>
          <a:xfrm>
            <a:off x="7872761" y="-658651"/>
            <a:ext cx="115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96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Wars: How Attack Of The Clones Set The Stage For The Clone Wars">
            <a:extLst>
              <a:ext uri="{FF2B5EF4-FFF2-40B4-BE49-F238E27FC236}">
                <a16:creationId xmlns:a16="http://schemas.microsoft.com/office/drawing/2014/main" id="{23C26042-F606-E899-8B92-6C8B88A003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1515"/>
            <a:ext cx="12716216" cy="63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47736-72FC-DD2D-A1B5-C8BF20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54D6DA-4269-5DE8-F605-03580394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6404517" cy="4563491"/>
          </a:xfrm>
        </p:spPr>
        <p:txBody>
          <a:bodyPr/>
          <a:lstStyle/>
          <a:p>
            <a:r>
              <a:rPr lang="en-US" dirty="0"/>
              <a:t>Copies the </a:t>
            </a:r>
            <a:r>
              <a:rPr lang="en-US" b="1" dirty="0"/>
              <a:t>repository</a:t>
            </a:r>
            <a:r>
              <a:rPr lang="en-US" dirty="0"/>
              <a:t> in its last committed state</a:t>
            </a:r>
          </a:p>
          <a:p>
            <a:r>
              <a:rPr lang="en-US" dirty="0"/>
              <a:t>Maintains a link to the ‘origin’ repository as a ‘remote’</a:t>
            </a:r>
          </a:p>
        </p:txBody>
      </p:sp>
      <p:pic>
        <p:nvPicPr>
          <p:cNvPr id="3" name="!!repo" descr="Cylinder outline">
            <a:extLst>
              <a:ext uri="{FF2B5EF4-FFF2-40B4-BE49-F238E27FC236}">
                <a16:creationId xmlns:a16="http://schemas.microsoft.com/office/drawing/2014/main" id="{9142DE9B-148A-A839-F290-87D8EFBA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490" y="1794617"/>
            <a:ext cx="1932720" cy="1932720"/>
          </a:xfrm>
          <a:prstGeom prst="rect">
            <a:avLst/>
          </a:prstGeom>
        </p:spPr>
      </p:pic>
      <p:pic>
        <p:nvPicPr>
          <p:cNvPr id="6" name="!!repo-clone" descr="Cylinder outline">
            <a:extLst>
              <a:ext uri="{FF2B5EF4-FFF2-40B4-BE49-F238E27FC236}">
                <a16:creationId xmlns:a16="http://schemas.microsoft.com/office/drawing/2014/main" id="{EBE4A4C1-8901-4143-D3D4-9E807399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749" y="1829706"/>
            <a:ext cx="1932720" cy="1932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7839D-C344-7D7E-E707-48C4E0E3A05C}"/>
              </a:ext>
            </a:extLst>
          </p:cNvPr>
          <p:cNvSpPr txBox="1"/>
          <p:nvPr/>
        </p:nvSpPr>
        <p:spPr>
          <a:xfrm>
            <a:off x="9030174" y="241558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</a:t>
            </a:r>
          </a:p>
        </p:txBody>
      </p:sp>
      <p:cxnSp>
        <p:nvCxnSpPr>
          <p:cNvPr id="9" name="!!arrow">
            <a:extLst>
              <a:ext uri="{FF2B5EF4-FFF2-40B4-BE49-F238E27FC236}">
                <a16:creationId xmlns:a16="http://schemas.microsoft.com/office/drawing/2014/main" id="{9579E017-15EB-91CC-F027-31A86CEB185C}"/>
              </a:ext>
            </a:extLst>
          </p:cNvPr>
          <p:cNvCxnSpPr>
            <a:cxnSpLocks/>
          </p:cNvCxnSpPr>
          <p:nvPr/>
        </p:nvCxnSpPr>
        <p:spPr>
          <a:xfrm>
            <a:off x="8543237" y="2824103"/>
            <a:ext cx="115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!!arrow-fetch">
            <a:extLst>
              <a:ext uri="{FF2B5EF4-FFF2-40B4-BE49-F238E27FC236}">
                <a16:creationId xmlns:a16="http://schemas.microsoft.com/office/drawing/2014/main" id="{BB44676B-C57C-793D-F658-457A28B19B1C}"/>
              </a:ext>
            </a:extLst>
          </p:cNvPr>
          <p:cNvCxnSpPr>
            <a:cxnSpLocks/>
          </p:cNvCxnSpPr>
          <p:nvPr/>
        </p:nvCxnSpPr>
        <p:spPr>
          <a:xfrm>
            <a:off x="8553132" y="2828055"/>
            <a:ext cx="11578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203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Wars: How Attack Of The Clones Set The Stage For The Clone Wars">
            <a:extLst>
              <a:ext uri="{FF2B5EF4-FFF2-40B4-BE49-F238E27FC236}">
                <a16:creationId xmlns:a16="http://schemas.microsoft.com/office/drawing/2014/main" id="{23C26042-F606-E899-8B92-6C8B88A003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1515"/>
            <a:ext cx="12716216" cy="63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47736-72FC-DD2D-A1B5-C8BF20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cloning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54D6DA-4269-5DE8-F605-03580394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6404517" cy="4563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you have is </a:t>
            </a:r>
            <a:r>
              <a:rPr lang="en-US" b="1" dirty="0"/>
              <a:t>exactly </a:t>
            </a:r>
            <a:r>
              <a:rPr lang="en-US" dirty="0"/>
              <a:t>like a local repository</a:t>
            </a:r>
          </a:p>
          <a:p>
            <a:r>
              <a:rPr lang="en-US" dirty="0"/>
              <a:t>You work on it locally:</a:t>
            </a:r>
          </a:p>
          <a:p>
            <a:pPr lvl="1"/>
            <a:r>
              <a:rPr lang="en-US" dirty="0"/>
              <a:t>commit, locally</a:t>
            </a:r>
          </a:p>
          <a:p>
            <a:pPr lvl="1"/>
            <a:r>
              <a:rPr lang="en-US" dirty="0"/>
              <a:t>branch, locally</a:t>
            </a:r>
          </a:p>
          <a:p>
            <a:pPr lvl="1"/>
            <a:r>
              <a:rPr lang="en-US" dirty="0"/>
              <a:t>merge, locally</a:t>
            </a:r>
          </a:p>
          <a:p>
            <a:r>
              <a:rPr lang="en-US" dirty="0"/>
              <a:t>BUT: you can also: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push</a:t>
            </a:r>
            <a:r>
              <a:rPr lang="en-US" dirty="0"/>
              <a:t> to and </a:t>
            </a:r>
            <a:r>
              <a:rPr lang="en-US" b="1" dirty="0">
                <a:solidFill>
                  <a:srgbClr val="4F81BD"/>
                </a:solidFill>
              </a:rPr>
              <a:t>fetch</a:t>
            </a:r>
            <a:r>
              <a:rPr lang="en-US" dirty="0"/>
              <a:t> from the remote</a:t>
            </a:r>
          </a:p>
        </p:txBody>
      </p:sp>
      <p:pic>
        <p:nvPicPr>
          <p:cNvPr id="3" name="!!repo" descr="Cylinder outline">
            <a:extLst>
              <a:ext uri="{FF2B5EF4-FFF2-40B4-BE49-F238E27FC236}">
                <a16:creationId xmlns:a16="http://schemas.microsoft.com/office/drawing/2014/main" id="{9142DE9B-148A-A839-F290-87D8EFBA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79688" y="1794617"/>
            <a:ext cx="1932720" cy="1932720"/>
          </a:xfrm>
          <a:prstGeom prst="rect">
            <a:avLst/>
          </a:prstGeom>
        </p:spPr>
      </p:pic>
      <p:pic>
        <p:nvPicPr>
          <p:cNvPr id="6" name="!!repo-clone" descr="Cylinder outline">
            <a:extLst>
              <a:ext uri="{FF2B5EF4-FFF2-40B4-BE49-F238E27FC236}">
                <a16:creationId xmlns:a16="http://schemas.microsoft.com/office/drawing/2014/main" id="{EBE4A4C1-8901-4143-D3D4-9E807399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182" y="2019276"/>
            <a:ext cx="1932720" cy="1932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7839D-C344-7D7E-E707-48C4E0E3A05C}"/>
              </a:ext>
            </a:extLst>
          </p:cNvPr>
          <p:cNvSpPr txBox="1"/>
          <p:nvPr/>
        </p:nvSpPr>
        <p:spPr>
          <a:xfrm>
            <a:off x="8224264" y="276123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</a:t>
            </a:r>
          </a:p>
        </p:txBody>
      </p:sp>
      <p:cxnSp>
        <p:nvCxnSpPr>
          <p:cNvPr id="9" name="!!arrow">
            <a:extLst>
              <a:ext uri="{FF2B5EF4-FFF2-40B4-BE49-F238E27FC236}">
                <a16:creationId xmlns:a16="http://schemas.microsoft.com/office/drawing/2014/main" id="{9579E017-15EB-91CC-F027-31A86CEB185C}"/>
              </a:ext>
            </a:extLst>
          </p:cNvPr>
          <p:cNvCxnSpPr>
            <a:cxnSpLocks/>
          </p:cNvCxnSpPr>
          <p:nvPr/>
        </p:nvCxnSpPr>
        <p:spPr>
          <a:xfrm>
            <a:off x="8381037" y="3169758"/>
            <a:ext cx="514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!!arrow-fetch">
            <a:extLst>
              <a:ext uri="{FF2B5EF4-FFF2-40B4-BE49-F238E27FC236}">
                <a16:creationId xmlns:a16="http://schemas.microsoft.com/office/drawing/2014/main" id="{FBDABC2C-EED1-CBFC-5D9A-70EE3CF5E6ED}"/>
              </a:ext>
            </a:extLst>
          </p:cNvPr>
          <p:cNvCxnSpPr>
            <a:cxnSpLocks/>
          </p:cNvCxnSpPr>
          <p:nvPr/>
        </p:nvCxnSpPr>
        <p:spPr>
          <a:xfrm>
            <a:off x="8243511" y="3244101"/>
            <a:ext cx="514091" cy="0"/>
          </a:xfrm>
          <a:prstGeom prst="straightConnector1">
            <a:avLst/>
          </a:prstGeom>
          <a:ln w="38100">
            <a:solidFill>
              <a:srgbClr val="4F81BD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2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Wars: How Attack Of The Clones Set The Stage For The Clone Wars">
            <a:extLst>
              <a:ext uri="{FF2B5EF4-FFF2-40B4-BE49-F238E27FC236}">
                <a16:creationId xmlns:a16="http://schemas.microsoft.com/office/drawing/2014/main" id="{23C26042-F606-E899-8B92-6C8B88A003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1515"/>
            <a:ext cx="12716216" cy="63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47736-72FC-DD2D-A1B5-C8BF20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git push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54D6DA-4269-5DE8-F605-03580394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6404517" cy="4563491"/>
          </a:xfrm>
        </p:spPr>
        <p:txBody>
          <a:bodyPr>
            <a:normAutofit/>
          </a:bodyPr>
          <a:lstStyle/>
          <a:p>
            <a:r>
              <a:rPr lang="en-US" dirty="0"/>
              <a:t>Pushes changes to a remote</a:t>
            </a:r>
          </a:p>
          <a:p>
            <a:r>
              <a:rPr lang="en-US" dirty="0"/>
              <a:t>By default, it will be a remote called ’origin’</a:t>
            </a:r>
          </a:p>
          <a:p>
            <a:endParaRPr lang="en-US" dirty="0"/>
          </a:p>
        </p:txBody>
      </p:sp>
      <p:pic>
        <p:nvPicPr>
          <p:cNvPr id="3" name="!!repo" descr="Cylinder outline">
            <a:extLst>
              <a:ext uri="{FF2B5EF4-FFF2-40B4-BE49-F238E27FC236}">
                <a16:creationId xmlns:a16="http://schemas.microsoft.com/office/drawing/2014/main" id="{9142DE9B-148A-A839-F290-87D8EFBA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8019" y="2019276"/>
            <a:ext cx="1932720" cy="1932720"/>
          </a:xfrm>
          <a:prstGeom prst="rect">
            <a:avLst/>
          </a:prstGeom>
        </p:spPr>
      </p:pic>
      <p:pic>
        <p:nvPicPr>
          <p:cNvPr id="6" name="!!repo-clone" descr="Cylinder outline">
            <a:extLst>
              <a:ext uri="{FF2B5EF4-FFF2-40B4-BE49-F238E27FC236}">
                <a16:creationId xmlns:a16="http://schemas.microsoft.com/office/drawing/2014/main" id="{EBE4A4C1-8901-4143-D3D4-9E807399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182" y="2019276"/>
            <a:ext cx="1932720" cy="1932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7839D-C344-7D7E-E707-48C4E0E3A05C}"/>
              </a:ext>
            </a:extLst>
          </p:cNvPr>
          <p:cNvSpPr txBox="1"/>
          <p:nvPr/>
        </p:nvSpPr>
        <p:spPr>
          <a:xfrm>
            <a:off x="10655617" y="276123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</a:t>
            </a:r>
          </a:p>
        </p:txBody>
      </p:sp>
      <p:cxnSp>
        <p:nvCxnSpPr>
          <p:cNvPr id="9" name="!!arrow">
            <a:extLst>
              <a:ext uri="{FF2B5EF4-FFF2-40B4-BE49-F238E27FC236}">
                <a16:creationId xmlns:a16="http://schemas.microsoft.com/office/drawing/2014/main" id="{9579E017-15EB-91CC-F027-31A86CEB185C}"/>
              </a:ext>
            </a:extLst>
          </p:cNvPr>
          <p:cNvCxnSpPr>
            <a:cxnSpLocks/>
          </p:cNvCxnSpPr>
          <p:nvPr/>
        </p:nvCxnSpPr>
        <p:spPr>
          <a:xfrm flipV="1">
            <a:off x="8381037" y="3130570"/>
            <a:ext cx="3026661" cy="39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56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Wars: How Attack Of The Clones Set The Stage For The Clone Wars" hidden="1">
            <a:extLst>
              <a:ext uri="{FF2B5EF4-FFF2-40B4-BE49-F238E27FC236}">
                <a16:creationId xmlns:a16="http://schemas.microsoft.com/office/drawing/2014/main" id="{23C26042-F606-E899-8B92-6C8B88A003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1515"/>
            <a:ext cx="12716216" cy="63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47736-72FC-DD2D-A1B5-C8BF20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81BD"/>
                </a:solidFill>
              </a:rPr>
              <a:t>git fetch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54D6DA-4269-5DE8-F605-03580394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6404517" cy="4563491"/>
          </a:xfrm>
        </p:spPr>
        <p:txBody>
          <a:bodyPr>
            <a:normAutofit/>
          </a:bodyPr>
          <a:lstStyle/>
          <a:p>
            <a:r>
              <a:rPr lang="en-US" dirty="0"/>
              <a:t>Fetches changes from a remote into a </a:t>
            </a:r>
            <a:r>
              <a:rPr lang="en-US" b="1" dirty="0"/>
              <a:t>special branch</a:t>
            </a:r>
          </a:p>
          <a:p>
            <a:r>
              <a:rPr lang="en-US" dirty="0"/>
              <a:t>A </a:t>
            </a:r>
            <a:r>
              <a:rPr lang="en-US" b="1" dirty="0"/>
              <a:t>remote tracking </a:t>
            </a:r>
            <a:r>
              <a:rPr lang="en-US" dirty="0"/>
              <a:t>branch is a branch that only moves when you fetch or push</a:t>
            </a:r>
          </a:p>
          <a:p>
            <a:r>
              <a:rPr lang="en-US" dirty="0"/>
              <a:t>But you can merge from this branch like any other branch</a:t>
            </a:r>
          </a:p>
        </p:txBody>
      </p:sp>
      <p:pic>
        <p:nvPicPr>
          <p:cNvPr id="3" name="!!repo" descr="Cylinder outline">
            <a:extLst>
              <a:ext uri="{FF2B5EF4-FFF2-40B4-BE49-F238E27FC236}">
                <a16:creationId xmlns:a16="http://schemas.microsoft.com/office/drawing/2014/main" id="{9142DE9B-148A-A839-F290-87D8EFBA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5823" y="2019276"/>
            <a:ext cx="1932720" cy="1932720"/>
          </a:xfrm>
          <a:prstGeom prst="rect">
            <a:avLst/>
          </a:prstGeom>
        </p:spPr>
      </p:pic>
      <p:pic>
        <p:nvPicPr>
          <p:cNvPr id="6" name="!!repo-clone" descr="Cylinder outline">
            <a:extLst>
              <a:ext uri="{FF2B5EF4-FFF2-40B4-BE49-F238E27FC236}">
                <a16:creationId xmlns:a16="http://schemas.microsoft.com/office/drawing/2014/main" id="{EBE4A4C1-8901-4143-D3D4-9E807399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182" y="2019276"/>
            <a:ext cx="1932720" cy="1932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7839D-C344-7D7E-E707-48C4E0E3A05C}"/>
              </a:ext>
            </a:extLst>
          </p:cNvPr>
          <p:cNvSpPr txBox="1"/>
          <p:nvPr/>
        </p:nvSpPr>
        <p:spPr>
          <a:xfrm>
            <a:off x="8396037" y="27707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fetch</a:t>
            </a:r>
          </a:p>
        </p:txBody>
      </p:sp>
      <p:cxnSp>
        <p:nvCxnSpPr>
          <p:cNvPr id="9" name="!!arrow">
            <a:extLst>
              <a:ext uri="{FF2B5EF4-FFF2-40B4-BE49-F238E27FC236}">
                <a16:creationId xmlns:a16="http://schemas.microsoft.com/office/drawing/2014/main" id="{9579E017-15EB-91CC-F027-31A86CEB185C}"/>
              </a:ext>
            </a:extLst>
          </p:cNvPr>
          <p:cNvCxnSpPr>
            <a:cxnSpLocks/>
          </p:cNvCxnSpPr>
          <p:nvPr/>
        </p:nvCxnSpPr>
        <p:spPr>
          <a:xfrm>
            <a:off x="8381037" y="3140068"/>
            <a:ext cx="2781768" cy="0"/>
          </a:xfrm>
          <a:prstGeom prst="straightConnector1">
            <a:avLst/>
          </a:prstGeom>
          <a:ln w="38100">
            <a:solidFill>
              <a:srgbClr val="4F81BD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8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Wars: How Attack Of The Clones Set The Stage For The Clone Wars" hidden="1">
            <a:extLst>
              <a:ext uri="{FF2B5EF4-FFF2-40B4-BE49-F238E27FC236}">
                <a16:creationId xmlns:a16="http://schemas.microsoft.com/office/drawing/2014/main" id="{23C26042-F606-E899-8B92-6C8B88A003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1515"/>
            <a:ext cx="12716216" cy="635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547736-72FC-DD2D-A1B5-C8BF207B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</a:t>
            </a:r>
            <a:r>
              <a:rPr lang="en-US" dirty="0">
                <a:solidFill>
                  <a:srgbClr val="4F81BD"/>
                </a:solidFill>
              </a:rPr>
              <a:t>pull</a:t>
            </a:r>
            <a:r>
              <a:rPr lang="en-US" dirty="0">
                <a:solidFill>
                  <a:schemeClr val="bg1"/>
                </a:solidFill>
              </a:rPr>
              <a:t> is a </a:t>
            </a:r>
            <a:r>
              <a:rPr lang="en-US" dirty="0">
                <a:solidFill>
                  <a:srgbClr val="4F81BD"/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+ merge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54D6DA-4269-5DE8-F605-035803940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6404517" cy="4563491"/>
          </a:xfrm>
        </p:spPr>
        <p:txBody>
          <a:bodyPr>
            <a:normAutofit/>
          </a:bodyPr>
          <a:lstStyle/>
          <a:p>
            <a:r>
              <a:rPr lang="en-US" dirty="0"/>
              <a:t>Since we often want to merge what we fetch</a:t>
            </a:r>
          </a:p>
          <a:p>
            <a:r>
              <a:rPr lang="en-US" dirty="0"/>
              <a:t>Git gives us a command pull which conveniently does </a:t>
            </a:r>
            <a:r>
              <a:rPr lang="en-US" b="1" dirty="0"/>
              <a:t>both</a:t>
            </a:r>
            <a:endParaRPr lang="en-US" dirty="0"/>
          </a:p>
        </p:txBody>
      </p:sp>
      <p:pic>
        <p:nvPicPr>
          <p:cNvPr id="3" name="!!repo" descr="Cylinder outline">
            <a:extLst>
              <a:ext uri="{FF2B5EF4-FFF2-40B4-BE49-F238E27FC236}">
                <a16:creationId xmlns:a16="http://schemas.microsoft.com/office/drawing/2014/main" id="{9142DE9B-148A-A839-F290-87D8EFBA7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6446" y="2019276"/>
            <a:ext cx="1932720" cy="1932720"/>
          </a:xfrm>
          <a:prstGeom prst="rect">
            <a:avLst/>
          </a:prstGeom>
        </p:spPr>
      </p:pic>
      <p:pic>
        <p:nvPicPr>
          <p:cNvPr id="6" name="!!repo-clone" descr="Cylinder outline">
            <a:extLst>
              <a:ext uri="{FF2B5EF4-FFF2-40B4-BE49-F238E27FC236}">
                <a16:creationId xmlns:a16="http://schemas.microsoft.com/office/drawing/2014/main" id="{EBE4A4C1-8901-4143-D3D4-9E807399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182" y="2019276"/>
            <a:ext cx="1932720" cy="1932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7839D-C344-7D7E-E707-48C4E0E3A05C}"/>
              </a:ext>
            </a:extLst>
          </p:cNvPr>
          <p:cNvSpPr txBox="1"/>
          <p:nvPr/>
        </p:nvSpPr>
        <p:spPr>
          <a:xfrm>
            <a:off x="8437603" y="28004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pull</a:t>
            </a:r>
          </a:p>
        </p:txBody>
      </p:sp>
      <p:cxnSp>
        <p:nvCxnSpPr>
          <p:cNvPr id="9" name="!!arrow">
            <a:extLst>
              <a:ext uri="{FF2B5EF4-FFF2-40B4-BE49-F238E27FC236}">
                <a16:creationId xmlns:a16="http://schemas.microsoft.com/office/drawing/2014/main" id="{9579E017-15EB-91CC-F027-31A86CEB185C}"/>
              </a:ext>
            </a:extLst>
          </p:cNvPr>
          <p:cNvCxnSpPr>
            <a:cxnSpLocks/>
          </p:cNvCxnSpPr>
          <p:nvPr/>
        </p:nvCxnSpPr>
        <p:spPr>
          <a:xfrm>
            <a:off x="8381037" y="3169758"/>
            <a:ext cx="2734267" cy="0"/>
          </a:xfrm>
          <a:prstGeom prst="straightConnector1">
            <a:avLst/>
          </a:prstGeom>
          <a:ln w="38100">
            <a:solidFill>
              <a:srgbClr val="4F81BD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1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0A8F-57FD-6F4E-A57F-29940EDB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7353F-27EB-EF35-7164-4BE266C2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any repo can be a remote, even a local one</a:t>
            </a:r>
          </a:p>
          <a:p>
            <a:r>
              <a:rPr lang="en-US" dirty="0"/>
              <a:t>Usually, it will be a repo hosted on the network</a:t>
            </a:r>
          </a:p>
          <a:p>
            <a:r>
              <a:rPr lang="en-US" dirty="0"/>
              <a:t>Popular repo hosting services include:</a:t>
            </a:r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 Lab</a:t>
            </a:r>
          </a:p>
          <a:p>
            <a:pPr lvl="1"/>
            <a:r>
              <a:rPr lang="en-US" b="1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09588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What are remotes?</a:t>
            </a:r>
          </a:p>
          <a:p>
            <a:r>
              <a:rPr lang="en-AU" dirty="0"/>
              <a:t>Why remotes?</a:t>
            </a:r>
          </a:p>
          <a:p>
            <a:r>
              <a:rPr lang="en-AU" dirty="0"/>
              <a:t>How remotes</a:t>
            </a:r>
          </a:p>
          <a:p>
            <a:r>
              <a:rPr lang="en-AU" dirty="0"/>
              <a:t>Intro to GitHub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81B7-726B-1B0C-50DA-D73F197D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9B36-46C7-54F2-8864-3B52DC76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created in 2005 by Linus Torvalds</a:t>
            </a:r>
          </a:p>
          <a:p>
            <a:pPr lvl="1"/>
            <a:r>
              <a:rPr lang="en-US" dirty="0"/>
              <a:t>Git has no inherent hosting capability</a:t>
            </a:r>
          </a:p>
          <a:p>
            <a:r>
              <a:rPr lang="en-US" dirty="0"/>
              <a:t>GitHub: launched in 2008 by three developers. </a:t>
            </a:r>
            <a:br>
              <a:rPr lang="en-US" dirty="0"/>
            </a:br>
            <a:r>
              <a:rPr lang="en-US" dirty="0"/>
              <a:t>Emphasis on collaboration and ease of use.</a:t>
            </a:r>
          </a:p>
          <a:p>
            <a:pPr lvl="1"/>
            <a:r>
              <a:rPr lang="en-US" dirty="0"/>
              <a:t>2009: 46,000 public repos</a:t>
            </a:r>
          </a:p>
          <a:p>
            <a:pPr lvl="1"/>
            <a:r>
              <a:rPr lang="en-US" dirty="0"/>
              <a:t>2015: 21 million repos</a:t>
            </a:r>
          </a:p>
          <a:p>
            <a:pPr lvl="1"/>
            <a:r>
              <a:rPr lang="en-US" dirty="0"/>
              <a:t>2018 purchased by Microsoft for 7.5 Billion USD</a:t>
            </a:r>
          </a:p>
          <a:p>
            <a:r>
              <a:rPr lang="en-US" dirty="0"/>
              <a:t>Most popular platform for open collaboration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69537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81B7-726B-1B0C-50DA-D73F197D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9B36-46C7-54F2-8864-3B52DC76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GitHub account – see Blackboard for additional references</a:t>
            </a:r>
          </a:p>
          <a:p>
            <a:r>
              <a:rPr lang="en-US" dirty="0"/>
              <a:t>Start work on the portfolio assessment</a:t>
            </a:r>
          </a:p>
        </p:txBody>
      </p:sp>
    </p:spTree>
    <p:extLst>
      <p:ext uri="{BB962C8B-B14F-4D97-AF65-F5344CB8AC3E}">
        <p14:creationId xmlns:p14="http://schemas.microsoft.com/office/powerpoint/2010/main" val="42267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CEA-09FF-CE7A-D638-7EDCA4C7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Life’s Good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CC28-2719-E087-8EFD-EC50DAE5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files and be able to restore a project to any previously committed state </a:t>
            </a:r>
          </a:p>
          <a:p>
            <a:r>
              <a:rPr lang="en-US" dirty="0"/>
              <a:t>Create multiple paths and pick and choose between them</a:t>
            </a:r>
          </a:p>
          <a:p>
            <a:r>
              <a:rPr lang="en-US" dirty="0"/>
              <a:t>Merge and move changes from any branch to any other</a:t>
            </a:r>
          </a:p>
          <a:p>
            <a:r>
              <a:rPr lang="en-US" dirty="0"/>
              <a:t>ALL WITH </a:t>
            </a:r>
            <a:r>
              <a:rPr lang="en-US" b="1" dirty="0"/>
              <a:t>TOTAL</a:t>
            </a:r>
            <a:r>
              <a:rPr lang="en-US" dirty="0"/>
              <a:t> </a:t>
            </a:r>
            <a:r>
              <a:rPr lang="en-US" b="1" dirty="0"/>
              <a:t>ABSOLUTE</a:t>
            </a:r>
            <a:r>
              <a:rPr lang="en-US" dirty="0"/>
              <a:t> </a:t>
            </a:r>
            <a:r>
              <a:rPr lang="en-US" b="1" dirty="0"/>
              <a:t>COMPLETE</a:t>
            </a:r>
            <a:r>
              <a:rPr lang="en-US" dirty="0"/>
              <a:t> ASSURANCE THAT IF ANYTHING GOES WRONG, GIT IS THERE TO PROTECT YOU</a:t>
            </a:r>
          </a:p>
        </p:txBody>
      </p:sp>
    </p:spTree>
    <p:extLst>
      <p:ext uri="{BB962C8B-B14F-4D97-AF65-F5344CB8AC3E}">
        <p14:creationId xmlns:p14="http://schemas.microsoft.com/office/powerpoint/2010/main" val="7659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60AA-B77D-820A-9CA0-3AF071AB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is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531B-4069-5E6D-8352-F2DD38E1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ruin it </a:t>
            </a:r>
            <a:r>
              <a:rPr lang="en-US" b="1" dirty="0"/>
              <a:t>all</a:t>
            </a:r>
            <a:r>
              <a:rPr lang="en-US" dirty="0"/>
              <a:t>. </a:t>
            </a:r>
          </a:p>
        </p:txBody>
      </p:sp>
      <p:pic>
        <p:nvPicPr>
          <p:cNvPr id="1026" name="Picture 2" descr="Understanding Temper Tantrums in Toddlers | Psychology Today Australia">
            <a:extLst>
              <a:ext uri="{FF2B5EF4-FFF2-40B4-BE49-F238E27FC236}">
                <a16:creationId xmlns:a16="http://schemas.microsoft.com/office/drawing/2014/main" id="{AACDB9F5-5BB5-2C0C-EFEA-1FE40CF2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92" y="2460043"/>
            <a:ext cx="4064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7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ntrum | From the archives...Went through my external HD th… | Flickr">
            <a:extLst>
              <a:ext uri="{FF2B5EF4-FFF2-40B4-BE49-F238E27FC236}">
                <a16:creationId xmlns:a16="http://schemas.microsoft.com/office/drawing/2014/main" id="{5A28AB5E-0DCE-FA85-FD02-A07B8278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80" y="445340"/>
            <a:ext cx="9562787" cy="64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0B89B670-1854-75A0-8064-1C55157C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7178" y="1550021"/>
            <a:ext cx="1332571" cy="1332571"/>
          </a:xfrm>
          <a:prstGeom prst="rect">
            <a:avLst/>
          </a:prstGeom>
        </p:spPr>
      </p:pic>
      <p:pic>
        <p:nvPicPr>
          <p:cNvPr id="7" name="Graphic 6" descr="Folder with solid fill">
            <a:extLst>
              <a:ext uri="{FF2B5EF4-FFF2-40B4-BE49-F238E27FC236}">
                <a16:creationId xmlns:a16="http://schemas.microsoft.com/office/drawing/2014/main" id="{4F543E3C-74E6-9818-7A8D-57E2B68C1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8320" y="2689303"/>
            <a:ext cx="914400" cy="914400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D4E59910-4709-D282-626F-42C80D3C6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3187" y="4549697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A1153DA9-366B-FCCA-D028-FE7DCF4A2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8320" y="3603703"/>
            <a:ext cx="914400" cy="91440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0C62C9-A351-3B49-280E-330D39B52B05}"/>
              </a:ext>
            </a:extLst>
          </p:cNvPr>
          <p:cNvSpPr/>
          <p:nvPr/>
        </p:nvSpPr>
        <p:spPr>
          <a:xfrm>
            <a:off x="124520" y="7405853"/>
            <a:ext cx="4817327" cy="409249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ED14F-CCD5-BCE4-EB7F-B4716C7C7403}"/>
              </a:ext>
            </a:extLst>
          </p:cNvPr>
          <p:cNvSpPr txBox="1"/>
          <p:nvPr/>
        </p:nvSpPr>
        <p:spPr>
          <a:xfrm>
            <a:off x="4049749" y="2168243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folder-with-important-work/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0FF45-2FE1-B7CA-6298-ADAC536B7FD5}"/>
              </a:ext>
            </a:extLst>
          </p:cNvPr>
          <p:cNvSpPr txBox="1"/>
          <p:nvPr/>
        </p:nvSpPr>
        <p:spPr>
          <a:xfrm>
            <a:off x="4772720" y="3033908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AAF337-CEFB-8D39-A165-2A234ADD3A02}"/>
              </a:ext>
            </a:extLst>
          </p:cNvPr>
          <p:cNvSpPr txBox="1"/>
          <p:nvPr/>
        </p:nvSpPr>
        <p:spPr>
          <a:xfrm>
            <a:off x="4824761" y="3900349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important.md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60BE0-74D4-7AD1-DC9B-DADE911EA067}"/>
              </a:ext>
            </a:extLst>
          </p:cNvPr>
          <p:cNvSpPr txBox="1"/>
          <p:nvPr/>
        </p:nvSpPr>
        <p:spPr>
          <a:xfrm>
            <a:off x="4787587" y="4882378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just-as-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important.md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1B3F6A32-E5B4-F335-A3BB-2B885EC870C5}"/>
              </a:ext>
            </a:extLst>
          </p:cNvPr>
          <p:cNvSpPr/>
          <p:nvPr/>
        </p:nvSpPr>
        <p:spPr>
          <a:xfrm>
            <a:off x="5635085" y="2689303"/>
            <a:ext cx="3854601" cy="569800"/>
          </a:xfrm>
          <a:prstGeom prst="wedgeEllipseCallout">
            <a:avLst>
              <a:gd name="adj1" fmla="val -50904"/>
              <a:gd name="adj2" fmla="val 47707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will keep them safe!</a:t>
            </a:r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2102FE28-BB1D-616D-ACA2-99BE528E7FD9}"/>
              </a:ext>
            </a:extLst>
          </p:cNvPr>
          <p:cNvSpPr/>
          <p:nvPr/>
        </p:nvSpPr>
        <p:spPr>
          <a:xfrm>
            <a:off x="-2180996" y="931129"/>
            <a:ext cx="2080633" cy="1845525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F0CBFDFD-B2D7-8063-D6FF-531769CE0C12}"/>
              </a:ext>
            </a:extLst>
          </p:cNvPr>
          <p:cNvSpPr/>
          <p:nvPr/>
        </p:nvSpPr>
        <p:spPr>
          <a:xfrm>
            <a:off x="-1647597" y="2813145"/>
            <a:ext cx="1013833" cy="1014723"/>
          </a:xfrm>
          <a:prstGeom prst="lightningBol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F36799-3211-E75F-B541-A4F5F5F1872D}"/>
              </a:ext>
            </a:extLst>
          </p:cNvPr>
          <p:cNvSpPr txBox="1"/>
          <p:nvPr/>
        </p:nvSpPr>
        <p:spPr>
          <a:xfrm>
            <a:off x="250898" y="-863350"/>
            <a:ext cx="1196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rm –rf folder-with-important-work/</a:t>
            </a:r>
          </a:p>
        </p:txBody>
      </p:sp>
      <p:sp>
        <p:nvSpPr>
          <p:cNvPr id="30" name="Oval Callout 29">
            <a:extLst>
              <a:ext uri="{FF2B5EF4-FFF2-40B4-BE49-F238E27FC236}">
                <a16:creationId xmlns:a16="http://schemas.microsoft.com/office/drawing/2014/main" id="{A03B8A39-920A-9E59-70ED-92CB30EBF90D}"/>
              </a:ext>
            </a:extLst>
          </p:cNvPr>
          <p:cNvSpPr/>
          <p:nvPr/>
        </p:nvSpPr>
        <p:spPr>
          <a:xfrm>
            <a:off x="9950607" y="7405853"/>
            <a:ext cx="1657813" cy="569800"/>
          </a:xfrm>
          <a:prstGeom prst="wedgeEllipseCallout">
            <a:avLst>
              <a:gd name="adj1" fmla="val -50904"/>
              <a:gd name="adj2" fmla="val 4770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Oh no!</a:t>
            </a:r>
          </a:p>
        </p:txBody>
      </p:sp>
    </p:spTree>
    <p:extLst>
      <p:ext uri="{BB962C8B-B14F-4D97-AF65-F5344CB8AC3E}">
        <p14:creationId xmlns:p14="http://schemas.microsoft.com/office/powerpoint/2010/main" val="328876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ntrum | From the archives...Went through my external HD th… | Flickr">
            <a:extLst>
              <a:ext uri="{FF2B5EF4-FFF2-40B4-BE49-F238E27FC236}">
                <a16:creationId xmlns:a16="http://schemas.microsoft.com/office/drawing/2014/main" id="{5A28AB5E-0DCE-FA85-FD02-A07B8278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80" y="445340"/>
            <a:ext cx="9562787" cy="64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Open folder with solid fill">
            <a:extLst>
              <a:ext uri="{FF2B5EF4-FFF2-40B4-BE49-F238E27FC236}">
                <a16:creationId xmlns:a16="http://schemas.microsoft.com/office/drawing/2014/main" id="{0B89B670-1854-75A0-8064-1C55157C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7178" y="1550021"/>
            <a:ext cx="1332571" cy="1332571"/>
          </a:xfrm>
          <a:prstGeom prst="rect">
            <a:avLst/>
          </a:prstGeom>
        </p:spPr>
      </p:pic>
      <p:pic>
        <p:nvPicPr>
          <p:cNvPr id="7" name="Graphic 6" descr="Folder with solid fill">
            <a:extLst>
              <a:ext uri="{FF2B5EF4-FFF2-40B4-BE49-F238E27FC236}">
                <a16:creationId xmlns:a16="http://schemas.microsoft.com/office/drawing/2014/main" id="{4F543E3C-74E6-9818-7A8D-57E2B68C1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8320" y="2689303"/>
            <a:ext cx="914400" cy="914400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D4E59910-4709-D282-626F-42C80D3C6D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3187" y="4549697"/>
            <a:ext cx="914400" cy="914400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A1153DA9-366B-FCCA-D028-FE7DCF4A2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8320" y="3603703"/>
            <a:ext cx="914400" cy="91440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0C62C9-A351-3B49-280E-330D39B52B05}"/>
              </a:ext>
            </a:extLst>
          </p:cNvPr>
          <p:cNvSpPr/>
          <p:nvPr/>
        </p:nvSpPr>
        <p:spPr>
          <a:xfrm>
            <a:off x="124520" y="7405853"/>
            <a:ext cx="4817327" cy="409249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2ED14F-CCD5-BCE4-EB7F-B4716C7C7403}"/>
              </a:ext>
            </a:extLst>
          </p:cNvPr>
          <p:cNvSpPr txBox="1"/>
          <p:nvPr/>
        </p:nvSpPr>
        <p:spPr>
          <a:xfrm>
            <a:off x="4049749" y="2168243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folder-with-important-work/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C0FF45-2FE1-B7CA-6298-ADAC536B7FD5}"/>
              </a:ext>
            </a:extLst>
          </p:cNvPr>
          <p:cNvSpPr txBox="1"/>
          <p:nvPr/>
        </p:nvSpPr>
        <p:spPr>
          <a:xfrm>
            <a:off x="4772720" y="3033908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AAF337-CEFB-8D39-A165-2A234ADD3A02}"/>
              </a:ext>
            </a:extLst>
          </p:cNvPr>
          <p:cNvSpPr txBox="1"/>
          <p:nvPr/>
        </p:nvSpPr>
        <p:spPr>
          <a:xfrm>
            <a:off x="4824761" y="3900349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important.md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660BE0-74D4-7AD1-DC9B-DADE911EA067}"/>
              </a:ext>
            </a:extLst>
          </p:cNvPr>
          <p:cNvSpPr txBox="1"/>
          <p:nvPr/>
        </p:nvSpPr>
        <p:spPr>
          <a:xfrm>
            <a:off x="4787587" y="4882378"/>
            <a:ext cx="39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just-as-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important.md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1B3F6A32-E5B4-F335-A3BB-2B885EC870C5}"/>
              </a:ext>
            </a:extLst>
          </p:cNvPr>
          <p:cNvSpPr/>
          <p:nvPr/>
        </p:nvSpPr>
        <p:spPr>
          <a:xfrm>
            <a:off x="8445192" y="-1433150"/>
            <a:ext cx="3854601" cy="569800"/>
          </a:xfrm>
          <a:prstGeom prst="wedgeEllipseCallout">
            <a:avLst>
              <a:gd name="adj1" fmla="val -50904"/>
              <a:gd name="adj2" fmla="val 47707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will keep them safe!</a:t>
            </a:r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2102FE28-BB1D-616D-ACA2-99BE528E7FD9}"/>
              </a:ext>
            </a:extLst>
          </p:cNvPr>
          <p:cNvSpPr/>
          <p:nvPr/>
        </p:nvSpPr>
        <p:spPr>
          <a:xfrm>
            <a:off x="484147" y="1984202"/>
            <a:ext cx="2080633" cy="1845525"/>
          </a:xfrm>
          <a:prstGeom prst="lightningBol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F0CBFDFD-B2D7-8063-D6FF-531769CE0C12}"/>
              </a:ext>
            </a:extLst>
          </p:cNvPr>
          <p:cNvSpPr/>
          <p:nvPr/>
        </p:nvSpPr>
        <p:spPr>
          <a:xfrm>
            <a:off x="1804170" y="4095705"/>
            <a:ext cx="1013833" cy="1014723"/>
          </a:xfrm>
          <a:prstGeom prst="lightningBol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F36799-3211-E75F-B541-A4F5F5F1872D}"/>
              </a:ext>
            </a:extLst>
          </p:cNvPr>
          <p:cNvSpPr txBox="1"/>
          <p:nvPr/>
        </p:nvSpPr>
        <p:spPr>
          <a:xfrm>
            <a:off x="608674" y="1065462"/>
            <a:ext cx="1196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rm –rf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folder-with-important-work/</a:t>
            </a:r>
          </a:p>
        </p:txBody>
      </p:sp>
      <p:sp>
        <p:nvSpPr>
          <p:cNvPr id="30" name="Oval Callout 29">
            <a:extLst>
              <a:ext uri="{FF2B5EF4-FFF2-40B4-BE49-F238E27FC236}">
                <a16:creationId xmlns:a16="http://schemas.microsoft.com/office/drawing/2014/main" id="{A03B8A39-920A-9E59-70ED-92CB30EBF90D}"/>
              </a:ext>
            </a:extLst>
          </p:cNvPr>
          <p:cNvSpPr/>
          <p:nvPr/>
        </p:nvSpPr>
        <p:spPr>
          <a:xfrm>
            <a:off x="5641895" y="2707344"/>
            <a:ext cx="1657813" cy="569800"/>
          </a:xfrm>
          <a:prstGeom prst="wedgeEllipseCallout">
            <a:avLst>
              <a:gd name="adj1" fmla="val -50904"/>
              <a:gd name="adj2" fmla="val 4770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Oh no!</a:t>
            </a:r>
          </a:p>
        </p:txBody>
      </p:sp>
    </p:spTree>
    <p:extLst>
      <p:ext uri="{BB962C8B-B14F-4D97-AF65-F5344CB8AC3E}">
        <p14:creationId xmlns:p14="http://schemas.microsoft.com/office/powerpoint/2010/main" val="4249262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CEA-09FF-CE7A-D638-7EDCA4C7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CC28-2719-E087-8EFD-EC50DAE5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keeping .git/ safe?</a:t>
            </a:r>
          </a:p>
          <a:p>
            <a:r>
              <a:rPr lang="en-US" dirty="0"/>
              <a:t>Which .git/ do we want to keep the </a:t>
            </a:r>
            <a:r>
              <a:rPr lang="en-US" b="1" dirty="0"/>
              <a:t>safest</a:t>
            </a:r>
            <a:endParaRPr lang="en-US" dirty="0"/>
          </a:p>
          <a:p>
            <a:r>
              <a:rPr lang="en-US" dirty="0"/>
              <a:t>How do people collaborate on the same </a:t>
            </a:r>
            <a:r>
              <a:rPr lang="en-US" strike="sngStrike" dirty="0"/>
              <a:t>git</a:t>
            </a:r>
            <a:r>
              <a:rPr lang="en-US" dirty="0"/>
              <a:t> </a:t>
            </a:r>
            <a:r>
              <a:rPr lang="en-US" strike="sngStrike" dirty="0"/>
              <a:t>repository </a:t>
            </a:r>
            <a:r>
              <a:rPr lang="en-US" dirty="0"/>
              <a:t>project?</a:t>
            </a:r>
          </a:p>
        </p:txBody>
      </p:sp>
    </p:spTree>
    <p:extLst>
      <p:ext uri="{BB962C8B-B14F-4D97-AF65-F5344CB8AC3E}">
        <p14:creationId xmlns:p14="http://schemas.microsoft.com/office/powerpoint/2010/main" val="90857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CEA-09FF-CE7A-D638-7EDCA4C7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pic>
        <p:nvPicPr>
          <p:cNvPr id="5" name="Graphic 4" descr="Cylinder outline">
            <a:extLst>
              <a:ext uri="{FF2B5EF4-FFF2-40B4-BE49-F238E27FC236}">
                <a16:creationId xmlns:a16="http://schemas.microsoft.com/office/drawing/2014/main" id="{74FBBE24-2D69-8FF2-2AC0-00507DEB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339" y="1910346"/>
            <a:ext cx="914400" cy="914400"/>
          </a:xfrm>
          <a:prstGeom prst="rect">
            <a:avLst/>
          </a:prstGeom>
        </p:spPr>
      </p:pic>
      <p:pic>
        <p:nvPicPr>
          <p:cNvPr id="8" name="Graphic 7" descr="Cylinder outline">
            <a:extLst>
              <a:ext uri="{FF2B5EF4-FFF2-40B4-BE49-F238E27FC236}">
                <a16:creationId xmlns:a16="http://schemas.microsoft.com/office/drawing/2014/main" id="{B1EDD954-37F4-4E73-3C92-443DA1B3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5539" y="3793272"/>
            <a:ext cx="914400" cy="914400"/>
          </a:xfrm>
          <a:prstGeom prst="rect">
            <a:avLst/>
          </a:prstGeom>
        </p:spPr>
      </p:pic>
      <p:pic>
        <p:nvPicPr>
          <p:cNvPr id="9" name="Graphic 8" descr="Cylinder outline">
            <a:extLst>
              <a:ext uri="{FF2B5EF4-FFF2-40B4-BE49-F238E27FC236}">
                <a16:creationId xmlns:a16="http://schemas.microsoft.com/office/drawing/2014/main" id="{6E336CE7-9885-2AE0-9D12-14674C1B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0614" y="4514385"/>
            <a:ext cx="914400" cy="914400"/>
          </a:xfrm>
          <a:prstGeom prst="rect">
            <a:avLst/>
          </a:prstGeom>
        </p:spPr>
      </p:pic>
      <p:pic>
        <p:nvPicPr>
          <p:cNvPr id="10" name="Graphic 9" descr="Cylinder outline">
            <a:extLst>
              <a:ext uri="{FF2B5EF4-FFF2-40B4-BE49-F238E27FC236}">
                <a16:creationId xmlns:a16="http://schemas.microsoft.com/office/drawing/2014/main" id="{45486C51-175F-6A9F-5232-8E9930B4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505" y="1923353"/>
            <a:ext cx="914400" cy="914400"/>
          </a:xfrm>
          <a:prstGeom prst="rect">
            <a:avLst/>
          </a:prstGeom>
        </p:spPr>
      </p:pic>
      <p:pic>
        <p:nvPicPr>
          <p:cNvPr id="11" name="Graphic 10" descr="Cylinder outline">
            <a:extLst>
              <a:ext uri="{FF2B5EF4-FFF2-40B4-BE49-F238E27FC236}">
                <a16:creationId xmlns:a16="http://schemas.microsoft.com/office/drawing/2014/main" id="{B18CD6A8-4549-0DDC-EE0B-0A3CEE2BE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8045" y="1918008"/>
            <a:ext cx="1352569" cy="1352569"/>
          </a:xfrm>
          <a:prstGeom prst="rect">
            <a:avLst/>
          </a:prstGeom>
        </p:spPr>
      </p:pic>
      <p:pic>
        <p:nvPicPr>
          <p:cNvPr id="5122" name="Picture 2" descr="Oprah's &quot;You Get a Car&quot; | Know Your Meme">
            <a:extLst>
              <a:ext uri="{FF2B5EF4-FFF2-40B4-BE49-F238E27FC236}">
                <a16:creationId xmlns:a16="http://schemas.microsoft.com/office/drawing/2014/main" id="{0D944AF3-63D3-1A9A-79F8-4DDC108A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1" y="3570248"/>
            <a:ext cx="3341649" cy="250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FFC55-2DAE-722D-DB1B-00357FDA94C2}"/>
              </a:ext>
            </a:extLst>
          </p:cNvPr>
          <p:cNvSpPr txBox="1"/>
          <p:nvPr/>
        </p:nvSpPr>
        <p:spPr>
          <a:xfrm>
            <a:off x="2055539" y="6173442"/>
            <a:ext cx="783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get a version control system – everyone gets a version control system!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316E6-53F2-7A08-342F-3CD0128FD700}"/>
              </a:ext>
            </a:extLst>
          </p:cNvPr>
          <p:cNvCxnSpPr/>
          <p:nvPr/>
        </p:nvCxnSpPr>
        <p:spPr>
          <a:xfrm>
            <a:off x="2207941" y="2837753"/>
            <a:ext cx="304798" cy="968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9E6BF-BDD6-8418-2EFE-CB38C2B07ECC}"/>
              </a:ext>
            </a:extLst>
          </p:cNvPr>
          <p:cNvCxnSpPr>
            <a:cxnSpLocks/>
          </p:cNvCxnSpPr>
          <p:nvPr/>
        </p:nvCxnSpPr>
        <p:spPr>
          <a:xfrm>
            <a:off x="2512739" y="2380553"/>
            <a:ext cx="23547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BF75B2-8F24-040D-B0DE-28EF6CFC1C18}"/>
              </a:ext>
            </a:extLst>
          </p:cNvPr>
          <p:cNvCxnSpPr>
            <a:cxnSpLocks/>
          </p:cNvCxnSpPr>
          <p:nvPr/>
        </p:nvCxnSpPr>
        <p:spPr>
          <a:xfrm>
            <a:off x="5649946" y="2406343"/>
            <a:ext cx="1721010" cy="187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54D5F-290C-B875-A859-9973CFB53E8D}"/>
              </a:ext>
            </a:extLst>
          </p:cNvPr>
          <p:cNvCxnSpPr>
            <a:cxnSpLocks/>
          </p:cNvCxnSpPr>
          <p:nvPr/>
        </p:nvCxnSpPr>
        <p:spPr>
          <a:xfrm flipV="1">
            <a:off x="2969939" y="2972998"/>
            <a:ext cx="4614025" cy="1193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33231C-363F-DCC4-3A21-E56AABE65E98}"/>
              </a:ext>
            </a:extLst>
          </p:cNvPr>
          <p:cNvCxnSpPr>
            <a:cxnSpLocks/>
          </p:cNvCxnSpPr>
          <p:nvPr/>
        </p:nvCxnSpPr>
        <p:spPr>
          <a:xfrm>
            <a:off x="5276951" y="2787443"/>
            <a:ext cx="3543663" cy="1920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CEA-09FF-CE7A-D638-7EDCA4C7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pic>
        <p:nvPicPr>
          <p:cNvPr id="5" name="Graphic 4" descr="Cylinder outline">
            <a:extLst>
              <a:ext uri="{FF2B5EF4-FFF2-40B4-BE49-F238E27FC236}">
                <a16:creationId xmlns:a16="http://schemas.microsoft.com/office/drawing/2014/main" id="{74FBBE24-2D69-8FF2-2AC0-00507DEB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2434" y="2839669"/>
            <a:ext cx="914400" cy="914400"/>
          </a:xfrm>
          <a:prstGeom prst="rect">
            <a:avLst/>
          </a:prstGeom>
        </p:spPr>
      </p:pic>
      <p:pic>
        <p:nvPicPr>
          <p:cNvPr id="8" name="Graphic 7" descr="Cylinder outline">
            <a:extLst>
              <a:ext uri="{FF2B5EF4-FFF2-40B4-BE49-F238E27FC236}">
                <a16:creationId xmlns:a16="http://schemas.microsoft.com/office/drawing/2014/main" id="{B1EDD954-37F4-4E73-3C92-443DA1B3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9634" y="4722595"/>
            <a:ext cx="914400" cy="914400"/>
          </a:xfrm>
          <a:prstGeom prst="rect">
            <a:avLst/>
          </a:prstGeom>
        </p:spPr>
      </p:pic>
      <p:pic>
        <p:nvPicPr>
          <p:cNvPr id="9" name="Graphic 8" descr="Cylinder outline">
            <a:extLst>
              <a:ext uri="{FF2B5EF4-FFF2-40B4-BE49-F238E27FC236}">
                <a16:creationId xmlns:a16="http://schemas.microsoft.com/office/drawing/2014/main" id="{6E336CE7-9885-2AE0-9D12-14674C1B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4709" y="5443708"/>
            <a:ext cx="914400" cy="914400"/>
          </a:xfrm>
          <a:prstGeom prst="rect">
            <a:avLst/>
          </a:prstGeom>
        </p:spPr>
      </p:pic>
      <p:pic>
        <p:nvPicPr>
          <p:cNvPr id="10" name="Graphic 9" descr="Cylinder outline">
            <a:extLst>
              <a:ext uri="{FF2B5EF4-FFF2-40B4-BE49-F238E27FC236}">
                <a16:creationId xmlns:a16="http://schemas.microsoft.com/office/drawing/2014/main" id="{45486C51-175F-6A9F-5232-8E9930B4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852676"/>
            <a:ext cx="914400" cy="914400"/>
          </a:xfrm>
          <a:prstGeom prst="rect">
            <a:avLst/>
          </a:prstGeom>
        </p:spPr>
      </p:pic>
      <p:pic>
        <p:nvPicPr>
          <p:cNvPr id="11" name="Graphic 10" descr="Cylinder outline">
            <a:extLst>
              <a:ext uri="{FF2B5EF4-FFF2-40B4-BE49-F238E27FC236}">
                <a16:creationId xmlns:a16="http://schemas.microsoft.com/office/drawing/2014/main" id="{B18CD6A8-4549-0DDC-EE0B-0A3CEE2BE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2140" y="2847331"/>
            <a:ext cx="1352569" cy="1352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FFC55-2DAE-722D-DB1B-00357FDA94C2}"/>
              </a:ext>
            </a:extLst>
          </p:cNvPr>
          <p:cNvSpPr txBox="1"/>
          <p:nvPr/>
        </p:nvSpPr>
        <p:spPr>
          <a:xfrm>
            <a:off x="609600" y="1450602"/>
            <a:ext cx="102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offers some protection – </a:t>
            </a:r>
          </a:p>
          <a:p>
            <a:r>
              <a:rPr lang="en-US" dirty="0">
                <a:solidFill>
                  <a:schemeClr val="bg1"/>
                </a:solidFill>
              </a:rPr>
              <a:t>everyone can have a copy of the repo and so losing one computer doesn’t mean losing all the 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316E6-53F2-7A08-342F-3CD0128FD700}"/>
              </a:ext>
            </a:extLst>
          </p:cNvPr>
          <p:cNvCxnSpPr/>
          <p:nvPr/>
        </p:nvCxnSpPr>
        <p:spPr>
          <a:xfrm>
            <a:off x="2522036" y="3767076"/>
            <a:ext cx="304798" cy="968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9E6BF-BDD6-8418-2EFE-CB38C2B07ECC}"/>
              </a:ext>
            </a:extLst>
          </p:cNvPr>
          <p:cNvCxnSpPr>
            <a:cxnSpLocks/>
          </p:cNvCxnSpPr>
          <p:nvPr/>
        </p:nvCxnSpPr>
        <p:spPr>
          <a:xfrm>
            <a:off x="2826834" y="3309876"/>
            <a:ext cx="23547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BF75B2-8F24-040D-B0DE-28EF6CFC1C18}"/>
              </a:ext>
            </a:extLst>
          </p:cNvPr>
          <p:cNvCxnSpPr>
            <a:cxnSpLocks/>
          </p:cNvCxnSpPr>
          <p:nvPr/>
        </p:nvCxnSpPr>
        <p:spPr>
          <a:xfrm>
            <a:off x="5964041" y="3335666"/>
            <a:ext cx="1721010" cy="187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54D5F-290C-B875-A859-9973CFB53E8D}"/>
              </a:ext>
            </a:extLst>
          </p:cNvPr>
          <p:cNvCxnSpPr>
            <a:cxnSpLocks/>
          </p:cNvCxnSpPr>
          <p:nvPr/>
        </p:nvCxnSpPr>
        <p:spPr>
          <a:xfrm flipV="1">
            <a:off x="3284034" y="3902321"/>
            <a:ext cx="4614025" cy="1193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33231C-363F-DCC4-3A21-E56AABE65E98}"/>
              </a:ext>
            </a:extLst>
          </p:cNvPr>
          <p:cNvCxnSpPr>
            <a:cxnSpLocks/>
          </p:cNvCxnSpPr>
          <p:nvPr/>
        </p:nvCxnSpPr>
        <p:spPr>
          <a:xfrm>
            <a:off x="5591046" y="3716766"/>
            <a:ext cx="3543663" cy="1920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47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79D9B-5A67-492D-BB4F-F3913BAD9421}">
  <ds:schemaRefs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microsoft.com/office/2006/documentManagement/types"/>
    <ds:schemaRef ds:uri="3936cbe9-feea-4685-b03c-7f8d09c550f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11982</TotalTime>
  <Words>586</Words>
  <Application>Microsoft Macintosh PowerPoint</Application>
  <PresentationFormat>Widescreen</PresentationFormat>
  <Paragraphs>103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Office Theme</vt:lpstr>
      <vt:lpstr>Remote repositories</vt:lpstr>
      <vt:lpstr>Session Contents</vt:lpstr>
      <vt:lpstr>Life’s Good with Git</vt:lpstr>
      <vt:lpstr>Or is it??</vt:lpstr>
      <vt:lpstr>PowerPoint Presentation</vt:lpstr>
      <vt:lpstr>PowerPoint Presentation</vt:lpstr>
      <vt:lpstr>Problems</vt:lpstr>
      <vt:lpstr>Distributed Version Control</vt:lpstr>
      <vt:lpstr>Distributed Version Control</vt:lpstr>
      <vt:lpstr>Distributed Version Control</vt:lpstr>
      <vt:lpstr>Remotes</vt:lpstr>
      <vt:lpstr>Cloning</vt:lpstr>
      <vt:lpstr>Cloning</vt:lpstr>
      <vt:lpstr>Cloning</vt:lpstr>
      <vt:lpstr>After cloning</vt:lpstr>
      <vt:lpstr>git push</vt:lpstr>
      <vt:lpstr>git fetch</vt:lpstr>
      <vt:lpstr>git pull is a fetch + merge</vt:lpstr>
      <vt:lpstr>Remotes</vt:lpstr>
      <vt:lpstr>GitHub</vt:lpstr>
      <vt:lpstr>Today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Rafael Avigad</cp:lastModifiedBy>
  <cp:revision>48</cp:revision>
  <cp:lastPrinted>2020-04-28T01:47:42Z</cp:lastPrinted>
  <dcterms:created xsi:type="dcterms:W3CDTF">2020-07-29T07:20:07Z</dcterms:created>
  <dcterms:modified xsi:type="dcterms:W3CDTF">2025-03-04T08:15:17Z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2024-02-07T02:46:57Z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8ea63249-1327-4845-ac2a-c029d89811ad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