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68" r:id="rId5"/>
    <p:sldId id="269" r:id="rId6"/>
    <p:sldId id="271" r:id="rId7"/>
    <p:sldId id="272" r:id="rId8"/>
    <p:sldId id="273" r:id="rId9"/>
    <p:sldId id="270" r:id="rId10"/>
    <p:sldId id="259" r:id="rId11"/>
    <p:sldId id="274" r:id="rId12"/>
    <p:sldId id="275" r:id="rId13"/>
    <p:sldId id="276" r:id="rId14"/>
    <p:sldId id="277" r:id="rId15"/>
    <p:sldId id="260" r:id="rId16"/>
    <p:sldId id="278" r:id="rId17"/>
    <p:sldId id="279" r:id="rId18"/>
    <p:sldId id="280" r:id="rId19"/>
    <p:sldId id="264" r:id="rId20"/>
    <p:sldId id="281" r:id="rId21"/>
    <p:sldId id="282" r:id="rId22"/>
    <p:sldId id="262" r:id="rId23"/>
    <p:sldId id="284" r:id="rId24"/>
    <p:sldId id="263" r:id="rId25"/>
    <p:sldId id="283" r:id="rId26"/>
    <p:sldId id="265" r:id="rId27"/>
    <p:sldId id="285" r:id="rId28"/>
    <p:sldId id="266" r:id="rId29"/>
    <p:sldId id="267" r:id="rId3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B752"/>
    <a:srgbClr val="5186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7EAED"/>
          </a:solidFill>
        </a:fill>
      </a:tcStyle>
    </a:wholeTbl>
    <a:band1H>
      <a:tcStyle>
        <a:tcBdr/>
        <a:fill>
          <a:solidFill>
            <a:srgbClr val="CCD2D8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CD2D8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156082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156082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156082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156082"/>
          </a:solidFill>
        </a:fill>
      </a:tcStyle>
    </a:firstRow>
  </a:tblStyle>
  <a:tblStyle styleId="{21E4AEA4-8DFA-4A89-87EB-49C32662AFE0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BEBE8"/>
          </a:solidFill>
        </a:fill>
      </a:tcStyle>
    </a:wholeTbl>
    <a:band1H>
      <a:tcStyle>
        <a:tcBdr/>
        <a:fill>
          <a:solidFill>
            <a:srgbClr val="F7D5CD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F7D5CD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E97132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E97132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E97132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7132"/>
          </a:solidFill>
        </a:fill>
      </a:tcStyle>
    </a:firstRow>
  </a:tblStyle>
  <a:tblStyle styleId="{0660B408-B3CF-4A94-85FC-2B1E0A45F4A2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/>
        <a:fill>
          <a:solidFill>
            <a:srgbClr val="E7EAED"/>
          </a:solidFill>
        </a:fill>
      </a:tcStyle>
    </a:wholeTbl>
    <a:band1H>
      <a:tcStyle>
        <a:tcBdr/>
        <a:fill>
          <a:solidFill>
            <a:srgbClr val="CCD2D8"/>
          </a:solidFill>
        </a:fill>
      </a:tcStyle>
    </a:band1H>
    <a:band1V>
      <a:tcStyle>
        <a:tcBdr/>
        <a:fill>
          <a:solidFill>
            <a:srgbClr val="CCD2D8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E7EAED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E97132"/>
          </a:solidFill>
        </a:fill>
      </a:tcStyle>
    </a:firstRow>
  </a:tblStyle>
  <a:tblStyle styleId="{8A107856-5554-42FB-B03E-39F5DBC370B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E97132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E97132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E97132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E97132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BEBE8"/>
          </a:solidFill>
        </a:fill>
      </a:tcStyle>
    </a:wholeTbl>
    <a:band1H>
      <a:tcStyle>
        <a:tcBdr/>
        <a:fill>
          <a:solidFill>
            <a:srgbClr val="F7D5CD"/>
          </a:solidFill>
        </a:fill>
      </a:tcStyle>
    </a:band1H>
    <a:band1V>
      <a:tcStyle>
        <a:tcBdr/>
        <a:fill>
          <a:solidFill>
            <a:srgbClr val="F7D5CD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25402" cap="flat" cmpd="sng" algn="ctr">
              <a:solidFill>
                <a:srgbClr val="E97132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BEBE8"/>
          </a:solidFill>
        </a:fill>
      </a:tcStyle>
    </a:lastRow>
    <a:firstRow>
      <a:tcTxStyle b="on">
        <a:font>
          <a:latin typeface=""/>
          <a:ea typeface=""/>
          <a:cs typeface=""/>
        </a:font>
      </a:tcTxStyle>
      <a:tcStyle>
        <a:tcBdr/>
        <a:fill>
          <a:solidFill>
            <a:srgbClr val="FBEBE8"/>
          </a:solidFill>
        </a:fill>
      </a:tcStyle>
    </a:firstRow>
  </a:tblStyle>
  <a:tblStyle styleId="{85BE263C-DBD7-4A20-BB59-AAB30ACAA65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top>
            <a:ln w="2540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2540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/>
          </a:solidFill>
        </a:fill>
      </a:tcStyle>
    </a:wholeTbl>
    <a:band1H>
      <a:tcStyle>
        <a:tcBdr/>
        <a:fill>
          <a:solidFill>
            <a:srgbClr val="E7E7E7"/>
          </a:solidFill>
        </a:fill>
      </a:tcStyle>
    </a:band1H>
    <a:band1V>
      <a:tcStyle>
        <a:tcBdr/>
        <a:fill>
          <a:solidFill>
            <a:srgbClr val="E7E7E7"/>
          </a:solidFill>
        </a:fill>
      </a:tcStyle>
    </a:band1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E97132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E97132"/>
          </a:solidFill>
        </a:fill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2540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713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1138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2371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1C5E449D-FA43-CC3B-BA64-DBF39034C2B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ca-ES" sz="12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defRPr>
            </a:lvl1pPr>
          </a:lstStyle>
          <a:p>
            <a:pPr lvl="0"/>
            <a:endParaRPr lang="ca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89F5FAF-DBB2-6FD0-FF90-CE374FD136AB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ca-ES" sz="12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defRPr>
            </a:lvl1pPr>
          </a:lstStyle>
          <a:p>
            <a:pPr lvl="0"/>
            <a:fld id="{BB13CEF5-77A2-4C87-AE0E-B53045A61E8C}" type="datetime1">
              <a:rPr lang="ca-ES"/>
              <a:pPr lvl="0"/>
              <a:t>7/6/2025</a:t>
            </a:fld>
            <a:endParaRPr lang="ca-ES"/>
          </a:p>
        </p:txBody>
      </p:sp>
      <p:sp>
        <p:nvSpPr>
          <p:cNvPr id="4" name="Marcador de imagen de diapositiva 3">
            <a:extLst>
              <a:ext uri="{FF2B5EF4-FFF2-40B4-BE49-F238E27FC236}">
                <a16:creationId xmlns:a16="http://schemas.microsoft.com/office/drawing/2014/main" id="{F97503CD-EC5C-380F-4089-8D0F3C8BDB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Marcador de notas 4">
            <a:extLst>
              <a:ext uri="{FF2B5EF4-FFF2-40B4-BE49-F238E27FC236}">
                <a16:creationId xmlns:a16="http://schemas.microsoft.com/office/drawing/2014/main" id="{A9AEA37A-0455-6F32-6B38-65240B4EFA76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491DC3-73EE-EC53-AA06-F10C27B0A665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ca-ES" sz="12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defRPr>
            </a:lvl1pPr>
          </a:lstStyle>
          <a:p>
            <a:pPr lvl="0"/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FC80D9-B011-EC76-CD62-6CAC7540097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ca-ES" sz="12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defRPr>
            </a:lvl1pPr>
          </a:lstStyle>
          <a:p>
            <a:pPr lvl="0"/>
            <a:fld id="{199295CE-1625-4022-9279-5D5BB3A7601A}" type="slidenum"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784037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s-ES" sz="1200" b="0" i="0" u="none" strike="noStrike" kern="1200" cap="none" spc="0" baseline="0">
        <a:solidFill>
          <a:srgbClr val="000000"/>
        </a:solidFill>
        <a:uFillTx/>
        <a:latin typeface="Aptos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s-ES" sz="1200" b="0" i="0" u="none" strike="noStrike" kern="1200" cap="none" spc="0" baseline="0">
        <a:solidFill>
          <a:srgbClr val="000000"/>
        </a:solidFill>
        <a:uFillTx/>
        <a:latin typeface="Aptos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s-ES" sz="1200" b="0" i="0" u="none" strike="noStrike" kern="1200" cap="none" spc="0" baseline="0">
        <a:solidFill>
          <a:srgbClr val="000000"/>
        </a:solidFill>
        <a:uFillTx/>
        <a:latin typeface="Aptos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s-ES" sz="1200" b="0" i="0" u="none" strike="noStrike" kern="1200" cap="none" spc="0" baseline="0">
        <a:solidFill>
          <a:srgbClr val="000000"/>
        </a:solidFill>
        <a:uFillTx/>
        <a:latin typeface="Aptos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s-ES" sz="1200" b="0" i="0" u="none" strike="noStrike" kern="1200" cap="none" spc="0" baseline="0">
        <a:solidFill>
          <a:srgbClr val="000000"/>
        </a:solidFill>
        <a:uFillTx/>
        <a:latin typeface="Apto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C6B1252-9D23-2B0C-ECAD-941ED41412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4839F260-77F3-5C3D-4D4B-1C74E6FE2F3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769BBAA-648C-30F4-BAE8-E231A6386AE8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A2D9162-EC6A-4553-8C90-579F3FB29610}" type="slidenum">
              <a:t>1</a:t>
            </a:fld>
            <a:endParaRPr lang="ca-ES" sz="12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gradFill>
          <a:gsLst>
            <a:gs pos="0">
              <a:srgbClr val="F0F8FD"/>
            </a:gs>
            <a:gs pos="100000">
              <a:srgbClr val="74C4E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Diagrama&#10;&#10;El contenido generado por IA puede ser incorrecto.">
            <a:extLst>
              <a:ext uri="{FF2B5EF4-FFF2-40B4-BE49-F238E27FC236}">
                <a16:creationId xmlns:a16="http://schemas.microsoft.com/office/drawing/2014/main" id="{BCC6C1C7-E88A-24FB-EE2B-C42F4E9B0481}"/>
              </a:ext>
            </a:extLst>
          </p:cNvPr>
          <p:cNvPicPr>
            <a:picLocks/>
          </p:cNvPicPr>
          <p:nvPr userDrawn="1"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3200" cy="6098400"/>
          </a:xfrm>
          <a:prstGeom prst="rect">
            <a:avLst/>
          </a:prstGeom>
          <a:effectLst>
            <a:outerShdw blurRad="50800" dist="50800" dir="5400000" sx="1000" sy="1000" algn="ctr" rotWithShape="0">
              <a:schemeClr val="bg2"/>
            </a:outerShdw>
          </a:effec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115DC43B-9556-5A96-28CA-B39EC3DA51F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 b="1"/>
            </a:lvl1pPr>
          </a:lstStyle>
          <a:p>
            <a:pPr lvl="0"/>
            <a:r>
              <a:rPr lang="es-ES" dirty="0"/>
              <a:t>Haga clic para modificar el estilo de título del patrón</a:t>
            </a:r>
            <a:endParaRPr lang="ca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8C59B0B7-1B87-791B-01AB-317577C1F48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s-ES" dirty="0"/>
              <a:t>Haga clic para modificar el estilo de subtítulo del patrón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10196348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544F5F-D83B-23C1-6861-1D42E126897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E12380-1CA4-455C-75B0-ACA6C1C84C34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415448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10B3706-6C49-CB2E-8BB6-5DA6F3C1D94F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4926F04-1125-8A41-3B83-13BF3F669012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623739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79ECF-A14E-12D6-069E-0656E57FF52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A05075-74A8-73C9-299E-578527B4BBE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13710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10979583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942D33-295F-DD06-640A-00D6C93B29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08F4918-0CDF-A772-9EBD-4618FCFCDF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767676"/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98700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0268A8-BF68-AC05-877F-7A982E3CF92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3ADE4C-5704-D9F3-B10C-048970BA2EA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26447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C535867-55AB-E8D6-EE55-235179005CB1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26447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502663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42890B-1D20-0D29-0551-3601F24D80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27536B-9DCA-77C8-C4F8-E600384C28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1344AC-7ED9-F51F-E079-14508F677F0F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58503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EA63C77-F3A1-23F0-52B2-4DCA37FF412F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B040DB7-2517-1A4F-9AF0-9A4C9CF2CF8D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58503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436797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A9DE4-3C78-0D42-FCF4-81A46C24787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95752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8147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7F5DF8-D279-7EF3-4FAE-1D4FDD8CDB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105838-BF37-0547-A549-F8DAB49A24B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5CFAC12-82B6-801A-E534-55DC91B696B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007651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624BD8-E614-7541-F6D9-66C2E75D14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7B3B88A-A298-6113-B27C-8E15590AD71B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ca-ES" sz="3200"/>
            </a:lvl1pPr>
          </a:lstStyle>
          <a:p>
            <a:pPr lvl="0"/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D17A366-D5B1-3C07-9116-BDBB6897373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28215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10">
            <a:extLst>
              <a:ext uri="{FF2B5EF4-FFF2-40B4-BE49-F238E27FC236}">
                <a16:creationId xmlns:a16="http://schemas.microsoft.com/office/drawing/2014/main" id="{EA8E70B6-4D71-1C8B-1C05-541E7870F9B7}"/>
              </a:ext>
            </a:extLst>
          </p:cNvPr>
          <p:cNvSpPr/>
          <p:nvPr/>
        </p:nvSpPr>
        <p:spPr>
          <a:xfrm>
            <a:off x="0" y="6112897"/>
            <a:ext cx="12192000" cy="758750"/>
          </a:xfrm>
          <a:prstGeom prst="rect">
            <a:avLst/>
          </a:prstGeom>
          <a:solidFill>
            <a:srgbClr val="91B75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ca-E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4" name="Marcador de título 1">
            <a:extLst>
              <a:ext uri="{FF2B5EF4-FFF2-40B4-BE49-F238E27FC236}">
                <a16:creationId xmlns:a16="http://schemas.microsoft.com/office/drawing/2014/main" id="{75B2A0ED-DE8C-D644-6591-6B28225BE4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s-ES" dirty="0"/>
              <a:t>Haga clic para modificar el estilo de título del patrón</a:t>
            </a:r>
            <a:endParaRPr lang="ca-ES" dirty="0"/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51BDD017-81A8-D90B-B8B4-5363E92F38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12795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ca-ES" dirty="0"/>
          </a:p>
        </p:txBody>
      </p:sp>
      <p:sp>
        <p:nvSpPr>
          <p:cNvPr id="7" name="Marcador de pie de página 5">
            <a:extLst>
              <a:ext uri="{FF2B5EF4-FFF2-40B4-BE49-F238E27FC236}">
                <a16:creationId xmlns:a16="http://schemas.microsoft.com/office/drawing/2014/main" id="{29DF7524-D80B-6897-70A1-E39817B29887}"/>
              </a:ext>
            </a:extLst>
          </p:cNvPr>
          <p:cNvSpPr txBox="1"/>
          <p:nvPr userDrawn="1"/>
        </p:nvSpPr>
        <p:spPr>
          <a:xfrm>
            <a:off x="2340431" y="6356351"/>
            <a:ext cx="3650936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ca-ES" sz="1200" b="0" i="0" u="none" strike="noStrike" kern="1200" cap="none" spc="0" baseline="0" dirty="0">
                <a:solidFill>
                  <a:srgbClr val="518638"/>
                </a:solidFill>
                <a:uFillTx/>
                <a:latin typeface="Aptos"/>
              </a:rPr>
              <a:t>1º DAW / Base de Dades</a:t>
            </a:r>
          </a:p>
        </p:txBody>
      </p:sp>
      <p:pic>
        <p:nvPicPr>
          <p:cNvPr id="8" name="Imagen 7" descr="Logotipo, nombre de la empresa&#10;&#10;El contenido generado por IA puede ser incorrecto.">
            <a:extLst>
              <a:ext uri="{FF2B5EF4-FFF2-40B4-BE49-F238E27FC236}">
                <a16:creationId xmlns:a16="http://schemas.microsoft.com/office/drawing/2014/main" id="{E49B1F65-23E0-F838-51C9-7B86FAB92D6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613" y="6097647"/>
            <a:ext cx="1748000" cy="774000"/>
          </a:xfrm>
          <a:prstGeom prst="rect">
            <a:avLst/>
          </a:prstGeom>
        </p:spPr>
      </p:pic>
      <p:sp>
        <p:nvSpPr>
          <p:cNvPr id="9" name="Marcador de pie de página 5">
            <a:extLst>
              <a:ext uri="{FF2B5EF4-FFF2-40B4-BE49-F238E27FC236}">
                <a16:creationId xmlns:a16="http://schemas.microsoft.com/office/drawing/2014/main" id="{FC076D3E-4BE6-D106-C678-FBA30D993617}"/>
              </a:ext>
            </a:extLst>
          </p:cNvPr>
          <p:cNvSpPr txBox="1"/>
          <p:nvPr userDrawn="1"/>
        </p:nvSpPr>
        <p:spPr>
          <a:xfrm>
            <a:off x="141517" y="6356350"/>
            <a:ext cx="2057397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ca-ES" sz="1200" b="0" i="0" u="none" strike="noStrike" kern="1200" cap="none" spc="0" baseline="0" dirty="0">
                <a:solidFill>
                  <a:srgbClr val="518638"/>
                </a:solidFill>
                <a:uFillTx/>
                <a:latin typeface="Aptos"/>
              </a:rPr>
              <a:t>CURS: 2024-2025</a:t>
            </a:r>
          </a:p>
        </p:txBody>
      </p:sp>
      <p:sp>
        <p:nvSpPr>
          <p:cNvPr id="10" name="Marcador de pie de página 5">
            <a:extLst>
              <a:ext uri="{FF2B5EF4-FFF2-40B4-BE49-F238E27FC236}">
                <a16:creationId xmlns:a16="http://schemas.microsoft.com/office/drawing/2014/main" id="{3A98627C-0ADB-C396-BAA7-72B79196ADD6}"/>
              </a:ext>
            </a:extLst>
          </p:cNvPr>
          <p:cNvSpPr txBox="1"/>
          <p:nvPr userDrawn="1"/>
        </p:nvSpPr>
        <p:spPr>
          <a:xfrm>
            <a:off x="8120418" y="6356350"/>
            <a:ext cx="1626518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ca-ES" sz="1200" b="0" i="0" u="none" strike="noStrike" kern="1200" cap="none" spc="0" baseline="0" dirty="0">
                <a:solidFill>
                  <a:srgbClr val="518638"/>
                </a:solidFill>
                <a:uFillTx/>
                <a:latin typeface="Aptos"/>
              </a:rPr>
              <a:t>Reina Peiró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s-ES" sz="4400" b="0" i="0" u="none" strike="noStrike" kern="1200" cap="none" spc="0" baseline="0">
          <a:solidFill>
            <a:srgbClr val="518638"/>
          </a:solidFill>
          <a:uFillTx/>
          <a:latin typeface="Aptos Display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s-ES" sz="2800" b="0" i="0" u="none" strike="noStrike" kern="1200" cap="none" spc="0" baseline="0">
          <a:solidFill>
            <a:srgbClr val="000000"/>
          </a:solidFill>
          <a:uFillTx/>
          <a:latin typeface="Aptos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2400" b="0" i="0" u="none" strike="noStrike" kern="1200" cap="none" spc="0" baseline="0">
          <a:solidFill>
            <a:srgbClr val="000000"/>
          </a:solidFill>
          <a:uFillTx/>
          <a:latin typeface="Aptos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2000" b="0" i="0" u="none" strike="noStrike" kern="1200" cap="none" spc="0" baseline="0">
          <a:solidFill>
            <a:srgbClr val="000000"/>
          </a:solidFill>
          <a:uFillTx/>
          <a:latin typeface="Aptos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1800" b="0" i="0" u="none" strike="noStrike" kern="1200" cap="none" spc="0" baseline="0">
          <a:solidFill>
            <a:srgbClr val="000000"/>
          </a:solidFill>
          <a:uFillTx/>
          <a:latin typeface="Aptos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1800" b="0" i="0" u="none" strike="noStrike" kern="1200" cap="none" spc="0" baseline="0">
          <a:solidFill>
            <a:srgbClr val="000000"/>
          </a:solidFill>
          <a:uFillTx/>
          <a:latin typeface="Apto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gradFill>
          <a:gsLst>
            <a:gs pos="0">
              <a:srgbClr val="F0F8FD"/>
            </a:gs>
            <a:gs pos="100000">
              <a:srgbClr val="74C4E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3A14BE-672F-3F4F-FD8C-AE53AD991572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ca-ES" noProof="0" dirty="0">
                <a:solidFill>
                  <a:srgbClr val="000000"/>
                </a:solidFill>
              </a:rPr>
              <a:t>Creació de base de dades relacionals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C8DDE-E716-E46F-144D-ABF737718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01CB2-4377-E36A-6DD8-16C3BF667A3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b="1" noProof="0" dirty="0"/>
              <a:t>Gestió de privilegis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698815-5EA2-34B6-33E7-1F5E607D71CA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a-ES" b="1" noProof="0" dirty="0"/>
              <a:t>GRANT</a:t>
            </a:r>
            <a:r>
              <a:rPr lang="ca-ES" noProof="0" dirty="0"/>
              <a:t>: concedeix permisos a usuaris.</a:t>
            </a:r>
          </a:p>
          <a:p>
            <a:endParaRPr lang="ca-ES" noProof="0" dirty="0"/>
          </a:p>
          <a:p>
            <a:r>
              <a:rPr lang="ca-ES" b="1" noProof="0" dirty="0"/>
              <a:t>REVOKE</a:t>
            </a:r>
            <a:r>
              <a:rPr lang="ca-ES" noProof="0" dirty="0"/>
              <a:t>: revoca permisos.</a:t>
            </a:r>
          </a:p>
          <a:p>
            <a:endParaRPr lang="ca-ES" noProof="0" dirty="0"/>
          </a:p>
          <a:p>
            <a:r>
              <a:rPr lang="ca-ES" b="1" noProof="0" dirty="0"/>
              <a:t>USE</a:t>
            </a:r>
            <a:r>
              <a:rPr lang="ca-ES" noProof="0" dirty="0"/>
              <a:t>: selecciona una base de dades per treballar-hi.</a:t>
            </a:r>
          </a:p>
        </p:txBody>
      </p:sp>
    </p:spTree>
    <p:extLst>
      <p:ext uri="{BB962C8B-B14F-4D97-AF65-F5344CB8AC3E}">
        <p14:creationId xmlns:p14="http://schemas.microsoft.com/office/powerpoint/2010/main" val="927770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7DAE10-18E0-F128-D11C-ECF68BABC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8D2B90-DEE8-AC92-0B43-424C3D35653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b="1" noProof="0" dirty="0"/>
              <a:t>Gestió de privilegis</a:t>
            </a:r>
            <a:br>
              <a:rPr lang="ca-ES" b="1" noProof="0" dirty="0"/>
            </a:br>
            <a:r>
              <a:rPr lang="ca-ES" sz="2800" b="1" noProof="0" dirty="0"/>
              <a:t>GRANT</a:t>
            </a:r>
            <a:endParaRPr lang="ca-ES" b="1" noProof="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715B9E-1AE3-4768-F4B3-5BE3217F31A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2" y="1825627"/>
            <a:ext cx="11353797" cy="4137102"/>
          </a:xfrm>
        </p:spPr>
        <p:txBody>
          <a:bodyPr>
            <a:normAutofit/>
          </a:bodyPr>
          <a:lstStyle/>
          <a:p>
            <a:r>
              <a:rPr lang="ca-ES" sz="3200" noProof="0" dirty="0"/>
              <a:t>Sintaxis:</a:t>
            </a:r>
          </a:p>
          <a:p>
            <a:endParaRPr lang="ca-ES" sz="3200" noProof="0" dirty="0"/>
          </a:p>
          <a:p>
            <a:pPr marL="0" indent="0">
              <a:buNone/>
            </a:pPr>
            <a:r>
              <a:rPr lang="en-US" sz="3000" dirty="0">
                <a:solidFill>
                  <a:srgbClr val="91B75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GRANT</a:t>
            </a:r>
            <a:r>
              <a:rPr lang="en-US" sz="30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&lt;</a:t>
            </a:r>
            <a:r>
              <a:rPr lang="en-US" sz="3000" dirty="0" err="1">
                <a:latin typeface="Cascadia Code Light" panose="020B0609020000020004" pitchFamily="49" charset="0"/>
                <a:cs typeface="Cascadia Code Light" panose="020B0609020000020004" pitchFamily="49" charset="0"/>
              </a:rPr>
              <a:t>privilegi</a:t>
            </a:r>
            <a:r>
              <a:rPr lang="en-US" sz="30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91B75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ON</a:t>
            </a:r>
            <a:r>
              <a:rPr lang="en-US" sz="30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&lt;</a:t>
            </a:r>
            <a:r>
              <a:rPr lang="en-US" sz="3000" dirty="0" err="1">
                <a:latin typeface="Cascadia Code Light" panose="020B0609020000020004" pitchFamily="49" charset="0"/>
                <a:cs typeface="Cascadia Code Light" panose="020B0609020000020004" pitchFamily="49" charset="0"/>
              </a:rPr>
              <a:t>objecte</a:t>
            </a:r>
            <a:r>
              <a:rPr lang="en-US" sz="30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91B75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TO</a:t>
            </a:r>
            <a:r>
              <a:rPr lang="en-US" sz="30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&lt;</a:t>
            </a:r>
            <a:r>
              <a:rPr lang="en-US" sz="3000" dirty="0" err="1">
                <a:latin typeface="Cascadia Code Light" panose="020B0609020000020004" pitchFamily="49" charset="0"/>
                <a:cs typeface="Cascadia Code Light" panose="020B0609020000020004" pitchFamily="49" charset="0"/>
              </a:rPr>
              <a:t>usuari</a:t>
            </a:r>
            <a:r>
              <a:rPr lang="en-US" sz="30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30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[</a:t>
            </a:r>
            <a:r>
              <a:rPr lang="en-US" sz="3000" dirty="0">
                <a:solidFill>
                  <a:srgbClr val="91B75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WITH GRANT </a:t>
            </a:r>
            <a:r>
              <a:rPr lang="en-US" sz="30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OPTIONS]</a:t>
            </a:r>
            <a:endParaRPr lang="ca-ES" sz="3000" noProof="0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243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E2885A-CEA7-7407-4F54-2E1043542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656EFF-31D3-6A2A-05EA-F73D0FBE354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b="1" noProof="0" dirty="0"/>
              <a:t>Gestió de privilegis</a:t>
            </a:r>
            <a:br>
              <a:rPr lang="ca-ES" b="1" noProof="0" dirty="0"/>
            </a:br>
            <a:r>
              <a:rPr lang="ca-ES" sz="2800" b="1" noProof="0" dirty="0"/>
              <a:t>REVOKE</a:t>
            </a:r>
            <a:endParaRPr lang="ca-ES" b="1" noProof="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1819AE-08AF-3A9F-3C0F-7A9118CBE87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2" y="1825627"/>
            <a:ext cx="11353797" cy="4137102"/>
          </a:xfrm>
        </p:spPr>
        <p:txBody>
          <a:bodyPr>
            <a:normAutofit/>
          </a:bodyPr>
          <a:lstStyle/>
          <a:p>
            <a:r>
              <a:rPr lang="ca-ES" sz="3200" noProof="0" dirty="0"/>
              <a:t>Sintaxis:</a:t>
            </a:r>
          </a:p>
          <a:p>
            <a:endParaRPr lang="ca-ES" sz="3200" noProof="0" dirty="0"/>
          </a:p>
          <a:p>
            <a:pPr marL="0" indent="0">
              <a:buNone/>
            </a:pPr>
            <a:r>
              <a:rPr lang="en-US" sz="3000" dirty="0">
                <a:solidFill>
                  <a:srgbClr val="91B75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REVOKE</a:t>
            </a:r>
            <a:r>
              <a:rPr lang="en-US" sz="30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&lt;</a:t>
            </a:r>
            <a:r>
              <a:rPr lang="en-US" sz="3000" dirty="0" err="1">
                <a:latin typeface="Cascadia Code Light" panose="020B0609020000020004" pitchFamily="49" charset="0"/>
                <a:cs typeface="Cascadia Code Light" panose="020B0609020000020004" pitchFamily="49" charset="0"/>
              </a:rPr>
              <a:t>privilegi</a:t>
            </a:r>
            <a:r>
              <a:rPr lang="en-US" sz="30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91B75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ON</a:t>
            </a:r>
            <a:r>
              <a:rPr lang="en-US" sz="30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&lt;</a:t>
            </a:r>
            <a:r>
              <a:rPr lang="en-US" sz="3000" dirty="0" err="1">
                <a:latin typeface="Cascadia Code Light" panose="020B0609020000020004" pitchFamily="49" charset="0"/>
                <a:cs typeface="Cascadia Code Light" panose="020B0609020000020004" pitchFamily="49" charset="0"/>
              </a:rPr>
              <a:t>objecte</a:t>
            </a:r>
            <a:r>
              <a:rPr lang="en-US" sz="30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91B75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FROM</a:t>
            </a:r>
            <a:r>
              <a:rPr lang="en-US" sz="30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&lt;</a:t>
            </a:r>
            <a:r>
              <a:rPr lang="en-US" sz="3000" dirty="0" err="1">
                <a:latin typeface="Cascadia Code Light" panose="020B0609020000020004" pitchFamily="49" charset="0"/>
                <a:cs typeface="Cascadia Code Light" panose="020B0609020000020004" pitchFamily="49" charset="0"/>
              </a:rPr>
              <a:t>usuari</a:t>
            </a:r>
            <a:r>
              <a:rPr lang="en-US" sz="30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98946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106DA-F206-D213-A71C-2BB133A02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C5F0CF-15D2-8AB9-A840-FD1D7C0E4A8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b="1" noProof="0" dirty="0"/>
              <a:t>Gestió de privilegis</a:t>
            </a:r>
            <a:br>
              <a:rPr lang="ca-ES" b="1" noProof="0" dirty="0"/>
            </a:br>
            <a:r>
              <a:rPr lang="ca-ES" sz="2800" b="1" noProof="0" dirty="0"/>
              <a:t>USE</a:t>
            </a:r>
            <a:endParaRPr lang="ca-ES" b="1" noProof="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1B5147-4222-4DB8-34A0-496F8138C63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2" y="1825627"/>
            <a:ext cx="11353797" cy="4137102"/>
          </a:xfrm>
        </p:spPr>
        <p:txBody>
          <a:bodyPr>
            <a:normAutofit/>
          </a:bodyPr>
          <a:lstStyle/>
          <a:p>
            <a:r>
              <a:rPr lang="ca-ES" sz="3200" noProof="0" dirty="0"/>
              <a:t>Sintaxis:</a:t>
            </a:r>
          </a:p>
          <a:p>
            <a:endParaRPr lang="ca-ES" sz="3200" noProof="0" dirty="0"/>
          </a:p>
          <a:p>
            <a:pPr marL="0" indent="0">
              <a:buNone/>
            </a:pPr>
            <a:r>
              <a:rPr lang="en-US" sz="3000" dirty="0">
                <a:solidFill>
                  <a:srgbClr val="91B75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USE</a:t>
            </a:r>
            <a:r>
              <a:rPr lang="en-US" sz="30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&lt;</a:t>
            </a:r>
            <a:r>
              <a:rPr lang="en-US" sz="3000" dirty="0" err="1">
                <a:latin typeface="Cascadia Code Light" panose="020B0609020000020004" pitchFamily="49" charset="0"/>
                <a:cs typeface="Cascadia Code Light" panose="020B0609020000020004" pitchFamily="49" charset="0"/>
              </a:rPr>
              <a:t>nom_base_de_dades</a:t>
            </a:r>
            <a:r>
              <a:rPr lang="en-US" sz="30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355338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5063B5-056F-C08F-4231-EBE639565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5DFC31-B1BC-8B4A-ED8E-47A67ECA9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       Exercicis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90960633-D6F3-79FE-EA8A-685B37DC8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ca-ES" dirty="0"/>
              <a:t>Afegeix privilegis per als usuaris</a:t>
            </a:r>
          </a:p>
          <a:p>
            <a:pPr marL="514350" indent="-514350">
              <a:buAutoNum type="arabicPeriod" startAt="3"/>
            </a:pPr>
            <a:r>
              <a:rPr lang="ca-ES" dirty="0"/>
              <a:t>Elimina la taula Reserva i tornar-la a crear</a:t>
            </a:r>
          </a:p>
          <a:p>
            <a:pPr marL="514350" indent="-514350">
              <a:buAutoNum type="arabicPeriod" startAt="3"/>
            </a:pPr>
            <a:r>
              <a:rPr lang="ca-ES" dirty="0"/>
              <a:t>Revisa de nou els privilegis</a:t>
            </a:r>
          </a:p>
        </p:txBody>
      </p:sp>
      <p:pic>
        <p:nvPicPr>
          <p:cNvPr id="4" name="Gráfico 3" descr="Lista de comprobación con relleno sólido">
            <a:extLst>
              <a:ext uri="{FF2B5EF4-FFF2-40B4-BE49-F238E27FC236}">
                <a16:creationId xmlns:a16="http://schemas.microsoft.com/office/drawing/2014/main" id="{8DA38A5D-560D-B867-DEB4-4707DCA87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761" y="5707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535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91137F-961F-6E36-C312-71A48E3121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D4A11-A57C-7392-E7C0-8EB1B94AB64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b="1" noProof="0" dirty="0"/>
              <a:t>Tipus de dades</a:t>
            </a:r>
            <a:br>
              <a:rPr lang="ca-ES" b="1" noProof="0" dirty="0"/>
            </a:br>
            <a:r>
              <a:rPr lang="ca-ES" sz="2800" b="1" dirty="0"/>
              <a:t>Text</a:t>
            </a:r>
            <a:endParaRPr lang="ca-ES" sz="2800" b="1" noProof="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B0C257-9F9F-DA6B-3B6A-E1E47F0149A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a-ES" b="1" noProof="0" dirty="0"/>
              <a:t>CHAR</a:t>
            </a:r>
            <a:endParaRPr lang="ca-ES" noProof="0" dirty="0"/>
          </a:p>
          <a:p>
            <a:pPr lvl="1"/>
            <a:r>
              <a:rPr lang="ca-ES" dirty="0"/>
              <a:t>Permet emmagatzemar cadenes de caràcters de longitud </a:t>
            </a:r>
            <a:r>
              <a:rPr lang="ca-ES" b="1" dirty="0"/>
              <a:t>fixa </a:t>
            </a:r>
            <a:r>
              <a:rPr lang="ca-ES" dirty="0"/>
              <a:t>entre 1 i 8.000 caràcters. La longitud de la cadena s'ha d'especificar entre parèntesis en el moment de la declaració (cadena CHAR(25)). </a:t>
            </a:r>
          </a:p>
          <a:p>
            <a:r>
              <a:rPr lang="ca-ES" b="1" noProof="0" dirty="0"/>
              <a:t>VARCHAR</a:t>
            </a:r>
            <a:endParaRPr lang="ca-ES" b="1" dirty="0"/>
          </a:p>
          <a:p>
            <a:pPr lvl="1"/>
            <a:r>
              <a:rPr lang="ca-ES" dirty="0"/>
              <a:t>Permet emmagatzemar cadenes de caràcters </a:t>
            </a:r>
            <a:r>
              <a:rPr lang="ca-ES" b="1" dirty="0"/>
              <a:t>variables </a:t>
            </a:r>
            <a:r>
              <a:rPr lang="ca-ES" dirty="0"/>
              <a:t>de fins a 8.000 caràcters.</a:t>
            </a:r>
          </a:p>
          <a:p>
            <a:r>
              <a:rPr lang="ca-ES" b="1" dirty="0"/>
              <a:t>TEXT</a:t>
            </a:r>
          </a:p>
          <a:p>
            <a:pPr lvl="1"/>
            <a:r>
              <a:rPr lang="ca-ES" dirty="0"/>
              <a:t>Permet emmagatzemar cadenes de caràcters de fins a diversos GB de longitud. En SQL Server podem definir-lo com VARCHAR(MAX)</a:t>
            </a:r>
          </a:p>
          <a:p>
            <a:pPr lvl="2"/>
            <a:r>
              <a:rPr lang="ca-ES" dirty="0"/>
              <a:t>No es poden establir restriccions a les columnes d'aquest tipus</a:t>
            </a:r>
            <a:endParaRPr lang="es-ES" dirty="0"/>
          </a:p>
          <a:p>
            <a:pPr lvl="2"/>
            <a:r>
              <a:rPr lang="ca-ES" dirty="0"/>
              <a:t>No es permet utilitzar-lo en certes clàusules (=)</a:t>
            </a:r>
          </a:p>
          <a:p>
            <a:pPr lvl="2"/>
            <a:r>
              <a:rPr lang="ca-ES" dirty="0"/>
              <a:t>No es poden indexar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7401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91C27-9886-FA17-A70D-A32CA791D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72BA1-58E0-83F0-A0A3-8F0FDF7DAC6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b="1" noProof="0" dirty="0"/>
              <a:t>Tipus de dades</a:t>
            </a:r>
            <a:br>
              <a:rPr lang="ca-ES" b="1" noProof="0" dirty="0"/>
            </a:br>
            <a:r>
              <a:rPr lang="ca-ES" sz="2800" b="1" noProof="0" dirty="0"/>
              <a:t>Numèrics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4A633F-BD43-B339-313F-AD0EEB588C0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a-ES" b="1" dirty="0"/>
              <a:t>INT</a:t>
            </a:r>
            <a:r>
              <a:rPr lang="ca-ES" noProof="0" dirty="0"/>
              <a:t>: INT, FLOAT, REAL, UNSIGNED</a:t>
            </a:r>
          </a:p>
          <a:p>
            <a:endParaRPr lang="ca-ES" b="1" noProof="0" dirty="0"/>
          </a:p>
          <a:p>
            <a:r>
              <a:rPr lang="ca-ES" b="1" noProof="0" dirty="0"/>
              <a:t>FLOAT</a:t>
            </a:r>
            <a:r>
              <a:rPr lang="ca-ES" noProof="0" dirty="0"/>
              <a:t>: DATE, DATETIME, TIMESTAMP</a:t>
            </a:r>
          </a:p>
          <a:p>
            <a:endParaRPr lang="ca-ES" noProof="0" dirty="0"/>
          </a:p>
          <a:p>
            <a:r>
              <a:rPr lang="ca-ES" b="1" noProof="0" dirty="0"/>
              <a:t>REAL:</a:t>
            </a:r>
            <a:r>
              <a:rPr lang="ca-ES" noProof="0" dirty="0"/>
              <a:t>TINYINT amb valors 0 o 1</a:t>
            </a:r>
          </a:p>
          <a:p>
            <a:r>
              <a:rPr lang="ca-ES" dirty="0"/>
              <a:t>UNSIGNED: </a:t>
            </a:r>
            <a:endParaRPr lang="ca-ES" noProof="0" dirty="0"/>
          </a:p>
        </p:txBody>
      </p:sp>
    </p:spTree>
    <p:extLst>
      <p:ext uri="{BB962C8B-B14F-4D97-AF65-F5344CB8AC3E}">
        <p14:creationId xmlns:p14="http://schemas.microsoft.com/office/powerpoint/2010/main" val="2957574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76AF30-2796-1395-B842-C7F006B1C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72193A-D5D8-CB37-A29A-726C7111BA9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b="1" noProof="0" dirty="0"/>
              <a:t>Tipus de dades</a:t>
            </a:r>
            <a:br>
              <a:rPr lang="ca-ES" b="1" noProof="0" dirty="0"/>
            </a:br>
            <a:r>
              <a:rPr lang="ca-ES" sz="2800" b="1" noProof="0" dirty="0"/>
              <a:t>Numèrics, Dates i hores, Booleans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1DBB01-D5A5-AE4E-3D24-5755119E9F9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a-ES" b="1" noProof="0" dirty="0"/>
              <a:t>Numèrics</a:t>
            </a:r>
            <a:r>
              <a:rPr lang="ca-ES" noProof="0" dirty="0"/>
              <a:t>: INT, FLOAT, DECIMAL, ...</a:t>
            </a:r>
          </a:p>
          <a:p>
            <a:endParaRPr lang="ca-ES" b="1" noProof="0" dirty="0"/>
          </a:p>
          <a:p>
            <a:r>
              <a:rPr lang="ca-ES" b="1" noProof="0" dirty="0"/>
              <a:t>Dates i hores</a:t>
            </a:r>
            <a:r>
              <a:rPr lang="ca-ES" noProof="0" dirty="0"/>
              <a:t>: DATE, DATETIME, TIMESTAMP</a:t>
            </a:r>
          </a:p>
          <a:p>
            <a:endParaRPr lang="ca-ES" noProof="0" dirty="0"/>
          </a:p>
          <a:p>
            <a:r>
              <a:rPr lang="ca-ES" b="1" noProof="0" dirty="0"/>
              <a:t>Booleans</a:t>
            </a:r>
            <a:r>
              <a:rPr lang="ca-ES" noProof="0" dirty="0"/>
              <a:t>: BIT amb valors 0 o 1</a:t>
            </a:r>
          </a:p>
        </p:txBody>
      </p:sp>
    </p:spTree>
    <p:extLst>
      <p:ext uri="{BB962C8B-B14F-4D97-AF65-F5344CB8AC3E}">
        <p14:creationId xmlns:p14="http://schemas.microsoft.com/office/powerpoint/2010/main" val="2645243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518297-CCA9-47D0-A512-ECDB35AE7D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BDDBC5-AE95-66E5-CC93-53251552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       Exercicis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0013D14B-8806-2023-AA32-46C6C4708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ca-ES" dirty="0"/>
              <a:t>Esborra les taules Pista i Poliesportiu i tornar-les a crear tenint en compte totes les seues columnes</a:t>
            </a:r>
          </a:p>
          <a:p>
            <a:pPr marL="514350" indent="-514350">
              <a:buAutoNum type="arabicPeriod" startAt="6"/>
            </a:pPr>
            <a:r>
              <a:rPr lang="ca-ES" dirty="0"/>
              <a:t>Modifica les taules Reserva, Usuari i Pista per afegir-li totes les columnes</a:t>
            </a:r>
          </a:p>
        </p:txBody>
      </p:sp>
      <p:pic>
        <p:nvPicPr>
          <p:cNvPr id="4" name="Gráfico 3" descr="Lista de comprobación con relleno sólido">
            <a:extLst>
              <a:ext uri="{FF2B5EF4-FFF2-40B4-BE49-F238E27FC236}">
                <a16:creationId xmlns:a16="http://schemas.microsoft.com/office/drawing/2014/main" id="{9ACA7B26-3D6C-FBFF-80A4-EB50D2A99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761" y="5707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176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A43EF-CC09-9D85-3A8F-7A9F26951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0CE3F6-1B70-7063-84F4-93047E018B9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b="1" noProof="0" dirty="0"/>
              <a:t>Restriccions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07DAFF-B4A9-2407-7BE8-ABF1B22DF4B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a-ES" b="1" noProof="0" dirty="0"/>
              <a:t>NOT NULL</a:t>
            </a:r>
            <a:r>
              <a:rPr lang="ca-ES" noProof="0" dirty="0"/>
              <a:t>: valor obligatori, no permet deixar-lo buit.</a:t>
            </a:r>
          </a:p>
          <a:p>
            <a:r>
              <a:rPr lang="ca-ES" b="1" noProof="0" dirty="0"/>
              <a:t>UNIQUE</a:t>
            </a:r>
            <a:r>
              <a:rPr lang="ca-ES" noProof="0" dirty="0"/>
              <a:t>: valors únics, no permet valors duplicats.</a:t>
            </a:r>
          </a:p>
          <a:p>
            <a:r>
              <a:rPr lang="ca-ES" b="1" noProof="0" dirty="0"/>
              <a:t>PRIMARY KEY</a:t>
            </a:r>
            <a:r>
              <a:rPr lang="ca-ES" noProof="0" dirty="0"/>
              <a:t>: identificador únic i obligatori (combinació de NOT NULL i UNIQUE).</a:t>
            </a:r>
          </a:p>
          <a:p>
            <a:r>
              <a:rPr lang="ca-ES" b="1" noProof="0" dirty="0"/>
              <a:t>FOREIGN KEY</a:t>
            </a:r>
            <a:r>
              <a:rPr lang="ca-ES" noProof="0" dirty="0"/>
              <a:t>: referència a una altra taula.</a:t>
            </a:r>
          </a:p>
          <a:p>
            <a:r>
              <a:rPr lang="ca-ES" b="1" dirty="0"/>
              <a:t>CHECK</a:t>
            </a:r>
            <a:r>
              <a:rPr lang="ca-ES" noProof="0" dirty="0"/>
              <a:t>: limita un rang de valors</a:t>
            </a:r>
          </a:p>
          <a:p>
            <a:r>
              <a:rPr lang="ca-ES" b="1" noProof="0" dirty="0"/>
              <a:t>DEFAULT</a:t>
            </a:r>
            <a:r>
              <a:rPr lang="ca-ES" noProof="0" dirty="0"/>
              <a:t>: valor per defecte.</a:t>
            </a:r>
          </a:p>
        </p:txBody>
      </p:sp>
    </p:spTree>
    <p:extLst>
      <p:ext uri="{BB962C8B-B14F-4D97-AF65-F5344CB8AC3E}">
        <p14:creationId xmlns:p14="http://schemas.microsoft.com/office/powerpoint/2010/main" val="1745840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DBDA50-0DE8-8366-F5AA-69CEF454CBA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b="1" noProof="0" dirty="0"/>
              <a:t>Creació de taules en llenguatge SQL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D1BAFE-53BD-0A21-5DAC-0B9AF4C4CA1B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a-ES" sz="3200" noProof="0" dirty="0"/>
              <a:t>SQL (</a:t>
            </a:r>
            <a:r>
              <a:rPr lang="en-US" sz="3200" noProof="0" dirty="0"/>
              <a:t>Structured Query Language</a:t>
            </a:r>
            <a:r>
              <a:rPr lang="ca-ES" sz="3200" noProof="0" dirty="0"/>
              <a:t>) és el llenguatge estàndard per gestionar bases de dades relacionals.</a:t>
            </a:r>
          </a:p>
          <a:p>
            <a:endParaRPr lang="ca-ES" sz="3200" noProof="0" dirty="0"/>
          </a:p>
          <a:p>
            <a:r>
              <a:rPr lang="ca-ES" sz="3200" noProof="0" dirty="0"/>
              <a:t>Permet definir, manipular i controlar l'accés a les dades.</a:t>
            </a:r>
          </a:p>
          <a:p>
            <a:endParaRPr lang="ca-ES" sz="3200" noProof="0" dirty="0"/>
          </a:p>
          <a:p>
            <a:r>
              <a:rPr lang="ca-ES" sz="3200" noProof="0" dirty="0"/>
              <a:t>És declarat per ANSI i ISO com a llenguatge estàndard.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D291F7-4BE6-ED18-F01E-70FC83C74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333282-5B90-AE31-BCF7-F3E87B47BC8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b="1" noProof="0" dirty="0"/>
              <a:t>Restriccions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8CDE2F-579D-98AC-83B6-C0AE4A8402A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433015"/>
            <a:ext cx="10515600" cy="4529714"/>
          </a:xfrm>
        </p:spPr>
        <p:txBody>
          <a:bodyPr>
            <a:normAutofit fontScale="85000" lnSpcReduction="20000"/>
          </a:bodyPr>
          <a:lstStyle/>
          <a:p>
            <a:pPr marL="0" indent="0" fontAlgn="base" latinLnBrk="1">
              <a:buNone/>
            </a:pPr>
            <a:r>
              <a:rPr lang="en-US" sz="3000" dirty="0">
                <a:solidFill>
                  <a:srgbClr val="91B75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CREATE TABLE</a:t>
            </a:r>
            <a:r>
              <a:rPr lang="en-US" sz="30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fr-FR" sz="30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&lt;</a:t>
            </a:r>
            <a:r>
              <a:rPr lang="fr-FR" sz="3000" dirty="0" err="1">
                <a:latin typeface="Cascadia Code Light" panose="020B0609020000020004" pitchFamily="49" charset="0"/>
                <a:cs typeface="Cascadia Code Light" panose="020B0609020000020004" pitchFamily="49" charset="0"/>
              </a:rPr>
              <a:t>nom_taula</a:t>
            </a:r>
            <a:r>
              <a:rPr lang="fr-FR" sz="30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&gt;</a:t>
            </a:r>
            <a:r>
              <a:rPr lang="en-US" sz="30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(&lt;nom_columna1&gt; &lt;</a:t>
            </a:r>
            <a:r>
              <a:rPr lang="en-US" sz="3000" dirty="0" err="1">
                <a:latin typeface="Cascadia Code Light" panose="020B0609020000020004" pitchFamily="49" charset="0"/>
                <a:cs typeface="Cascadia Code Light" panose="020B0609020000020004" pitchFamily="49" charset="0"/>
              </a:rPr>
              <a:t>tipus_dada</a:t>
            </a:r>
            <a:r>
              <a:rPr lang="en-US" sz="30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&gt; </a:t>
            </a:r>
            <a:r>
              <a:rPr lang="en-US" sz="3000" dirty="0">
                <a:solidFill>
                  <a:srgbClr val="91B75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NOT NULL</a:t>
            </a:r>
            <a:r>
              <a:rPr lang="en-US" sz="30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, &lt;nom_columna1&gt; &lt;</a:t>
            </a:r>
            <a:r>
              <a:rPr lang="en-US" sz="3000" dirty="0" err="1">
                <a:latin typeface="Cascadia Code Light" panose="020B0609020000020004" pitchFamily="49" charset="0"/>
                <a:cs typeface="Cascadia Code Light" panose="020B0609020000020004" pitchFamily="49" charset="0"/>
              </a:rPr>
              <a:t>tipus_dada</a:t>
            </a:r>
            <a:r>
              <a:rPr lang="en-US" sz="30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&gt; </a:t>
            </a:r>
            <a:r>
              <a:rPr lang="en-US" sz="3000" dirty="0">
                <a:solidFill>
                  <a:srgbClr val="91B75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NULL</a:t>
            </a:r>
            <a:r>
              <a:rPr lang="en-US" sz="30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)</a:t>
            </a:r>
          </a:p>
          <a:p>
            <a:pPr marL="0" indent="0" fontAlgn="base" latinLnBrk="1">
              <a:buNone/>
            </a:pPr>
            <a:r>
              <a:rPr lang="en-US" sz="3000" dirty="0">
                <a:solidFill>
                  <a:srgbClr val="91B75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CREATE TABLE </a:t>
            </a:r>
            <a:r>
              <a:rPr lang="fr-FR" sz="30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&lt;</a:t>
            </a:r>
            <a:r>
              <a:rPr lang="fr-FR" sz="3000" dirty="0" err="1">
                <a:latin typeface="Cascadia Code Light" panose="020B0609020000020004" pitchFamily="49" charset="0"/>
                <a:cs typeface="Cascadia Code Light" panose="020B0609020000020004" pitchFamily="49" charset="0"/>
              </a:rPr>
              <a:t>nom_taula</a:t>
            </a:r>
            <a:r>
              <a:rPr lang="fr-FR" sz="30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&gt;</a:t>
            </a:r>
            <a:r>
              <a:rPr lang="en-US" sz="30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(&lt;nom_columna1&gt; &lt;</a:t>
            </a:r>
            <a:r>
              <a:rPr lang="en-US" sz="3000" dirty="0" err="1">
                <a:latin typeface="Cascadia Code Light" panose="020B0609020000020004" pitchFamily="49" charset="0"/>
                <a:cs typeface="Cascadia Code Light" panose="020B0609020000020004" pitchFamily="49" charset="0"/>
              </a:rPr>
              <a:t>tipus_dada</a:t>
            </a:r>
            <a:r>
              <a:rPr lang="en-US" sz="30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&gt; </a:t>
            </a:r>
            <a:r>
              <a:rPr lang="en-US" sz="3000" dirty="0">
                <a:solidFill>
                  <a:srgbClr val="91B75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UNIQUE</a:t>
            </a:r>
            <a:r>
              <a:rPr lang="en-US" sz="30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)</a:t>
            </a:r>
          </a:p>
          <a:p>
            <a:pPr marL="0" indent="0" fontAlgn="base" latinLnBrk="1">
              <a:buNone/>
            </a:pPr>
            <a:r>
              <a:rPr lang="fr-FR" sz="3000" dirty="0">
                <a:solidFill>
                  <a:srgbClr val="91B75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ALTER TABLE </a:t>
            </a:r>
            <a:r>
              <a:rPr lang="fr-FR" sz="30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&lt;</a:t>
            </a:r>
            <a:r>
              <a:rPr lang="fr-FR" sz="3000" dirty="0" err="1">
                <a:latin typeface="Cascadia Code Light" panose="020B0609020000020004" pitchFamily="49" charset="0"/>
                <a:cs typeface="Cascadia Code Light" panose="020B0609020000020004" pitchFamily="49" charset="0"/>
              </a:rPr>
              <a:t>nom_taula</a:t>
            </a:r>
            <a:r>
              <a:rPr lang="fr-FR" sz="30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&gt; </a:t>
            </a:r>
            <a:r>
              <a:rPr lang="fr-FR" sz="3000" dirty="0">
                <a:solidFill>
                  <a:srgbClr val="91B75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ADD CONSTRAINT </a:t>
            </a:r>
            <a:r>
              <a:rPr lang="fr-FR" sz="30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&lt;</a:t>
            </a:r>
            <a:r>
              <a:rPr lang="fr-FR" sz="3000" dirty="0" err="1">
                <a:latin typeface="Cascadia Code Light" panose="020B0609020000020004" pitchFamily="49" charset="0"/>
                <a:cs typeface="Cascadia Code Light" panose="020B0609020000020004" pitchFamily="49" charset="0"/>
              </a:rPr>
              <a:t>nom_primary</a:t>
            </a:r>
            <a:r>
              <a:rPr lang="fr-FR" sz="30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&gt; </a:t>
            </a:r>
            <a:r>
              <a:rPr lang="fr-FR" sz="3000" dirty="0">
                <a:solidFill>
                  <a:srgbClr val="91B75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PRIMARY KEY </a:t>
            </a:r>
            <a:r>
              <a:rPr lang="fr-FR" sz="30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(&lt;</a:t>
            </a:r>
            <a:r>
              <a:rPr lang="fr-FR" sz="3000" dirty="0" err="1">
                <a:latin typeface="Cascadia Code Light" panose="020B0609020000020004" pitchFamily="49" charset="0"/>
                <a:cs typeface="Cascadia Code Light" panose="020B0609020000020004" pitchFamily="49" charset="0"/>
              </a:rPr>
              <a:t>llista_atributs</a:t>
            </a:r>
            <a:r>
              <a:rPr lang="fr-FR" sz="30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&gt;)</a:t>
            </a:r>
          </a:p>
          <a:p>
            <a:pPr marL="0" indent="0" fontAlgn="base" latinLnBrk="1">
              <a:buNone/>
            </a:pPr>
            <a:r>
              <a:rPr lang="fr-FR" sz="3000" dirty="0">
                <a:solidFill>
                  <a:srgbClr val="91B75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ALTER TABLE </a:t>
            </a:r>
            <a:r>
              <a:rPr lang="fr-FR" sz="30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&lt;</a:t>
            </a:r>
            <a:r>
              <a:rPr lang="fr-FR" sz="3000" dirty="0" err="1">
                <a:latin typeface="Cascadia Code Light" panose="020B0609020000020004" pitchFamily="49" charset="0"/>
                <a:cs typeface="Cascadia Code Light" panose="020B0609020000020004" pitchFamily="49" charset="0"/>
              </a:rPr>
              <a:t>nom_taula</a:t>
            </a:r>
            <a:r>
              <a:rPr lang="fr-FR" sz="30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&gt; </a:t>
            </a:r>
            <a:r>
              <a:rPr lang="fr-FR" sz="3000" dirty="0">
                <a:solidFill>
                  <a:srgbClr val="91B75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ADD CONSTRAINT </a:t>
            </a:r>
            <a:r>
              <a:rPr lang="fr-FR" sz="30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&lt;</a:t>
            </a:r>
            <a:r>
              <a:rPr lang="fr-FR" sz="3000" dirty="0" err="1">
                <a:latin typeface="Cascadia Code Light" panose="020B0609020000020004" pitchFamily="49" charset="0"/>
                <a:cs typeface="Cascadia Code Light" panose="020B0609020000020004" pitchFamily="49" charset="0"/>
              </a:rPr>
              <a:t>nom_foreign</a:t>
            </a:r>
            <a:r>
              <a:rPr lang="fr-FR" sz="30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&gt; </a:t>
            </a:r>
            <a:r>
              <a:rPr lang="fr-FR" sz="3000" dirty="0">
                <a:solidFill>
                  <a:srgbClr val="91B75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FOREIGN KEY </a:t>
            </a:r>
            <a:r>
              <a:rPr lang="fr-FR" sz="30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(&lt;</a:t>
            </a:r>
            <a:r>
              <a:rPr lang="fr-FR" sz="3000" dirty="0" err="1">
                <a:latin typeface="Cascadia Code Light" panose="020B0609020000020004" pitchFamily="49" charset="0"/>
                <a:cs typeface="Cascadia Code Light" panose="020B0609020000020004" pitchFamily="49" charset="0"/>
              </a:rPr>
              <a:t>llista_atributs</a:t>
            </a:r>
            <a:r>
              <a:rPr lang="fr-FR" sz="30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&gt;) </a:t>
            </a:r>
            <a:r>
              <a:rPr lang="fr-FR" sz="3000" dirty="0">
                <a:solidFill>
                  <a:srgbClr val="91B75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REFERENCES</a:t>
            </a:r>
            <a:r>
              <a:rPr lang="fr-FR" sz="30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&lt;</a:t>
            </a:r>
            <a:r>
              <a:rPr lang="fr-FR" sz="3000" dirty="0" err="1">
                <a:latin typeface="Cascadia Code Light" panose="020B0609020000020004" pitchFamily="49" charset="0"/>
                <a:cs typeface="Cascadia Code Light" panose="020B0609020000020004" pitchFamily="49" charset="0"/>
              </a:rPr>
              <a:t>nom_taula_referencia</a:t>
            </a:r>
            <a:r>
              <a:rPr lang="fr-FR" sz="30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&gt;</a:t>
            </a:r>
          </a:p>
          <a:p>
            <a:pPr marL="0" indent="0" fontAlgn="base" latinLnBrk="1">
              <a:buNone/>
            </a:pPr>
            <a:r>
              <a:rPr lang="fr-FR" sz="30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CREATE TABLE &lt;</a:t>
            </a:r>
            <a:r>
              <a:rPr lang="fr-FR" sz="3000" dirty="0" err="1">
                <a:latin typeface="Cascadia Code Light" panose="020B0609020000020004" pitchFamily="49" charset="0"/>
                <a:cs typeface="Cascadia Code Light" panose="020B0609020000020004" pitchFamily="49" charset="0"/>
              </a:rPr>
              <a:t>nom_taula</a:t>
            </a:r>
            <a:r>
              <a:rPr lang="fr-FR" sz="30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&gt; (</a:t>
            </a:r>
            <a:r>
              <a:rPr lang="en-US" sz="30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&lt;nom_columna1&gt; &lt;</a:t>
            </a:r>
            <a:r>
              <a:rPr lang="en-US" sz="3000" dirty="0" err="1">
                <a:latin typeface="Cascadia Code Light" panose="020B0609020000020004" pitchFamily="49" charset="0"/>
                <a:cs typeface="Cascadia Code Light" panose="020B0609020000020004" pitchFamily="49" charset="0"/>
              </a:rPr>
              <a:t>tipus_dada</a:t>
            </a:r>
            <a:r>
              <a:rPr lang="en-US" sz="30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&gt; </a:t>
            </a:r>
            <a:r>
              <a:rPr lang="en-US" sz="3000" dirty="0">
                <a:solidFill>
                  <a:srgbClr val="91B75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CHECK</a:t>
            </a:r>
            <a:r>
              <a:rPr lang="en-US" sz="3000" dirty="0">
                <a:solidFill>
                  <a:schemeClr val="tx1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(&lt;</a:t>
            </a:r>
            <a:r>
              <a:rPr lang="en-US" sz="3000" dirty="0" err="1">
                <a:solidFill>
                  <a:schemeClr val="tx1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restriccio</a:t>
            </a:r>
            <a:r>
              <a:rPr lang="en-US" sz="3000" dirty="0">
                <a:solidFill>
                  <a:schemeClr val="tx1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&gt;)</a:t>
            </a:r>
          </a:p>
          <a:p>
            <a:pPr marL="0" indent="0" fontAlgn="base" latinLnBrk="1">
              <a:buNone/>
            </a:pPr>
            <a:r>
              <a:rPr lang="fr-FR" sz="30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CREATE TABLE &lt;</a:t>
            </a:r>
            <a:r>
              <a:rPr lang="fr-FR" sz="3000" dirty="0" err="1">
                <a:latin typeface="Cascadia Code Light" panose="020B0609020000020004" pitchFamily="49" charset="0"/>
                <a:cs typeface="Cascadia Code Light" panose="020B0609020000020004" pitchFamily="49" charset="0"/>
              </a:rPr>
              <a:t>nom_taula</a:t>
            </a:r>
            <a:r>
              <a:rPr lang="fr-FR" sz="30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&gt; (</a:t>
            </a:r>
            <a:r>
              <a:rPr lang="en-US" sz="30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&lt;nom_columna1&gt; &lt;</a:t>
            </a:r>
            <a:r>
              <a:rPr lang="en-US" sz="3000" dirty="0" err="1">
                <a:latin typeface="Cascadia Code Light" panose="020B0609020000020004" pitchFamily="49" charset="0"/>
                <a:cs typeface="Cascadia Code Light" panose="020B0609020000020004" pitchFamily="49" charset="0"/>
              </a:rPr>
              <a:t>tipus_dada</a:t>
            </a:r>
            <a:r>
              <a:rPr lang="en-US" sz="30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&gt; </a:t>
            </a:r>
            <a:r>
              <a:rPr lang="en-US" sz="3000" dirty="0">
                <a:solidFill>
                  <a:srgbClr val="91B75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DEFAULT</a:t>
            </a:r>
            <a:r>
              <a:rPr lang="en-US" sz="3000" dirty="0">
                <a:solidFill>
                  <a:schemeClr val="tx1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&lt;valor&gt;</a:t>
            </a:r>
          </a:p>
          <a:p>
            <a:pPr marL="0" indent="0" fontAlgn="base" latinLnBrk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249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89B954-2A4C-1CBB-9116-7FA5F8BA5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BDD6B1-72AA-5251-B531-ABF27114D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       Exercicis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66542DD-3A25-94BA-983B-4B9059981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8"/>
            </a:pPr>
            <a:r>
              <a:rPr lang="ca-ES" dirty="0"/>
              <a:t>Modifica les columnes que no poden ser nul·les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ca-ES" dirty="0"/>
              <a:t>Crea totes les claus primàries de l’exercici del poliesportiu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ca-ES" dirty="0"/>
              <a:t>Afegeix una restricció per a que </a:t>
            </a:r>
            <a:r>
              <a:rPr lang="ca-ES" dirty="0" err="1"/>
              <a:t>l’email</a:t>
            </a:r>
            <a:r>
              <a:rPr lang="ca-ES" dirty="0"/>
              <a:t> de l’usuari no es </a:t>
            </a:r>
            <a:r>
              <a:rPr lang="ca-ES" dirty="0" err="1"/>
              <a:t>puga</a:t>
            </a:r>
            <a:r>
              <a:rPr lang="ca-ES" dirty="0"/>
              <a:t> repetir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ca-ES" dirty="0"/>
              <a:t>Crea totes les claus alienes de l’exercici del poliesportiu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ca-ES" dirty="0"/>
              <a:t>Afegeix una restricció per a que l’edat de l’usuari siga major a 16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ca-ES" dirty="0"/>
              <a:t>Afegeix  una restricció per a que la data d’alta de l’usuari siga per defecte la data del dia</a:t>
            </a:r>
          </a:p>
          <a:p>
            <a:pPr marL="514350" indent="-514350">
              <a:buFont typeface="+mj-lt"/>
              <a:buAutoNum type="arabicPeriod" startAt="8"/>
            </a:pPr>
            <a:endParaRPr lang="ca-ES" dirty="0"/>
          </a:p>
          <a:p>
            <a:pPr marL="514350" indent="-514350">
              <a:buFont typeface="+mj-lt"/>
              <a:buAutoNum type="arabicPeriod" startAt="8"/>
            </a:pPr>
            <a:endParaRPr lang="ca-ES" dirty="0"/>
          </a:p>
        </p:txBody>
      </p:sp>
      <p:pic>
        <p:nvPicPr>
          <p:cNvPr id="4" name="Gráfico 3" descr="Lista de comprobación con relleno sólido">
            <a:extLst>
              <a:ext uri="{FF2B5EF4-FFF2-40B4-BE49-F238E27FC236}">
                <a16:creationId xmlns:a16="http://schemas.microsoft.com/office/drawing/2014/main" id="{FB47F2F5-FF0D-FD72-0B6C-F53D5560C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761" y="5707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846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188B0C-412A-9D86-822B-4F0267842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30B7A-9EEA-B38C-0A27-5EBA7FEF9CB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b="1" noProof="0" dirty="0"/>
              <a:t>Índexs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1B891E-EBCC-6E74-16CD-150C9AF7414B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a-ES" sz="3200" noProof="0" dirty="0"/>
              <a:t>Milloren el rendiment de les consultes.</a:t>
            </a:r>
          </a:p>
          <a:p>
            <a:endParaRPr lang="ca-ES" sz="3200" noProof="0" dirty="0"/>
          </a:p>
          <a:p>
            <a:r>
              <a:rPr lang="ca-ES" sz="3200" noProof="0" dirty="0"/>
              <a:t>Cal tenir en compte l'espai i la freqüència d'actualització</a:t>
            </a:r>
          </a:p>
          <a:p>
            <a:r>
              <a:rPr lang="ca-ES" sz="3200" dirty="0"/>
              <a:t>Sintaxis: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91B75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CREATE INDEX </a:t>
            </a:r>
            <a:r>
              <a:rPr lang="en-US" sz="26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&lt;</a:t>
            </a:r>
            <a:r>
              <a:rPr lang="en-US" sz="2600" dirty="0" err="1">
                <a:latin typeface="Cascadia Code Light" panose="020B0609020000020004" pitchFamily="49" charset="0"/>
                <a:cs typeface="Cascadia Code Light" panose="020B0609020000020004" pitchFamily="49" charset="0"/>
              </a:rPr>
              <a:t>nom_index</a:t>
            </a:r>
            <a:r>
              <a:rPr lang="en-US" sz="26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&gt; </a:t>
            </a:r>
            <a:r>
              <a:rPr lang="en-US" sz="2600" dirty="0">
                <a:solidFill>
                  <a:srgbClr val="91B75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ON</a:t>
            </a:r>
            <a:r>
              <a:rPr lang="en-US" sz="26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&lt;</a:t>
            </a:r>
            <a:r>
              <a:rPr lang="en-US" sz="2600" dirty="0" err="1">
                <a:latin typeface="Cascadia Code Light" panose="020B0609020000020004" pitchFamily="49" charset="0"/>
                <a:cs typeface="Cascadia Code Light" panose="020B0609020000020004" pitchFamily="49" charset="0"/>
              </a:rPr>
              <a:t>nom_taula</a:t>
            </a:r>
            <a:r>
              <a:rPr lang="en-US" sz="26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&gt; (&lt;nom_columna1&gt;, &lt;nom_columna2&gt;) </a:t>
            </a:r>
            <a:r>
              <a:rPr lang="en-US" sz="2600" dirty="0">
                <a:solidFill>
                  <a:srgbClr val="91B75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WITH PAD_INDEX</a:t>
            </a:r>
            <a:r>
              <a:rPr lang="en-US" sz="26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;</a:t>
            </a:r>
            <a:endParaRPr lang="ca-ES" sz="2600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804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653194-BB45-BE8B-DF04-5311015E0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6AE43E-50CB-0B87-0009-454ADFE0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       Exercicis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2FBED66-ADE0-C0B0-9AC3-DCDE85F0B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14"/>
            </a:pPr>
            <a:r>
              <a:rPr lang="ca-ES" dirty="0"/>
              <a:t>Crea un índex en les taules que </a:t>
            </a:r>
            <a:r>
              <a:rPr lang="ca-ES" dirty="0" err="1"/>
              <a:t>tinguen</a:t>
            </a:r>
            <a:r>
              <a:rPr lang="ca-ES" dirty="0"/>
              <a:t> claus alienes, per a la columna utilitzada en la clau aliena.</a:t>
            </a:r>
          </a:p>
          <a:p>
            <a:pPr marL="514350" indent="-514350">
              <a:buFont typeface="+mj-lt"/>
              <a:buAutoNum type="arabicPeriod" startAt="14"/>
            </a:pPr>
            <a:endParaRPr lang="ca-ES" dirty="0"/>
          </a:p>
          <a:p>
            <a:pPr marL="514350" indent="-514350">
              <a:buFont typeface="+mj-lt"/>
              <a:buAutoNum type="arabicPeriod" startAt="14"/>
            </a:pPr>
            <a:endParaRPr lang="ca-ES" dirty="0"/>
          </a:p>
        </p:txBody>
      </p:sp>
      <p:pic>
        <p:nvPicPr>
          <p:cNvPr id="4" name="Gráfico 3" descr="Lista de comprobación con relleno sólido">
            <a:extLst>
              <a:ext uri="{FF2B5EF4-FFF2-40B4-BE49-F238E27FC236}">
                <a16:creationId xmlns:a16="http://schemas.microsoft.com/office/drawing/2014/main" id="{8A9F44D6-DCA3-55F3-02D7-4ADADFB37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761" y="5707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365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8689F-FD68-36DB-AB00-8B0A9C63E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20F6A9-C529-BA19-7523-C7508BF9944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b="1" noProof="0" dirty="0"/>
              <a:t>Usuaris i seguretat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DED455-F377-BD14-26EA-731C741E6D6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a-ES" noProof="0" dirty="0"/>
              <a:t>Model usuari-privilegi.</a:t>
            </a:r>
          </a:p>
          <a:p>
            <a:endParaRPr lang="ca-ES" noProof="0" dirty="0"/>
          </a:p>
          <a:p>
            <a:r>
              <a:rPr lang="ca-ES" noProof="0" dirty="0"/>
              <a:t>Exemple: creació d’un usuari i assignació de permisos a una base de dades</a:t>
            </a:r>
            <a:r>
              <a:rPr lang="ca-ES" dirty="0"/>
              <a:t>:</a:t>
            </a:r>
          </a:p>
          <a:p>
            <a:endParaRPr lang="ca-ES" noProof="0" dirty="0"/>
          </a:p>
          <a:p>
            <a:pPr marL="0" indent="0">
              <a:buNone/>
            </a:pPr>
            <a:r>
              <a:rPr lang="es-ES" sz="2400" noProof="0" dirty="0">
                <a:solidFill>
                  <a:srgbClr val="91B75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CREATE DATABASE </a:t>
            </a:r>
            <a:r>
              <a:rPr lang="es-ES" sz="2400" noProof="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biblioteca;</a:t>
            </a:r>
          </a:p>
          <a:p>
            <a:pPr marL="0" indent="0">
              <a:buNone/>
            </a:pPr>
            <a:r>
              <a:rPr lang="es-ES" sz="2400" noProof="0" dirty="0">
                <a:solidFill>
                  <a:srgbClr val="91B75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CREATE USER </a:t>
            </a:r>
            <a:r>
              <a:rPr lang="es-ES" sz="2400" noProof="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'desarrollador' </a:t>
            </a:r>
            <a:r>
              <a:rPr lang="es-ES" sz="2400" noProof="0" dirty="0">
                <a:solidFill>
                  <a:srgbClr val="91B75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IDENTIFIED BY </a:t>
            </a:r>
            <a:r>
              <a:rPr lang="es-ES" sz="2400" noProof="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'</a:t>
            </a:r>
            <a:r>
              <a:rPr lang="es-ES" sz="2400" noProof="0" dirty="0" err="1">
                <a:latin typeface="Cascadia Code Light" panose="020B0609020000020004" pitchFamily="49" charset="0"/>
                <a:cs typeface="Cascadia Code Light" panose="020B0609020000020004" pitchFamily="49" charset="0"/>
              </a:rPr>
              <a:t>micontraseña</a:t>
            </a:r>
            <a:r>
              <a:rPr lang="es-ES" sz="2400" noProof="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';</a:t>
            </a:r>
          </a:p>
          <a:p>
            <a:pPr marL="0" indent="0">
              <a:buNone/>
            </a:pPr>
            <a:r>
              <a:rPr lang="es-ES" sz="2400" noProof="0" dirty="0">
                <a:solidFill>
                  <a:srgbClr val="91B75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GRANT</a:t>
            </a:r>
            <a:r>
              <a:rPr lang="es-ES" sz="2400" noProof="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s-ES" sz="2400" noProof="0" dirty="0">
                <a:solidFill>
                  <a:srgbClr val="91B75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ALL</a:t>
            </a:r>
            <a:r>
              <a:rPr lang="es-ES" sz="2400" noProof="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PRIVILEGES </a:t>
            </a:r>
            <a:r>
              <a:rPr lang="es-ES" sz="2400" noProof="0" dirty="0">
                <a:solidFill>
                  <a:srgbClr val="91B75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ON</a:t>
            </a:r>
            <a:r>
              <a:rPr lang="es-ES" sz="2400" noProof="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biblioteca.* </a:t>
            </a:r>
            <a:r>
              <a:rPr lang="es-ES" sz="2400" noProof="0" dirty="0">
                <a:solidFill>
                  <a:srgbClr val="91B75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TO</a:t>
            </a:r>
            <a:r>
              <a:rPr lang="es-ES" sz="2400" noProof="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desarrollador;</a:t>
            </a:r>
            <a:endParaRPr lang="ca-ES" sz="2400" noProof="0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158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21AB84-6D3B-81E0-9D44-999B08784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06AD3-6DDF-3B90-2265-58E250F8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       Exercicis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462EDCFB-3117-82B4-65E1-B07E24761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15"/>
            </a:pPr>
            <a:r>
              <a:rPr lang="ca-ES" dirty="0"/>
              <a:t>Afegir usuaris 3 i atorgar-los privilegis.</a:t>
            </a:r>
          </a:p>
          <a:p>
            <a:pPr marL="514350" indent="-514350">
              <a:buFont typeface="+mj-lt"/>
              <a:buAutoNum type="arabicPeriod" startAt="15"/>
            </a:pPr>
            <a:endParaRPr lang="ca-ES" dirty="0"/>
          </a:p>
          <a:p>
            <a:pPr marL="514350" indent="-514350">
              <a:buFont typeface="+mj-lt"/>
              <a:buAutoNum type="arabicPeriod" startAt="15"/>
            </a:pPr>
            <a:endParaRPr lang="ca-ES" dirty="0"/>
          </a:p>
        </p:txBody>
      </p:sp>
      <p:pic>
        <p:nvPicPr>
          <p:cNvPr id="4" name="Gráfico 3" descr="Lista de comprobación con relleno sólido">
            <a:extLst>
              <a:ext uri="{FF2B5EF4-FFF2-40B4-BE49-F238E27FC236}">
                <a16:creationId xmlns:a16="http://schemas.microsoft.com/office/drawing/2014/main" id="{51330E07-9FD1-D5ED-25DA-BA5A49C61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761" y="5707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291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0D4A1-C2C9-1B77-784E-8292F405A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8C33BB-C061-8FE0-933A-F875A55702E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b="1" noProof="0" dirty="0"/>
              <a:t>Scripts SQL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AEDF62-707D-F471-9553-314A5B156AA1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a-ES" sz="3200" noProof="0" dirty="0"/>
              <a:t>Fitxers .</a:t>
            </a:r>
            <a:r>
              <a:rPr lang="ca-ES" sz="3200" noProof="0" dirty="0" err="1"/>
              <a:t>sql</a:t>
            </a:r>
            <a:r>
              <a:rPr lang="ca-ES" sz="3200" noProof="0" dirty="0"/>
              <a:t> amb múltiples sentències separades per ;.</a:t>
            </a:r>
          </a:p>
          <a:p>
            <a:endParaRPr lang="ca-ES" sz="3200" noProof="0" dirty="0"/>
          </a:p>
          <a:p>
            <a:r>
              <a:rPr lang="ca-ES" sz="3200" noProof="0" dirty="0"/>
              <a:t>Permeten automatitzar la creació i modificació de bases de dades.</a:t>
            </a:r>
          </a:p>
          <a:p>
            <a:endParaRPr lang="ca-ES" sz="3200" noProof="0" dirty="0"/>
          </a:p>
          <a:p>
            <a:r>
              <a:rPr lang="ca-ES" sz="3200" noProof="0" dirty="0"/>
              <a:t>Es poden incloure comentaris (-- o /* */).</a:t>
            </a:r>
          </a:p>
          <a:p>
            <a:endParaRPr lang="ca-ES" sz="3200" noProof="0" dirty="0"/>
          </a:p>
          <a:p>
            <a:r>
              <a:rPr lang="ca-ES" sz="3200" noProof="0" dirty="0"/>
              <a:t>Exemple: desactivar claus alienes temporalment amb SET FOREIGN_KEY_CHECKS = 0.</a:t>
            </a:r>
          </a:p>
        </p:txBody>
      </p:sp>
    </p:spTree>
    <p:extLst>
      <p:ext uri="{BB962C8B-B14F-4D97-AF65-F5344CB8AC3E}">
        <p14:creationId xmlns:p14="http://schemas.microsoft.com/office/powerpoint/2010/main" val="3289249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6B240C-83F2-7395-4A1D-943F8D32D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653DDE-94AB-7BFA-E5D9-FF122A1A3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       Exercicis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934508A5-1B49-5558-6D5D-E9CC8E897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16"/>
            </a:pPr>
            <a:r>
              <a:rPr lang="ca-ES" dirty="0"/>
              <a:t>A començar de nou! Borra la base de dades de reserves del poliesportiu i crea un script que la </a:t>
            </a:r>
            <a:r>
              <a:rPr lang="ca-ES" dirty="0" err="1"/>
              <a:t>cree</a:t>
            </a:r>
            <a:r>
              <a:rPr lang="ca-ES" dirty="0"/>
              <a:t> de nou, amb tot el que hem vist en esta unitat.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ca-ES" dirty="0"/>
              <a:t>Una vegada la tens ja creada, afegeix dos columnes a la taula Poliesportiu per a emmagatzemar l’hora d’obertura i l’hora de tancament. Estes dades son obligatòries.</a:t>
            </a:r>
          </a:p>
          <a:p>
            <a:pPr marL="514350" indent="-514350">
              <a:buFont typeface="+mj-lt"/>
              <a:buAutoNum type="arabicPeriod" startAt="16"/>
            </a:pPr>
            <a:endParaRPr lang="ca-ES" dirty="0"/>
          </a:p>
          <a:p>
            <a:pPr marL="514350" indent="-514350">
              <a:buFont typeface="+mj-lt"/>
              <a:buAutoNum type="arabicPeriod" startAt="16"/>
            </a:pPr>
            <a:endParaRPr lang="ca-ES" dirty="0"/>
          </a:p>
        </p:txBody>
      </p:sp>
      <p:pic>
        <p:nvPicPr>
          <p:cNvPr id="4" name="Gráfico 3" descr="Lista de comprobación con relleno sólido">
            <a:extLst>
              <a:ext uri="{FF2B5EF4-FFF2-40B4-BE49-F238E27FC236}">
                <a16:creationId xmlns:a16="http://schemas.microsoft.com/office/drawing/2014/main" id="{C165242E-9FC3-5D74-5343-634D163B4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761" y="5707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3025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5CF43A-C379-9A4E-61A5-6BA077347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490DCF-AFBD-EADE-D6FC-42DC4027E03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b="1" noProof="0" dirty="0"/>
              <a:t>Bones pràctiques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39A978-48F5-A9EB-FD8C-6049DF7AB000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a-ES" sz="3200" noProof="0" dirty="0"/>
              <a:t>Ús de </a:t>
            </a:r>
            <a:r>
              <a:rPr lang="ca-ES" sz="3200" noProof="0" dirty="0" err="1"/>
              <a:t>snake_case</a:t>
            </a:r>
            <a:r>
              <a:rPr lang="ca-ES" sz="3200" noProof="0" dirty="0"/>
              <a:t> i minúscules per a noms.</a:t>
            </a:r>
          </a:p>
          <a:p>
            <a:r>
              <a:rPr lang="ca-ES" sz="3200" noProof="0" dirty="0"/>
              <a:t>Evitar caràcters especials.</a:t>
            </a:r>
          </a:p>
          <a:p>
            <a:r>
              <a:rPr lang="ca-ES" sz="3200" noProof="0" dirty="0"/>
              <a:t>Paraules reservades en majúscules.</a:t>
            </a:r>
          </a:p>
          <a:p>
            <a:r>
              <a:rPr lang="ca-ES" sz="3200" noProof="0" dirty="0"/>
              <a:t>Totes les taules han de tenir un </a:t>
            </a:r>
            <a:r>
              <a:rPr lang="ca-ES" sz="3200" noProof="0" dirty="0" err="1"/>
              <a:t>id</a:t>
            </a:r>
            <a:r>
              <a:rPr lang="ca-ES" sz="3200" noProof="0" dirty="0"/>
              <a:t> com a clau primària.</a:t>
            </a:r>
          </a:p>
          <a:p>
            <a:r>
              <a:rPr lang="ca-ES" sz="3200" noProof="0" dirty="0"/>
              <a:t>Les claus alienes han d’indicar la taula referenciada.</a:t>
            </a:r>
          </a:p>
          <a:p>
            <a:r>
              <a:rPr lang="ca-ES" sz="3200" noProof="0" dirty="0"/>
              <a:t>Considerar l’ús de </a:t>
            </a:r>
            <a:r>
              <a:rPr lang="ca-ES" sz="3200" noProof="0" dirty="0" err="1"/>
              <a:t>hash</a:t>
            </a:r>
            <a:r>
              <a:rPr lang="ca-ES" sz="3200" noProof="0" dirty="0"/>
              <a:t> per a contrasenyes.</a:t>
            </a:r>
          </a:p>
        </p:txBody>
      </p:sp>
    </p:spTree>
    <p:extLst>
      <p:ext uri="{BB962C8B-B14F-4D97-AF65-F5344CB8AC3E}">
        <p14:creationId xmlns:p14="http://schemas.microsoft.com/office/powerpoint/2010/main" val="32839011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0B1D9C-AB27-A05E-EFB1-68C0142C1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Diagrama&#10;&#10;El contenido generado por IA puede ser incorrecto.">
            <a:extLst>
              <a:ext uri="{FF2B5EF4-FFF2-40B4-BE49-F238E27FC236}">
                <a16:creationId xmlns:a16="http://schemas.microsoft.com/office/drawing/2014/main" id="{D34CBB4C-BCF6-B6B2-5866-651334EFB7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656" y="1027908"/>
            <a:ext cx="8044275" cy="5020654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14681FC-522C-C3CF-760D-A45D917E6EF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b="1" noProof="0" dirty="0"/>
              <a:t>Exercicis i pràctiques</a:t>
            </a:r>
          </a:p>
        </p:txBody>
      </p:sp>
    </p:spTree>
    <p:extLst>
      <p:ext uri="{BB962C8B-B14F-4D97-AF65-F5344CB8AC3E}">
        <p14:creationId xmlns:p14="http://schemas.microsoft.com/office/powerpoint/2010/main" val="1112558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5C2C7D-8400-D567-6722-A10BC3B5A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A161E4-4E3C-CBE6-2E12-16A0EFCEB83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b="1" noProof="0" dirty="0"/>
              <a:t>Sentències DDL (</a:t>
            </a:r>
            <a:r>
              <a:rPr lang="en-US" b="1" noProof="0" dirty="0"/>
              <a:t>Data Definition Language</a:t>
            </a:r>
            <a:r>
              <a:rPr lang="ca-ES" b="1" noProof="0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B83973-0631-398E-761A-320F9B46806B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a-ES" sz="3200" b="1" noProof="0" dirty="0"/>
              <a:t>CREATE</a:t>
            </a:r>
            <a:r>
              <a:rPr lang="ca-ES" sz="3200" noProof="0" dirty="0"/>
              <a:t>: crea objectes com taules o bases de dades.</a:t>
            </a:r>
          </a:p>
          <a:p>
            <a:endParaRPr lang="ca-ES" sz="3200" b="1" noProof="0" dirty="0"/>
          </a:p>
          <a:p>
            <a:r>
              <a:rPr lang="ca-ES" sz="3200" b="1" noProof="0" dirty="0"/>
              <a:t>DROP</a:t>
            </a:r>
            <a:r>
              <a:rPr lang="ca-ES" sz="3200" noProof="0" dirty="0"/>
              <a:t>: elimina objectes.</a:t>
            </a:r>
          </a:p>
          <a:p>
            <a:endParaRPr lang="ca-ES" sz="3200" b="1" noProof="0" dirty="0"/>
          </a:p>
          <a:p>
            <a:r>
              <a:rPr lang="ca-ES" sz="3200" b="1" noProof="0" dirty="0"/>
              <a:t>ALTER</a:t>
            </a:r>
            <a:r>
              <a:rPr lang="ca-ES" sz="3200" noProof="0" dirty="0"/>
              <a:t>: modifica estructures existents (afegir, canviar o eliminar columnes o restriccions).</a:t>
            </a:r>
          </a:p>
        </p:txBody>
      </p:sp>
    </p:spTree>
    <p:extLst>
      <p:ext uri="{BB962C8B-B14F-4D97-AF65-F5344CB8AC3E}">
        <p14:creationId xmlns:p14="http://schemas.microsoft.com/office/powerpoint/2010/main" val="1005709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5ABF47-8B51-B07C-1BCF-F62271AAF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54E717-CE88-DC88-C766-10FF181BAAF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b="1" noProof="0" dirty="0"/>
              <a:t>Sentències DDL (</a:t>
            </a:r>
            <a:r>
              <a:rPr lang="en-US" b="1" noProof="0" dirty="0"/>
              <a:t>Data Definition Language</a:t>
            </a:r>
            <a:r>
              <a:rPr lang="ca-ES" b="1" noProof="0" dirty="0"/>
              <a:t>)</a:t>
            </a:r>
            <a:br>
              <a:rPr lang="ca-ES" b="1" noProof="0" dirty="0"/>
            </a:br>
            <a:r>
              <a:rPr lang="ca-ES" sz="2800" b="1" dirty="0"/>
              <a:t>CREATE</a:t>
            </a:r>
            <a:endParaRPr lang="ca-ES" b="1" noProof="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91DB7B-F26B-CB67-A514-834C7FFC5A9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994406" cy="4137102"/>
          </a:xfrm>
        </p:spPr>
        <p:txBody>
          <a:bodyPr>
            <a:normAutofit/>
          </a:bodyPr>
          <a:lstStyle/>
          <a:p>
            <a:endParaRPr lang="ca-ES" sz="3200" noProof="0" dirty="0"/>
          </a:p>
          <a:p>
            <a:r>
              <a:rPr lang="ca-ES" sz="3200" noProof="0" dirty="0"/>
              <a:t>Sintaxis per crear la base de dades:</a:t>
            </a:r>
          </a:p>
          <a:p>
            <a:endParaRPr lang="ca-ES" sz="3200" noProof="0" dirty="0"/>
          </a:p>
          <a:p>
            <a:pPr marL="0" indent="0">
              <a:buNone/>
            </a:pPr>
            <a:r>
              <a:rPr lang="ca-ES" sz="3000" noProof="0" dirty="0">
                <a:solidFill>
                  <a:srgbClr val="91B75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CREATE DATABASE</a:t>
            </a:r>
            <a:r>
              <a:rPr lang="ca-ES" sz="3000" noProof="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[IF NOT EXISTS] &lt;</a:t>
            </a:r>
            <a:r>
              <a:rPr lang="ca-ES" sz="3000" noProof="0" dirty="0" err="1">
                <a:latin typeface="Cascadia Code Light" panose="020B0609020000020004" pitchFamily="49" charset="0"/>
                <a:cs typeface="Cascadia Code Light" panose="020B0609020000020004" pitchFamily="49" charset="0"/>
              </a:rPr>
              <a:t>nom_base_de_dades</a:t>
            </a:r>
            <a:r>
              <a:rPr lang="ca-ES" sz="3000" noProof="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1775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2F2024-0726-0FFD-32FB-0A4A6577E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4BA5C4-3C09-1A5F-F86A-9D590682855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b="1" noProof="0" dirty="0"/>
              <a:t>Sentències DDL (</a:t>
            </a:r>
            <a:r>
              <a:rPr lang="en-US" b="1" noProof="0" dirty="0"/>
              <a:t>Data Definition Language</a:t>
            </a:r>
            <a:r>
              <a:rPr lang="ca-ES" b="1" noProof="0" dirty="0"/>
              <a:t>)</a:t>
            </a:r>
            <a:br>
              <a:rPr lang="ca-ES" b="1" noProof="0" dirty="0"/>
            </a:br>
            <a:r>
              <a:rPr lang="ca-ES" sz="2800" b="1" noProof="0" dirty="0"/>
              <a:t>CREATE</a:t>
            </a:r>
            <a:endParaRPr lang="ca-ES" b="1" noProof="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8F5896-F78C-F7A0-5AB0-BF2A9A96A8F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994406" cy="4137102"/>
          </a:xfrm>
        </p:spPr>
        <p:txBody>
          <a:bodyPr>
            <a:normAutofit lnSpcReduction="10000"/>
          </a:bodyPr>
          <a:lstStyle/>
          <a:p>
            <a:r>
              <a:rPr lang="ca-ES" sz="3200" noProof="0" dirty="0"/>
              <a:t>Sintaxis per crear taules:</a:t>
            </a:r>
          </a:p>
          <a:p>
            <a:endParaRPr lang="ca-ES" sz="3200" noProof="0" dirty="0"/>
          </a:p>
          <a:p>
            <a:pPr marL="0" indent="0">
              <a:buNone/>
            </a:pPr>
            <a:r>
              <a:rPr lang="ca-ES" sz="3000" noProof="0" dirty="0">
                <a:solidFill>
                  <a:srgbClr val="91B75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CREATE TABLE [IF NOT EXISTS] </a:t>
            </a:r>
            <a:r>
              <a:rPr lang="ca-ES" sz="3000" noProof="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&lt;</a:t>
            </a:r>
            <a:r>
              <a:rPr lang="ca-ES" sz="3000" noProof="0" dirty="0" err="1">
                <a:latin typeface="Cascadia Code Light" panose="020B0609020000020004" pitchFamily="49" charset="0"/>
                <a:cs typeface="Cascadia Code Light" panose="020B0609020000020004" pitchFamily="49" charset="0"/>
              </a:rPr>
              <a:t>nom_taula</a:t>
            </a:r>
            <a:r>
              <a:rPr lang="ca-ES" sz="3000" noProof="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ca-ES" sz="3000" noProof="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(</a:t>
            </a:r>
          </a:p>
          <a:p>
            <a:pPr marL="0" indent="0">
              <a:buNone/>
            </a:pPr>
            <a:r>
              <a:rPr lang="ca-ES" sz="3000" noProof="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 &lt;nom_columna1&gt;  &lt;</a:t>
            </a:r>
            <a:r>
              <a:rPr lang="ca-ES" sz="3000" noProof="0" dirty="0" err="1">
                <a:latin typeface="Cascadia Code Light" panose="020B0609020000020004" pitchFamily="49" charset="0"/>
                <a:cs typeface="Cascadia Code Light" panose="020B0609020000020004" pitchFamily="49" charset="0"/>
              </a:rPr>
              <a:t>tipus_dada</a:t>
            </a:r>
            <a:r>
              <a:rPr lang="ca-ES" sz="3000" noProof="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&gt;  &lt;restriccions&gt;,</a:t>
            </a:r>
          </a:p>
          <a:p>
            <a:pPr marL="0" indent="0">
              <a:buNone/>
            </a:pPr>
            <a:r>
              <a:rPr lang="ca-ES" sz="3000" noProof="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 &lt;nom_columna2&gt;  &lt;</a:t>
            </a:r>
            <a:r>
              <a:rPr lang="ca-ES" sz="3000" noProof="0" dirty="0" err="1">
                <a:latin typeface="Cascadia Code Light" panose="020B0609020000020004" pitchFamily="49" charset="0"/>
                <a:cs typeface="Cascadia Code Light" panose="020B0609020000020004" pitchFamily="49" charset="0"/>
              </a:rPr>
              <a:t>tipus_dada</a:t>
            </a:r>
            <a:r>
              <a:rPr lang="ca-ES" sz="3000" noProof="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&gt;  &lt;restriccions&gt;,</a:t>
            </a:r>
          </a:p>
          <a:p>
            <a:pPr marL="0" indent="0">
              <a:buNone/>
            </a:pPr>
            <a:r>
              <a:rPr lang="ca-ES" sz="3000" noProof="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 ................................</a:t>
            </a:r>
          </a:p>
          <a:p>
            <a:pPr marL="0" indent="0">
              <a:buNone/>
            </a:pPr>
            <a:r>
              <a:rPr lang="ca-ES" sz="3000" noProof="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1587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7EE8FB-8B06-A9EB-2370-59BC7B3CAF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831282-EA1A-4A8A-9651-FF406B3C35D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b="1" noProof="0" dirty="0"/>
              <a:t>Sentències DDL (</a:t>
            </a:r>
            <a:r>
              <a:rPr lang="en-US" b="1" noProof="0" dirty="0"/>
              <a:t>Data Definition Language</a:t>
            </a:r>
            <a:r>
              <a:rPr lang="ca-ES" b="1" noProof="0" dirty="0"/>
              <a:t>)</a:t>
            </a:r>
            <a:br>
              <a:rPr lang="ca-ES" b="1" noProof="0" dirty="0"/>
            </a:br>
            <a:r>
              <a:rPr lang="ca-ES" sz="2800" b="1" dirty="0"/>
              <a:t>DROP</a:t>
            </a:r>
            <a:endParaRPr lang="ca-ES" b="1" noProof="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D244E2-4ED3-633C-E492-0DA4B787BB5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994406" cy="4137102"/>
          </a:xfrm>
        </p:spPr>
        <p:txBody>
          <a:bodyPr>
            <a:normAutofit/>
          </a:bodyPr>
          <a:lstStyle/>
          <a:p>
            <a:endParaRPr lang="ca-ES" sz="3200" noProof="0" dirty="0"/>
          </a:p>
          <a:p>
            <a:r>
              <a:rPr lang="ca-ES" sz="3200" noProof="0" dirty="0"/>
              <a:t>Sintaxis per esborrar la base de dades:</a:t>
            </a:r>
          </a:p>
          <a:p>
            <a:endParaRPr lang="ca-ES" sz="3200" noProof="0" dirty="0"/>
          </a:p>
          <a:p>
            <a:pPr marL="0" indent="0">
              <a:buNone/>
            </a:pPr>
            <a:r>
              <a:rPr lang="ca-ES" sz="3000" noProof="0" dirty="0">
                <a:solidFill>
                  <a:srgbClr val="91B75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DROP DATABASE [IF EXISTS]</a:t>
            </a:r>
            <a:r>
              <a:rPr lang="ca-ES" sz="3000" noProof="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&lt;</a:t>
            </a:r>
            <a:r>
              <a:rPr lang="ca-ES" sz="3000" noProof="0" dirty="0" err="1">
                <a:latin typeface="Cascadia Code Light" panose="020B0609020000020004" pitchFamily="49" charset="0"/>
                <a:cs typeface="Cascadia Code Light" panose="020B0609020000020004" pitchFamily="49" charset="0"/>
              </a:rPr>
              <a:t>nom_base_de_dades</a:t>
            </a:r>
            <a:r>
              <a:rPr lang="ca-ES" sz="3000" noProof="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265890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C00A7F-32DE-66BC-7C96-21BC05840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611C8F-71E9-6E12-F4F9-732646BA5DC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b="1" noProof="0" dirty="0"/>
              <a:t>Sentències DDL (</a:t>
            </a:r>
            <a:r>
              <a:rPr lang="en-US" b="1" noProof="0" dirty="0"/>
              <a:t>Data Definition Language</a:t>
            </a:r>
            <a:r>
              <a:rPr lang="ca-ES" b="1" noProof="0" dirty="0"/>
              <a:t>)</a:t>
            </a:r>
            <a:br>
              <a:rPr lang="ca-ES" b="1" noProof="0" dirty="0"/>
            </a:br>
            <a:r>
              <a:rPr lang="ca-ES" sz="2800" b="1" noProof="0" dirty="0"/>
              <a:t>DROP</a:t>
            </a:r>
            <a:endParaRPr lang="ca-ES" b="1" noProof="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62C6A2-3686-D5B3-16CC-AD59FEF3748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994406" cy="4137102"/>
          </a:xfrm>
        </p:spPr>
        <p:txBody>
          <a:bodyPr>
            <a:normAutofit/>
          </a:bodyPr>
          <a:lstStyle/>
          <a:p>
            <a:r>
              <a:rPr lang="ca-ES" sz="3200" noProof="0" dirty="0"/>
              <a:t>Sintaxis per esborrar taules:</a:t>
            </a:r>
          </a:p>
          <a:p>
            <a:endParaRPr lang="ca-ES" sz="3200" noProof="0" dirty="0"/>
          </a:p>
          <a:p>
            <a:pPr marL="0" indent="0">
              <a:buNone/>
            </a:pPr>
            <a:r>
              <a:rPr lang="ca-ES" sz="3000" dirty="0">
                <a:solidFill>
                  <a:srgbClr val="91B75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DROP</a:t>
            </a:r>
            <a:r>
              <a:rPr lang="ca-ES" sz="3000" noProof="0" dirty="0">
                <a:solidFill>
                  <a:srgbClr val="91B75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TABLE [IF EXISTS]</a:t>
            </a:r>
            <a:r>
              <a:rPr lang="ca-ES" sz="3000" noProof="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&lt;</a:t>
            </a:r>
            <a:r>
              <a:rPr lang="ca-ES" sz="3000" noProof="0" dirty="0" err="1">
                <a:latin typeface="Cascadia Code Light" panose="020B0609020000020004" pitchFamily="49" charset="0"/>
                <a:cs typeface="Cascadia Code Light" panose="020B0609020000020004" pitchFamily="49" charset="0"/>
              </a:rPr>
              <a:t>nom_taula</a:t>
            </a:r>
            <a:r>
              <a:rPr lang="ca-ES" sz="3000" noProof="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99676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72E296-96B7-D96C-DC3B-C780E0104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B38375-BA27-50A0-2341-422D500AA55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b="1" noProof="0" dirty="0"/>
              <a:t>Sentències DDL (</a:t>
            </a:r>
            <a:r>
              <a:rPr lang="en-US" b="1" noProof="0" dirty="0"/>
              <a:t>Data Definition Language</a:t>
            </a:r>
            <a:r>
              <a:rPr lang="ca-ES" b="1" noProof="0" dirty="0"/>
              <a:t>)</a:t>
            </a:r>
            <a:br>
              <a:rPr lang="ca-ES" b="1" noProof="0" dirty="0"/>
            </a:br>
            <a:r>
              <a:rPr lang="ca-ES" sz="2800" b="1" noProof="0" dirty="0"/>
              <a:t>DROP</a:t>
            </a:r>
            <a:endParaRPr lang="ca-ES" b="1" noProof="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ECBAD8-1391-4255-6111-8BE9942CCBD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2" y="1825627"/>
            <a:ext cx="11353797" cy="4137102"/>
          </a:xfrm>
        </p:spPr>
        <p:txBody>
          <a:bodyPr>
            <a:normAutofit/>
          </a:bodyPr>
          <a:lstStyle/>
          <a:p>
            <a:r>
              <a:rPr lang="ca-ES" sz="3200" noProof="0" dirty="0"/>
              <a:t>Sintaxis per modificar taules:</a:t>
            </a:r>
          </a:p>
          <a:p>
            <a:endParaRPr lang="ca-ES" sz="3200" noProof="0" dirty="0"/>
          </a:p>
          <a:p>
            <a:pPr marL="0" indent="0">
              <a:buNone/>
            </a:pPr>
            <a:r>
              <a:rPr lang="es-ES" sz="2400" dirty="0">
                <a:solidFill>
                  <a:srgbClr val="91B75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ALTER TABLE </a:t>
            </a:r>
            <a:r>
              <a:rPr lang="ca-ES" sz="2400" noProof="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&lt;</a:t>
            </a:r>
            <a:r>
              <a:rPr lang="ca-ES" sz="2400" noProof="0" dirty="0" err="1">
                <a:latin typeface="Cascadia Code Light" panose="020B0609020000020004" pitchFamily="49" charset="0"/>
                <a:cs typeface="Cascadia Code Light" panose="020B0609020000020004" pitchFamily="49" charset="0"/>
              </a:rPr>
              <a:t>nom_taula</a:t>
            </a:r>
            <a:r>
              <a:rPr lang="ca-ES" sz="2400" noProof="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&gt;</a:t>
            </a:r>
            <a:endParaRPr lang="es-ES" sz="2400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0" indent="0">
              <a:buNone/>
            </a:pPr>
            <a:r>
              <a:rPr lang="es-ES" sz="24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  [ </a:t>
            </a:r>
            <a:r>
              <a:rPr lang="es-ES" sz="2400" dirty="0">
                <a:solidFill>
                  <a:srgbClr val="91B75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ADD</a:t>
            </a:r>
            <a:r>
              <a:rPr lang="es-ES" sz="24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&lt;</a:t>
            </a:r>
            <a:r>
              <a:rPr lang="es-ES" sz="2400" dirty="0" err="1">
                <a:latin typeface="Cascadia Code Light" panose="020B0609020000020004" pitchFamily="49" charset="0"/>
                <a:cs typeface="Cascadia Code Light" panose="020B0609020000020004" pitchFamily="49" charset="0"/>
              </a:rPr>
              <a:t>definicio_columna</a:t>
            </a:r>
            <a:r>
              <a:rPr lang="es-ES" sz="24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&gt; ]</a:t>
            </a:r>
          </a:p>
          <a:p>
            <a:pPr marL="0" indent="0">
              <a:buNone/>
            </a:pPr>
            <a:r>
              <a:rPr lang="es-ES" sz="24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  [ </a:t>
            </a:r>
            <a:r>
              <a:rPr lang="es-ES" sz="2400" dirty="0">
                <a:solidFill>
                  <a:srgbClr val="91B75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CHANGE</a:t>
            </a:r>
            <a:r>
              <a:rPr lang="es-ES" sz="24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&lt;</a:t>
            </a:r>
            <a:r>
              <a:rPr lang="es-ES" sz="2400" dirty="0" err="1">
                <a:latin typeface="Cascadia Code Light" panose="020B0609020000020004" pitchFamily="49" charset="0"/>
                <a:cs typeface="Cascadia Code Light" panose="020B0609020000020004" pitchFamily="49" charset="0"/>
              </a:rPr>
              <a:t>nom_columna</a:t>
            </a:r>
            <a:r>
              <a:rPr lang="es-ES" sz="24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&gt; &lt;</a:t>
            </a:r>
            <a:r>
              <a:rPr lang="es-ES" sz="2400" dirty="0" err="1">
                <a:latin typeface="Cascadia Code Light" panose="020B0609020000020004" pitchFamily="49" charset="0"/>
                <a:cs typeface="Cascadia Code Light" panose="020B0609020000020004" pitchFamily="49" charset="0"/>
              </a:rPr>
              <a:t>definicio_columna</a:t>
            </a:r>
            <a:r>
              <a:rPr lang="es-ES" sz="24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&gt; ]</a:t>
            </a:r>
          </a:p>
          <a:p>
            <a:pPr marL="0" indent="0">
              <a:buNone/>
            </a:pPr>
            <a:r>
              <a:rPr lang="es-ES" sz="24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  [ </a:t>
            </a:r>
            <a:r>
              <a:rPr lang="es-ES" sz="2400" dirty="0">
                <a:solidFill>
                  <a:srgbClr val="91B75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DROP COLUMN </a:t>
            </a:r>
            <a:r>
              <a:rPr lang="es-ES" sz="24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&lt;</a:t>
            </a:r>
            <a:r>
              <a:rPr lang="es-ES" sz="2400" dirty="0" err="1">
                <a:latin typeface="Cascadia Code Light" panose="020B0609020000020004" pitchFamily="49" charset="0"/>
                <a:cs typeface="Cascadia Code Light" panose="020B0609020000020004" pitchFamily="49" charset="0"/>
              </a:rPr>
              <a:t>nomb_columna</a:t>
            </a:r>
            <a:r>
              <a:rPr lang="es-ES" sz="24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&gt; ]</a:t>
            </a:r>
          </a:p>
          <a:p>
            <a:pPr marL="0" indent="0">
              <a:buNone/>
            </a:pPr>
            <a:r>
              <a:rPr lang="es-ES" sz="24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  [ </a:t>
            </a:r>
            <a:r>
              <a:rPr lang="es-ES" sz="2400" dirty="0">
                <a:solidFill>
                  <a:srgbClr val="91B75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ADD CONSTRAINT </a:t>
            </a:r>
            <a:r>
              <a:rPr lang="es-ES" sz="24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&lt;</a:t>
            </a:r>
            <a:r>
              <a:rPr lang="es-ES" sz="2400" dirty="0" err="1">
                <a:latin typeface="Cascadia Code Light" panose="020B0609020000020004" pitchFamily="49" charset="0"/>
                <a:cs typeface="Cascadia Code Light" panose="020B0609020000020004" pitchFamily="49" charset="0"/>
              </a:rPr>
              <a:t>restriccio</a:t>
            </a:r>
            <a:r>
              <a:rPr lang="es-ES" sz="24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&gt; ]</a:t>
            </a:r>
            <a:endParaRPr lang="ca-ES" sz="3000" noProof="0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443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E0BFED-5341-CBC0-F937-629E82B56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       Exercicis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053E811D-3527-C153-16E1-B30FBEADF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ca-ES" dirty="0"/>
              <a:t>Crea la base de dades per a l’exercici de reserves del poliesportiu</a:t>
            </a:r>
          </a:p>
          <a:p>
            <a:pPr marL="514350" indent="-514350">
              <a:buAutoNum type="arabicPeriod"/>
            </a:pPr>
            <a:r>
              <a:rPr lang="ca-ES" dirty="0"/>
              <a:t>Crea les taules (sense columnes)</a:t>
            </a:r>
          </a:p>
        </p:txBody>
      </p:sp>
      <p:pic>
        <p:nvPicPr>
          <p:cNvPr id="4" name="Gráfico 3" descr="Lista de comprobación con relleno sólido">
            <a:extLst>
              <a:ext uri="{FF2B5EF4-FFF2-40B4-BE49-F238E27FC236}">
                <a16:creationId xmlns:a16="http://schemas.microsoft.com/office/drawing/2014/main" id="{1BCC4070-218D-1E48-519B-9980AFEDF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761" y="5707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5432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1981</TotalTime>
  <Words>1192</Words>
  <Application>Microsoft Office PowerPoint</Application>
  <PresentationFormat>Panorámica</PresentationFormat>
  <Paragraphs>159</Paragraphs>
  <Slides>29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4" baseType="lpstr">
      <vt:lpstr>Aptos</vt:lpstr>
      <vt:lpstr>Aptos Display</vt:lpstr>
      <vt:lpstr>Arial</vt:lpstr>
      <vt:lpstr>Cascadia Code Light</vt:lpstr>
      <vt:lpstr>Tema de Office</vt:lpstr>
      <vt:lpstr>Creació de base de dades relacionals</vt:lpstr>
      <vt:lpstr>Creació de taules en llenguatge SQL</vt:lpstr>
      <vt:lpstr>Sentències DDL (Data Definition Language)</vt:lpstr>
      <vt:lpstr>Sentències DDL (Data Definition Language) CREATE</vt:lpstr>
      <vt:lpstr>Sentències DDL (Data Definition Language) CREATE</vt:lpstr>
      <vt:lpstr>Sentències DDL (Data Definition Language) DROP</vt:lpstr>
      <vt:lpstr>Sentències DDL (Data Definition Language) DROP</vt:lpstr>
      <vt:lpstr>Sentències DDL (Data Definition Language) DROP</vt:lpstr>
      <vt:lpstr>       Exercicis</vt:lpstr>
      <vt:lpstr>Gestió de privilegis</vt:lpstr>
      <vt:lpstr>Gestió de privilegis GRANT</vt:lpstr>
      <vt:lpstr>Gestió de privilegis REVOKE</vt:lpstr>
      <vt:lpstr>Gestió de privilegis USE</vt:lpstr>
      <vt:lpstr>       Exercicis</vt:lpstr>
      <vt:lpstr>Tipus de dades Text</vt:lpstr>
      <vt:lpstr>Tipus de dades Numèrics</vt:lpstr>
      <vt:lpstr>Tipus de dades Numèrics, Dates i hores, Booleans</vt:lpstr>
      <vt:lpstr>       Exercicis</vt:lpstr>
      <vt:lpstr>Restriccions</vt:lpstr>
      <vt:lpstr>Restriccions</vt:lpstr>
      <vt:lpstr>       Exercicis</vt:lpstr>
      <vt:lpstr>Índexs</vt:lpstr>
      <vt:lpstr>       Exercicis</vt:lpstr>
      <vt:lpstr>Usuaris i seguretat</vt:lpstr>
      <vt:lpstr>       Exercicis</vt:lpstr>
      <vt:lpstr>Scripts SQL</vt:lpstr>
      <vt:lpstr>       Exercicis</vt:lpstr>
      <vt:lpstr>Bones pràctiques</vt:lpstr>
      <vt:lpstr>Exercicis i pràctiques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Reina del Carmen Peiro Arnau</dc:creator>
  <cp:lastModifiedBy>PEIRO ARNAU, REINA DEL CARMEN</cp:lastModifiedBy>
  <cp:revision>14</cp:revision>
  <dcterms:created xsi:type="dcterms:W3CDTF">2024-09-21T10:01:43Z</dcterms:created>
  <dcterms:modified xsi:type="dcterms:W3CDTF">2025-06-07T17:35:59Z</dcterms:modified>
</cp:coreProperties>
</file>