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59" r:id="rId6"/>
    <p:sldId id="260" r:id="rId7"/>
    <p:sldId id="267" r:id="rId8"/>
    <p:sldId id="265" r:id="rId9"/>
    <p:sldId id="266" r:id="rId10"/>
    <p:sldId id="261" r:id="rId11"/>
    <p:sldId id="268" r:id="rId12"/>
    <p:sldId id="269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2452" y="-11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Population</c:v>
                </c:pt>
              </c:strCache>
            </c:strRef>
          </c:tx>
          <c:dLbls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zh-CN" dirty="0">
                        <a:solidFill>
                          <a:schemeClr val="bg1">
                            <a:lumMod val="95000"/>
                          </a:schemeClr>
                        </a:solidFill>
                      </a:rPr>
                      <a:t>26%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</c:dLbl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Sheet1!$A$2:$A$8</c:f>
              <c:strCache>
                <c:ptCount val="7"/>
                <c:pt idx="0">
                  <c:v>NSW</c:v>
                </c:pt>
                <c:pt idx="1">
                  <c:v>VIA</c:v>
                </c:pt>
                <c:pt idx="2">
                  <c:v>QID</c:v>
                </c:pt>
                <c:pt idx="3">
                  <c:v>SA</c:v>
                </c:pt>
                <c:pt idx="4">
                  <c:v>WA</c:v>
                </c:pt>
                <c:pt idx="5">
                  <c:v>TAS</c:v>
                </c:pt>
                <c:pt idx="6">
                  <c:v>Other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0.31900000000000001</c:v>
                </c:pt>
                <c:pt idx="1">
                  <c:v>0.26100000000000001</c:v>
                </c:pt>
                <c:pt idx="2">
                  <c:v>0.20100000000000001</c:v>
                </c:pt>
                <c:pt idx="3">
                  <c:v>6.9000000000000006E-2</c:v>
                </c:pt>
                <c:pt idx="4">
                  <c:v>0.10299999999999999</c:v>
                </c:pt>
                <c:pt idx="5">
                  <c:v>2.1000000000000001E-2</c:v>
                </c:pt>
                <c:pt idx="6">
                  <c:v>2.7E-2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615049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s.gov.au/AUSSTATS/abs@.nsf/DetailsPage/3101.0Dec%202019?OpenDocument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hyperlink" Target="https://www.abs.gov.au/AUSSTATS/abs@.nsf/Lookup/3235.0Main+Features12019?OpenDocumen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 smtClean="0"/>
              <a:t>[</a:t>
            </a:r>
            <a:r>
              <a:rPr lang="en-US" dirty="0"/>
              <a:t>The Innovation and Digital Solutions</a:t>
            </a:r>
            <a:r>
              <a:rPr dirty="0" smtClean="0"/>
              <a:t>] [</a:t>
            </a:r>
            <a:r>
              <a:rPr dirty="0"/>
              <a:t>Junior Consultant</a:t>
            </a:r>
            <a:r>
              <a:rPr dirty="0" smtClean="0"/>
              <a:t>]</a:t>
            </a:r>
            <a:r>
              <a:rPr lang="en-US" dirty="0" smtClean="0"/>
              <a:t> </a:t>
            </a:r>
            <a:r>
              <a:rPr lang="en-US" altLang="zh-CN" dirty="0" smtClean="0"/>
              <a:t>[Qing Zhao]</a:t>
            </a:r>
            <a:endParaRPr lang="en-US" altLang="zh-CN" dirty="0"/>
          </a:p>
          <a:p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467544" y="4515966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179512" y="782234"/>
            <a:ext cx="8565600" cy="493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 Industry </a:t>
            </a:r>
            <a:r>
              <a:rPr lang="en-US" dirty="0" smtClean="0"/>
              <a:t>Category and Wealth Segments</a:t>
            </a:r>
            <a:endParaRPr lang="en-US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094"/>
            <a:ext cx="2646933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76456"/>
            <a:ext cx="2734795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46" y="2841660"/>
            <a:ext cx="2646559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986" y="2885408"/>
            <a:ext cx="2829202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44208" y="2482321"/>
            <a:ext cx="2520280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Both high valued customers and</a:t>
            </a:r>
            <a:r>
              <a:rPr kumimoji="0" lang="en-US" altLang="zh-CN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normal customers shared same features in job industry category and wealth segments. 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467544" y="4515966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179512" y="782234"/>
            <a:ext cx="8565600" cy="493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Number of Car Owns in Each </a:t>
            </a:r>
            <a:r>
              <a:rPr lang="en-US" dirty="0" smtClean="0"/>
              <a:t>States and Age levels</a:t>
            </a:r>
            <a:endParaRPr lang="en-US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19622"/>
            <a:ext cx="3379640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29" y="1419622"/>
            <a:ext cx="3342689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5576" y="4371950"/>
            <a:ext cx="7128792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Compared to normal customers, there are not much difference. Except that high valued customers who are 41-50 years old and live in NSW tend to own cars than that of the normal customers.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476965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467544" y="4515966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179512" y="1059582"/>
            <a:ext cx="8565600" cy="493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Predicting High Valued Customers by Machine Learning</a:t>
            </a:r>
            <a:endParaRPr lang="en-US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Model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36" y="1923678"/>
            <a:ext cx="3888432" cy="28930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Use the customer  dataset</a:t>
            </a:r>
            <a:r>
              <a:rPr kumimoji="0" lang="en-US" altLang="zh-CN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 to train </a:t>
            </a:r>
            <a:r>
              <a:rPr kumimoji="0" lang="en-US" altLang="zh-CN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</a:t>
            </a:r>
            <a:r>
              <a:rPr lang="en-US" altLang="zh-CN" dirty="0"/>
              <a:t>Random Forest</a:t>
            </a:r>
            <a:r>
              <a:rPr kumimoji="0" lang="en-US" altLang="zh-CN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model </a:t>
            </a:r>
            <a:r>
              <a:rPr kumimoji="0" lang="en-US" altLang="zh-CN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on how to target high valued </a:t>
            </a:r>
            <a:r>
              <a:rPr kumimoji="0" lang="en-US" altLang="zh-CN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zh-CN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Evaluate model performance with </a:t>
            </a:r>
            <a:r>
              <a:rPr lang="en-US" altLang="zh-CN" dirty="0" smtClean="0"/>
              <a:t>20% of customer  dataset(randomly chosen)</a:t>
            </a:r>
            <a:endParaRPr kumimoji="0" lang="en-US" altLang="zh-CN" sz="1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endParaRPr kumimoji="0" lang="en-US" altLang="zh-CN" sz="1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/>
              <a:t> </a:t>
            </a:r>
            <a:r>
              <a:rPr lang="en-US" altLang="zh-CN" dirty="0" smtClean="0"/>
              <a:t>Predict </a:t>
            </a:r>
            <a:r>
              <a:rPr lang="en-US" altLang="zh-CN" dirty="0" smtClean="0"/>
              <a:t>the high valued customers in new customer list by well-trained </a:t>
            </a:r>
            <a:r>
              <a:rPr lang="en-US" altLang="zh-CN" dirty="0" smtClean="0"/>
              <a:t>R</a:t>
            </a:r>
            <a:r>
              <a:rPr lang="en-US" altLang="zh-CN" dirty="0" smtClean="0"/>
              <a:t>andom Forest </a:t>
            </a:r>
            <a:r>
              <a:rPr lang="en-US" altLang="zh-CN" dirty="0" smtClean="0"/>
              <a:t> model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C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Accuracy of Random </a:t>
            </a:r>
            <a:r>
              <a:rPr lang="en-US" altLang="zh-CN" dirty="0" smtClean="0"/>
              <a:t>Forest </a:t>
            </a:r>
            <a:r>
              <a:rPr lang="en-US" altLang="zh-CN" dirty="0"/>
              <a:t>model is </a:t>
            </a:r>
            <a:r>
              <a:rPr lang="en-US" altLang="zh-CN" dirty="0" smtClean="0"/>
              <a:t>0.93. </a:t>
            </a:r>
            <a:r>
              <a:rPr lang="en-US" altLang="zh-CN" dirty="0"/>
              <a:t>F-score of Random </a:t>
            </a:r>
            <a:r>
              <a:rPr lang="en-US" altLang="zh-CN" dirty="0" smtClean="0"/>
              <a:t>Forest </a:t>
            </a:r>
            <a:r>
              <a:rPr lang="en-US" altLang="zh-CN" dirty="0"/>
              <a:t>model is </a:t>
            </a:r>
            <a:r>
              <a:rPr lang="en-US" altLang="zh-CN" dirty="0" smtClean="0"/>
              <a:t>0.94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8" name="Picture 2" descr="C:\Users\Claire\Desktop\udacity\KPMG_intership\RM_tree_high_valued_custom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63638"/>
            <a:ext cx="3657600" cy="344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16016" y="4587974"/>
            <a:ext cx="381642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One of decision trees in RF model (depth = 5)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622416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493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Customer Analysis and High Valued Customers Prediction</a:t>
            </a:r>
            <a:endParaRPr lang="en-US" dirty="0"/>
          </a:p>
        </p:txBody>
      </p:sp>
      <p:sp>
        <p:nvSpPr>
          <p:cNvPr id="124" name="Shape 73"/>
          <p:cNvSpPr/>
          <p:nvPr/>
        </p:nvSpPr>
        <p:spPr>
          <a:xfrm>
            <a:off x="323528" y="1707654"/>
            <a:ext cx="7416824" cy="3508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444500" lvl="4" indent="-342900">
              <a:buClr>
                <a:srgbClr val="000000"/>
              </a:buClr>
              <a:buSzPts val="2000"/>
              <a:buFont typeface="+mj-lt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altLang="zh-CN" dirty="0"/>
              <a:t>We will visualize the data in the following areas:</a:t>
            </a:r>
          </a:p>
          <a:p>
            <a:pPr marL="101600" lvl="8"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altLang="zh-CN" sz="1300" dirty="0" smtClean="0"/>
              <a:t>   </a:t>
            </a:r>
          </a:p>
          <a:p>
            <a:pPr marL="387350" lvl="3" indent="-285750"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altLang="zh-CN" sz="1300" dirty="0"/>
              <a:t> </a:t>
            </a:r>
            <a:r>
              <a:rPr lang="en-US" altLang="zh-CN" sz="1300" dirty="0" smtClean="0"/>
              <a:t>  Age Distributions </a:t>
            </a:r>
            <a:endParaRPr lang="en-US" altLang="zh-CN" sz="1300" dirty="0"/>
          </a:p>
          <a:p>
            <a:pPr marL="387350" lvl="3" indent="-285750"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altLang="zh-CN" sz="1300" dirty="0" smtClean="0"/>
              <a:t>   Number </a:t>
            </a:r>
            <a:r>
              <a:rPr lang="en-US" altLang="zh-CN" sz="1300" dirty="0"/>
              <a:t>of Bike Purchases in The Past 3 </a:t>
            </a:r>
            <a:r>
              <a:rPr lang="en-US" altLang="zh-CN" sz="1300" dirty="0" smtClean="0"/>
              <a:t>Years</a:t>
            </a:r>
          </a:p>
          <a:p>
            <a:pPr marL="387350" lvl="3" indent="-285750"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altLang="zh-CN" sz="1300" dirty="0"/>
              <a:t>   Population and Age Distribution in </a:t>
            </a:r>
            <a:r>
              <a:rPr lang="en-US" altLang="zh-CN" sz="1300" dirty="0" smtClean="0"/>
              <a:t>Australia</a:t>
            </a:r>
          </a:p>
          <a:p>
            <a:pPr marL="387350" lvl="3" indent="-285750"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altLang="zh-CN" sz="1300" dirty="0"/>
              <a:t> </a:t>
            </a:r>
            <a:r>
              <a:rPr lang="en-US" altLang="zh-CN" sz="1300" dirty="0" smtClean="0"/>
              <a:t>  Gender Distributions</a:t>
            </a:r>
            <a:endParaRPr lang="en-US" altLang="zh-CN" sz="1300" dirty="0"/>
          </a:p>
          <a:p>
            <a:pPr marL="387350" lvl="3" indent="-285750"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altLang="zh-CN" sz="1300" dirty="0" smtClean="0"/>
              <a:t>   Job </a:t>
            </a:r>
            <a:r>
              <a:rPr lang="en-US" altLang="zh-CN" sz="1300" dirty="0"/>
              <a:t>Industry Category</a:t>
            </a:r>
          </a:p>
          <a:p>
            <a:pPr marL="387350" lvl="3" indent="-285750"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altLang="zh-CN" sz="1300" dirty="0" smtClean="0"/>
              <a:t>   Wealth </a:t>
            </a:r>
            <a:r>
              <a:rPr lang="en-US" altLang="zh-CN" sz="1300" dirty="0"/>
              <a:t>Segments</a:t>
            </a:r>
          </a:p>
          <a:p>
            <a:pPr marL="387350" lvl="3" indent="-285750"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altLang="zh-CN" sz="1300" dirty="0" smtClean="0"/>
              <a:t>   Number </a:t>
            </a:r>
            <a:r>
              <a:rPr lang="en-US" altLang="zh-CN" sz="1300" dirty="0"/>
              <a:t>of Car Owns in Each </a:t>
            </a:r>
            <a:r>
              <a:rPr lang="en-US" altLang="zh-CN" sz="1300" dirty="0" smtClean="0"/>
              <a:t>States</a:t>
            </a:r>
          </a:p>
          <a:p>
            <a:pPr marL="387350" lvl="3" indent="-285750"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altLang="zh-CN" sz="1300" dirty="0"/>
              <a:t> </a:t>
            </a:r>
            <a:r>
              <a:rPr lang="en-US" altLang="zh-CN" sz="1300" dirty="0" smtClean="0"/>
              <a:t>  Postcode distribution</a:t>
            </a:r>
          </a:p>
          <a:p>
            <a:pPr marL="101600" lvl="3"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altLang="zh-CN" sz="1300" dirty="0"/>
          </a:p>
          <a:p>
            <a:pPr marL="444500" lvl="8" indent="-342900">
              <a:buClr>
                <a:srgbClr val="000000"/>
              </a:buClr>
              <a:buSzPts val="2000"/>
              <a:buFont typeface="+mj-lt"/>
              <a:buAutoNum type="arabicPeriod" startAt="2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altLang="zh-CN" sz="2000" dirty="0" smtClean="0"/>
              <a:t>How to predict the high valued customers in new customer list</a:t>
            </a:r>
            <a:endParaRPr lang="en-US" altLang="zh-CN" sz="2000" dirty="0"/>
          </a:p>
          <a:p>
            <a:pPr marL="101600" lvl="8"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altLang="zh-CN" sz="1300" dirty="0"/>
          </a:p>
          <a:p>
            <a:pPr marL="101600" lvl="5"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altLang="zh-CN" sz="1300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493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01600"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altLang="zh-CN" dirty="0" smtClean="0"/>
              <a:t>How to define High valued Customer</a:t>
            </a:r>
            <a:endParaRPr lang="en-US" altLang="zh-CN" dirty="0"/>
          </a:p>
        </p:txBody>
      </p:sp>
      <p:sp>
        <p:nvSpPr>
          <p:cNvPr id="133" name="Shape 82"/>
          <p:cNvSpPr/>
          <p:nvPr/>
        </p:nvSpPr>
        <p:spPr>
          <a:xfrm>
            <a:off x="5436096" y="1779662"/>
            <a:ext cx="3384376" cy="230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This is the </a:t>
            </a:r>
            <a:r>
              <a:rPr lang="en-US" b="1" dirty="0" smtClean="0"/>
              <a:t>profit</a:t>
            </a:r>
            <a:r>
              <a:rPr lang="en-US" dirty="0" smtClean="0"/>
              <a:t> earned from each customer in approved orders, then we set the </a:t>
            </a:r>
            <a:r>
              <a:rPr lang="en-US" b="1" dirty="0" smtClean="0"/>
              <a:t>third </a:t>
            </a:r>
            <a:r>
              <a:rPr lang="en-US" altLang="zh-CN" b="1" dirty="0"/>
              <a:t>quartile </a:t>
            </a:r>
            <a:r>
              <a:rPr lang="en-US" altLang="zh-CN" dirty="0"/>
              <a:t>(4150) of it as the </a:t>
            </a:r>
            <a:r>
              <a:rPr lang="en-US" altLang="zh-CN" dirty="0" smtClean="0"/>
              <a:t>threshold </a:t>
            </a:r>
            <a:r>
              <a:rPr lang="en-US" altLang="zh-CN" dirty="0"/>
              <a:t>of high </a:t>
            </a:r>
            <a:r>
              <a:rPr lang="en-US" altLang="zh-CN" dirty="0" smtClean="0"/>
              <a:t>valued customer.</a:t>
            </a:r>
          </a:p>
          <a:p>
            <a:endParaRPr lang="en-US" dirty="0"/>
          </a:p>
          <a:p>
            <a:r>
              <a:rPr lang="en-US" dirty="0" smtClean="0"/>
              <a:t>All the data are from transaction records.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AutoShape 2" descr="data:image/png;base64,iVBORw0KGgoAAAANSUhEUgAAAYcAAAD8CAYAAACcjGjIAAAABHNCSVQICAgIfAhkiAAAAAlwSFlzAAALEgAACxIB0t1+/AAAADl0RVh0U29mdHdhcmUAbWF0cGxvdGxpYiB2ZXJzaW9uIDMuMC4zLCBodHRwOi8vbWF0cGxvdGxpYi5vcmcvnQurowAAFWpJREFUeJzt3X+QVfd53/H3swsIm8hCsjC2QBJqQx3wksTujiwnNBNMol9Ohf7wDxSNzVjMMG1kkqodVUj8odY2HXnSqSI7iTzU0KBUA9KomRFjSyEU46RUlqyVcTDSxgaEfqyQrdUAioqywO4+/WO/iy+chYV7r7i78H7N3LnnPOd77n3uDPDh/I7MRJKkWm2tbkCSNPYYDpKkCsNBklRhOEiSKgwHSVKF4SBJqjAcJEkVhoMkqcJwkCRVTGh1A/W69NJLc9asWa1uQ5LGleeee+7NzJw22rhRwyEi1gK/B7yRmR2l9sfAvwaOAHuAL2bmwbLsbmApMAD8YWZuKvXrgQeAduBbmXlfqV8FbAAuAX4IfD4zj4zW16xZs+jq6hptmCSpRkS8fDrjTme30l8A159Q2wx0ZOavAj8F7i5fOhdYDHykrPPnEdEeEe3AnwE3AHOBW8pYgK8B92fmbOAAQ8EiSWqhUcMhM/8O2H9C7W8ys7/MPg3MLNOLgA2ZeTgz9wK7gavLa3dmvli2CjYAiyIigE8Cj5X11wE3N/ibJEkNasYB6duAJ8v0DODVmmU9pXay+vuBgzVBM1yXJLVQQ+EQESuBfuDh4dIIw7KO+sm+b1lEdEVEV29v75m2K0k6TXWHQ0QsYehA9a35i4dC9ACX1wybCew7Rf1NYGpETDihPqLMXJ2ZnZnZOW3aqAfbJUl1qiscyplHdwE3ZeY7NYs2Aosj4oJyFtJs4AfAs8DsiLgqIiYxdNB6YwmVrcCny/pLgMfr+ylSa61fv56Ojg7a29vp6Ohg/fr1rW5JqtvpnMq6Hvht4NKI6AHuZejspAuAzUPHlHk6M/9NZj4fEY8CLzC0u+n2zBwon/MlYBNDp7Kuzczny1fcBWyIiK8C24E1Tfx90lmxfv16Vq5cyZo1a5g/fz7btm1j6dKhE+9uueWWFncnnbkYr48J7ezsTK9z0FjR0dHBN77xDRYsWHCstnXrVpYvX87OnTtb2Jl0vIh4LjM7Rx1nOEiNa29vp6+vj4kTJx6rHT16lMmTJzMwMNDCzqTjnW44eG8lqQnmzJnDtm3bjqtt27aNOXPmtKgjqTGGg9QEK1euZOnSpWzdupWjR4+ydetWli5dysqVK1vdmlSXcXvjPWksGT7ovHz5crq7u5kzZw6rVq3yYLTGLY85SNJ5xGMO0lnmdQ46l7hbSWoCr3PQucbdSlITeJ2Dxguvc5DOIq9z0HjhMQfpLPI6B51rDAepCbzOQecaD0hLTeB1DjrXuOUgSapwy0FqAk9l1bnGs5WkJvBUVo0Xnq0knUXd3d309PQcd4V0T08P3d3drW5Nqou7laQmuOyyy7jrrrt4+OGHj+1WuvXWW7nsssta3ZpUF8NBapJ33nmH2267jZdffpkrr7ySd955hwsvvLDVbUl1cbeS1ASvvfYag4ODvPbaa2TmcfPSeGQ4SE3Q3t7OxIkT2bRpE0eOHGHTpk1MnDiR9vb2Vrcm1cXdSlIT9Pf3MzAwcNxupYGBAfr7+1vdmlQXtxykJhk+LTwijpuXxiPDQWqCCRMmMGHCBNauXUtfXx9r1649VpPGI//kSk0wMDBAe3v7cbuV2tvbvV23xi23HKQmmDt3LsuWLWPKlClEBFOmTGHZsmXMnTu31a1JdRk1HCJibUS8ERE7a2qXRMTmiNhV3i8u9YiIr0fE7ojYEREfq1lnSRm/KyKW1NT/ZUT8uKzz9RjeYSuNIytXrmT16tUcOnQIgEOHDrF69Wpv2a1x63S2HP4CuP6E2gpgS2bOBraUeYAbgNnltQx4EIbCBLgX+DhwNXDvcKCUMctq1jvxu6RxxQPROheMGg6Z+XfA/hPKi4B1ZXodcHNN/aEc8jQwNSI+BFwHbM7M/Zl5ANgMXF+WvS8zv59Df6MeqvksadxYtWoVjzzyCHv37mVwcJC9e/fyyCOPsGrVqla3JtWl3mMO0zPzdYDy/oFSnwG8WjOup9ROVe8ZoS6NK93d3cyfP/+42vz5873xnsatZh+QHul4QdZRH/nDI5ZFRFdEdPX29tbZotR8PkNa55p6T2X9eUR8KDNfL7uG3ij1HuDymnEzgX2l/tsn1L9X6jNHGD+izFwNrIah5znU2bvUdCtXruRzn/scU6ZMOXYq66FDh3jggQda3ZpUl3q3HDYCw2ccLQEer6l/oZy1dA3wVtnttAm4NiIuLgeirwU2lWVvR8Q15SylL9R8ljQuecKdzgWncyrreuD7wIcjoicilgL3Ab8bEbuA3y3zAE8ALwK7gf8O/AFAZu4HvgI8W15fLjWAfwt8q6yzB3iyOT9NOntWrVp17DoH4Nh1Dh6Q1njlY0KlJmhra+PKK69k7dq1xx72M3y19ODgYKvbk47xMaHSWTRp0iSWL1/OggULmDhxIgsWLGD58uVMmjSp1a1JdXHLQWqCtrY2Lr300soB6TfffNMtB40pbjlIZ9GMGTM4evQo8IsD0kePHmXGDC/b0fhkOEhNMnny5ONu2T158uRWtyTVzXCQmmDfvn10dHSwcOFCJk2axMKFC+no6GDfvpNetiONaYaD1ARTp05ly5YtTJ8+nba2NqZPn86WLVuYOnVqq1uT6mI4SE1w8OBBIoI777yTt99+mzvvvJOI4ODBg61uTaqL4SA1weDgIDfeeCP33HMPU6ZM4Z577uHGG2/0TCWNW4aD1CRPPfUUTz75JEeOHOHJJ5/kqaeeanVLUt0MB6kJ2tvbOXDgANu3b+fo0aNs376dAwcO0N7e3urWpLp4EZzUBG1tbVxwwQX09fUdq02ePJnDhw+7a0ljihfBSWfRjBkz6O/vP67W39/vRXAatwwHqQl6e3vp7+/npptuore3l5tuuon+/n58KJXGK8NBaoLDhw+zYMEC9uzZw/Tp09mzZw8LFizg8OHDrW5NqovhIDXJHXfcwc6dOxkYGGDnzp3ccccdrW5Jqlu9jwmVdILPfvazfPCDHzx2V9af/exnrW5JqptbDlITzJs3j76+Pl566SUyk5deeom+vj7mzZvX6takuhgOUhO8+OKLZ1SXxjp3K0lNcOjQISZOnAgMPcdhePrQoUOtbEuqm+EgNcnww35OnJbGI3crSU00/BS44XdpvDIcpCYavh3NeL0tjTTMcJAkVRgOUhO1tbUd9y6NV/4Jlppo+A6s3olV411D4RARd0TE8xGxMyLWR8TkiLgqIp6JiF0R8UhETCpjLyjzu8vyWTWfc3ep/yQirmvsJ0mSGlV3OETEDOAPgc7M7ADagcXA14D7M3M2cABYWlZZChzIzF8G7i/jiIi5Zb2PANcDfx4RPiFFklqo0d1KE4D3RMQE4L3A68AngcfK8nXAzWV6UZmnLF8YQ+f7LQI2ZObhzNwL7AaubrAvSVID6g6HzHwN+K/AKwyFwlvAc8DBzBx+6kkPMPy0kxnAq2Xd/jL+/bX1EdY5TkQsi4iuiOjyPvmS9O5pZLfSxQz9r/8q4DJgCnDDCEOHT/ge6aqgPEW9WsxcnZmdmdk5bdq0M29aknRaGtmt9DvA3szszcyjwF8BvwFMLbuZAGYC+8p0D3A5QFl+EbC/tj7COpKkFmgkHF4BromI95ZjBwuBF4CtwKfLmCXA42V6Y5mnLP9uDl1GuhFYXM5mugqYDfyggb4kSQ2q+8Z7mflMRDwG/BDoB7YDq4HvABsi4qultqassgb4y4jYzdAWw+LyOc9HxKMMBUs/cHtmDtTbl9RKkydPpq+v79i7NF7FeL0HTGdnZ3Z1dbW6DQkYutFeW1sbV1xxBa+88sqx98HBQe+zpDElIp7LzM7RxnmFtNQkg4ODx7YW+vr6vEpa45rPc5BGcSa33x5+bnTt86NPd323MDSWuOUgjSIzR30NPyv6xOc5zJs377TWNxg01hgOUhPs2LHjWBAAxwJjx44dLe5Mqo/hIDXJjh07yEyuvOvbZKbBoHHNcJAkVRgOkqQKw0GSVGE4SJIqDAdJUoXhIEmqMBwkSRWGgySpwnCQJFUYDpKkCsNBklRhOEiSKgwHSVKF4SBJqjAcJEkVhoMkqcJwkCRVGA6SpArDQZJUYThIkioaCoeImBoRj0XEP0REd0R8IiIuiYjNEbGrvF9cxkZEfD0idkfEjoj4WM3nLCnjd0XEkkZ/lCSpMY1uOTwA/HVm/grwa0A3sALYkpmzgS1lHuAGYHZ5LQMeBIiIS4B7gY8DVwP3DgeKJKk16g6HiHgf8FvAGoDMPJKZB4FFwLoybB1wc5leBDyUQ54GpkbEh4DrgM2ZuT8zDwCbgevr7UuS1LhGthz+GdAL/I+I2B4R34qIKcD0zHwdoLx/oIyfAbxas35PqZ2sXhERyyKiKyK6ent7G2hdknQqjYTDBOBjwIOZ+VHgEL/YhTSSGKGWp6hXi5mrM7MzMzunTZt2pv1Kkk5TI+HQA/Rk5jNl/jGGwuLnZXcR5f2NmvGX16w/E9h3irokqUXqDofM/BnwakR8uJQWAi8AG4HhM46WAI+X6Y3AF8pZS9cAb5XdTpuAayPi4nIg+tpSkyS1yIQG118OPBwRk4AXgS8yFDiPRsRS4BXgM2XsE8CNwG7gnTKWzNwfEV8Bni3jvpyZ+xvsS5LUgIbCITN/BHSOsGjhCGMTuP0kn7MWWNtIL5Kk5vEKaUlSheEgSaowHCRJFYaDJKnCcJAkVRgOkqQKw0GSVGE4SJIqDAdJUoXhIEmqMBwkSRWGgySpwnCQJFUYDpKkCsNBklRhOEiSKgwHSVKF4SBJqjAcJEkVhoMkqcJwkCRVGA6SpArDQZJUYThIkioMB0lSRcPhEBHtEbE9Ir5d5q+KiGciYldEPBIRk0r9gjK/uyyfVfMZd5f6TyLiukZ7kiQ1ZkITPuOPgG7gfWX+a8D9mbkhIr4JLAUeLO8HMvOXI2JxGfe5iJgLLAY+AlwG/O+I+BeZOdCE3qTj/Np//hve+qej7/r3zFrxnXf18y96z0T+/t5r39Xv0PmtoXCIiJnAp4BVwL+PiAA+Cfx+GbIO+E8MhcOiMg3wGPCnZfwiYENmHgb2RsRu4Grg+430Jo3krX86ykv3farVbTTs3Q4fqdHdSn8C/EdgsMy/HziYmf1lvgeYUaZnAK8ClOVvlfHH6iOsc5yIWBYRXRHR1dvb22DrkqSTqTscIuL3gDcy87na8ghDc5Rlp1rn+GLm6szszMzOadOmnVG/kqTT18hupd8EboqIG4HJDB1z+BNgakRMKFsHM4F9ZXwPcDnQExETgIuA/TX1YbXrSJJaoO4th8y8OzNnZuYshg4ofzczbwW2Ap8uw5YAj5fpjWWesvy7mZmlvriczXQVMBv4Qb19SZIa14yzlU50F7AhIr4KbAfWlPoa4C/LAef9DAUKmfl8RDwKvAD0A7d7ppIktVZTwiEzvwd8r0y/yNDZRieO6QM+c5L1VzF0xpMkaQzwCmlJUoXhIEmqMBwkSRWGgySpwnCQJFUYDpKkCsNBklRhOEiSKgwHSVKF4SBJqjAcJEkVhoMkqcJwkCRVGA6SpIp343kO0ph14ZwVzFu3otVtNOzCOQCfanUbOocZDjqvvN19Hy/dN/7/UZ214jutbkHnOHcrSZIqDAdJUoXhIEmqMBwkSRWGgySpwnCQJFUYDpKkCsNBklRhOEiSKuoOh4i4PCK2RkR3RDwfEX9U6pdExOaI2FXeLy71iIivR8TuiNgRER+r+awlZfyuiFjS+M+SJDWikS2HfuA/ZOYc4Brg9oiYC6wAtmTmbGBLmQe4AZhdXsuAB2EoTIB7gY8DVwP3DgeKJKk16g6HzHw9M39Ypt8GuoEZwCJgXRm2Dri5TC8CHsohTwNTI+JDwHXA5szcn5kHgM3A9fX2JUlqXFOOOUTELOCjwDPA9Mx8HYYCBPhAGTYDeLVmtZ5SO1l9pO9ZFhFdEdHV29vbjNYlSSNoOBwi4peA/wX8u8z8x1MNHaGWp6hXi5mrM7MzMzunTZt25s1Kkk5LQ+EQERMZCoaHM/OvSvnnZXcR5f2NUu8BLq9ZfSaw7xR1SVKL1P08h4gIYA3QnZn/rWbRRmAJcF95f7ym/qWI2MDQwee3MvP1iNgE/Jeag9DXAnfX25c0mnPhWQgXvWdiq1vQOa6Rh/38JvB54McR8aNSu4ehUHg0IpYCrwCfKcueAG4EdgPvAF8EyMz9EfEV4Nky7suZub+BvqSTOhsP+pm14jvnxAOFdH6rOxwycxsjHy8AWDjC+ARuP8lnrQXW1tuLJKm5vEJaklRhOEiSKgwHSVKF4SBJqjAcJEkVhoMkqcJwkCRVGA6SpArDQZJUYThIkioMB0lSheEgSaowHCRJFYaDJKnCcJAkVRgOkqQKw0GSVGE4SJIqDAdJUoXhIEmqMBwkSRWGgySpwnCQJFUYDpKkCsNBklQxZsIhIq6PiJ9ExO6IWNHqfiTpfDYmwiEi2oE/A24A5gK3RMTc1nYlSeevMREOwNXA7sx8MTOPABuARS3uSZLOWxNa3UAxA3i1Zr4H+PiJgyJiGbAM4Iorrjg7nem8FxFnvs7Xzvx7MvPMV5LeJWNly2Gkv32VvymZuTozOzOzc9q0aWehLWnoH+2z8ZLGkrESDj3A5TXzM4F9LepFks57YyUcngVmR8RVETEJWAxsbHFPknTeGhPHHDKzPyK+BGwC2oG1mfl8i9uSpPPWmAgHgMx8Anii1X1IksbObiVJ0hhiOEiSKgwHSVKF4SBJqojxevFNRPQCL7e6D2kElwJvtroJ6SSuzMxRryIet+EgjVUR0ZWZna3uQ2qEu5UkSRWGgySpwnCQmm91qxuQGuUxB0lShVsOkqQKw0F6l0XEr0TEjyJie0T884h4qtRnRcTvt7o/aSSGg9QE5TnoJ3Mz8HhmfjQz92Tmb5T6LMBw0JjkMQdpFBExC/hr4Bngo8BPgS8ALwBrgWuBPwX+Afgm8F5gD3Ab8IkyZgD4aWYuiIj/l5m/FBFPA3OAvcC6zLz/LP4s6ZTccpBOz4eB1Zn5q8A/An9Q6n2ZOT8zNwAPAXeVMT8G7i23ov8mcH9mLjjhM1cA/yczf91g0FhjOEin59XM/L9l+n8C88v0IwARcREwNTP/ttTXAb91dluUmsdwkE7Piftfh+cPne1GpLPBcJBOzxUR8YkyfQuwrXZhZr4FHIiIf1VKnwf+llN7G7iwqV1KTWI4SKenG1gSETuAS4AHRxizBPjjMubXgS+P8pk7gP6I+PuIuKOp3UoN8mwlaRTlbKVvZ2ZHi1uRzhq3HCRJFW45SJIq3HKQJFUYDpKkCsNBklRhOEiSKgwHSVKF4SBJqvj/C8yPG567Lk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7654"/>
            <a:ext cx="4903079" cy="290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03848" y="3291830"/>
            <a:ext cx="9361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Q3: 4150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03848" y="3507854"/>
            <a:ext cx="9361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Q2:</a:t>
            </a:r>
            <a:r>
              <a:rPr kumimoji="0" lang="en-US" altLang="zh-CN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2841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3848" y="3723878"/>
            <a:ext cx="9361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Q1:</a:t>
            </a:r>
            <a:r>
              <a:rPr kumimoji="0" lang="en-US" altLang="zh-CN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1828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3848" y="4110082"/>
            <a:ext cx="9361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min:</a:t>
            </a:r>
            <a:r>
              <a:rPr kumimoji="0" lang="en-US" altLang="zh-CN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15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3848" y="2571750"/>
            <a:ext cx="9361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200" dirty="0"/>
              <a:t>m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ax:</a:t>
            </a:r>
            <a:r>
              <a:rPr kumimoji="0" lang="en-US" altLang="zh-CN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11669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329932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07504" y="771550"/>
            <a:ext cx="8565600" cy="493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01600"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altLang="zh-CN" dirty="0"/>
              <a:t>Age Distributions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91870"/>
            <a:ext cx="2978571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91870"/>
            <a:ext cx="3083260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3939902"/>
            <a:ext cx="6984776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There are not much differences between the high valued customers and</a:t>
            </a:r>
            <a:r>
              <a:rPr kumimoji="0" lang="en-US" altLang="zh-CN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normal customers. So we decided to put them into different age group to target the high valued customer group.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107504" y="771550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01600" lvl="3"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altLang="zh-CN" sz="2000" b="1" dirty="0"/>
              <a:t>Number of Bike Purchases in The Past 3 Years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7614"/>
            <a:ext cx="1980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203598"/>
            <a:ext cx="2884000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32" y="3219822"/>
            <a:ext cx="1985167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450" y="2991424"/>
            <a:ext cx="2940000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00192" y="1635646"/>
            <a:ext cx="2664296" cy="3108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Compared to the normal customers, the </a:t>
            </a: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high valued 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customers in </a:t>
            </a: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41-50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who live in </a:t>
            </a: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Queensland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purchased</a:t>
            </a:r>
            <a:r>
              <a:rPr kumimoji="0" lang="en-US" altLang="zh-CN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more bike related products in the past three years.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baseline="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There are not much difference between two groups, since they all share the same age features and </a:t>
            </a:r>
            <a:r>
              <a:rPr kumimoji="0" lang="en-US" altLang="zh-CN" sz="1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there are more people who are 41-50 years old and live in New South Wales in the customer records</a:t>
            </a:r>
            <a:r>
              <a:rPr kumimoji="0" lang="en-US" altLang="zh-CN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.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07504" y="771550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01600"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altLang="zh-CN" dirty="0" smtClean="0"/>
              <a:t>Population and Age Distribution </a:t>
            </a:r>
            <a:r>
              <a:rPr lang="en-US" altLang="zh-CN" dirty="0"/>
              <a:t>in Australia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2273621027"/>
              </p:ext>
            </p:extLst>
          </p:nvPr>
        </p:nvGraphicFramePr>
        <p:xfrm>
          <a:off x="323528" y="1419622"/>
          <a:ext cx="4032448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7544" y="4563876"/>
            <a:ext cx="8352928" cy="6001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100" dirty="0" smtClean="0"/>
              <a:t>Data from Australian Bureau Statistics, 2019</a:t>
            </a:r>
          </a:p>
          <a:p>
            <a:r>
              <a:rPr lang="en-US" altLang="zh-CN" sz="1100" dirty="0">
                <a:hlinkClick r:id="rId3"/>
              </a:rPr>
              <a:t>https://www.abs.gov.au/AUSSTATS/abs@.</a:t>
            </a:r>
            <a:r>
              <a:rPr lang="en-US" altLang="zh-CN" sz="1100" dirty="0" smtClean="0">
                <a:hlinkClick r:id="rId3"/>
              </a:rPr>
              <a:t>nsf/DetailsPage/3101.0Dec%202019?OpenDocument</a:t>
            </a:r>
            <a:endParaRPr lang="en-US" altLang="zh-CN" sz="1100" dirty="0" smtClean="0"/>
          </a:p>
          <a:p>
            <a:r>
              <a:rPr lang="en-US" altLang="zh-CN" sz="1100" dirty="0">
                <a:hlinkClick r:id="rId4"/>
              </a:rPr>
              <a:t>https://www.abs.gov.au/AUSSTATS/abs@.</a:t>
            </a:r>
            <a:r>
              <a:rPr lang="en-US" altLang="zh-CN" sz="1100" dirty="0" smtClean="0">
                <a:hlinkClick r:id="rId4"/>
              </a:rPr>
              <a:t>nsf/Lookup/3235.0Main+Features12019?OpenDocument</a:t>
            </a:r>
            <a:r>
              <a:rPr lang="en-US" altLang="zh-CN" sz="1100" dirty="0" smtClean="0"/>
              <a:t> 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91630"/>
            <a:ext cx="3814054" cy="30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084678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07504" y="771550"/>
            <a:ext cx="8565600" cy="493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01600"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altLang="zh-CN" dirty="0" smtClean="0"/>
              <a:t>Gender </a:t>
            </a:r>
            <a:r>
              <a:rPr lang="en-US" altLang="zh-CN" dirty="0"/>
              <a:t>Distributions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500" b="1"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sz="500"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3939902"/>
            <a:ext cx="698477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 smtClean="0"/>
              <a:t>The gender ratio between the high valued customers and normal customers are opposite. So we decided to dig out its impact on purchases and other factors.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9622"/>
            <a:ext cx="2791143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399744"/>
            <a:ext cx="2822505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502469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73231" y="-18307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1" name="Shape 90"/>
          <p:cNvSpPr/>
          <p:nvPr/>
        </p:nvSpPr>
        <p:spPr>
          <a:xfrm>
            <a:off x="107504" y="771550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01600" lvl="3"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altLang="zh-CN" sz="2000" b="1" dirty="0" smtClean="0"/>
              <a:t>Purchases and Customers condition in each Gender and Age level.</a:t>
            </a:r>
            <a:endParaRPr lang="en-US" altLang="zh-CN" sz="2000" b="1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00192" y="1635646"/>
            <a:ext cx="2664296" cy="3108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Compared to the normal customers, </a:t>
            </a: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high valued customers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who are </a:t>
            </a: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male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purchased</a:t>
            </a:r>
            <a:r>
              <a:rPr kumimoji="0" lang="en-US" altLang="zh-CN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more bike related products in the past three years, expect for people in 51-60 years old.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baseline="0" dirty="0" smtClean="0"/>
          </a:p>
          <a:p>
            <a:r>
              <a:rPr lang="en-US" altLang="zh-CN" dirty="0" smtClean="0"/>
              <a:t>There are truly </a:t>
            </a:r>
            <a:r>
              <a:rPr lang="en-US" altLang="zh-CN" b="1" dirty="0" smtClean="0"/>
              <a:t>more male high valued customers than female</a:t>
            </a:r>
            <a:r>
              <a:rPr lang="en-US" altLang="zh-CN" dirty="0" smtClean="0"/>
              <a:t>, except for people in </a:t>
            </a:r>
            <a:r>
              <a:rPr lang="en-US" altLang="zh-CN" dirty="0"/>
              <a:t>51-60 years </a:t>
            </a:r>
            <a:r>
              <a:rPr lang="en-US" altLang="zh-CN" dirty="0" smtClean="0"/>
              <a:t>old. So those people are likely to become high valued customers.</a:t>
            </a:r>
            <a:endParaRPr lang="en-US" altLang="zh-CN" baseline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94" y="1155460"/>
            <a:ext cx="2853578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604" y="1172224"/>
            <a:ext cx="2838743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64" y="2952010"/>
            <a:ext cx="2937440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945920"/>
            <a:ext cx="2844000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hape 80"/>
          <p:cNvSpPr/>
          <p:nvPr/>
        </p:nvSpPr>
        <p:spPr>
          <a:xfrm>
            <a:off x="192764" y="339502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13942181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950</Words>
  <Application>Microsoft Office PowerPoint</Application>
  <PresentationFormat>全屏显示(16:9)</PresentationFormat>
  <Paragraphs>86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Qing Zhao</cp:lastModifiedBy>
  <cp:revision>33</cp:revision>
  <dcterms:modified xsi:type="dcterms:W3CDTF">2020-09-26T18:27:52Z</dcterms:modified>
</cp:coreProperties>
</file>