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2"/>
  </p:notesMasterIdLst>
  <p:sldIdLst>
    <p:sldId id="256" r:id="rId2"/>
    <p:sldId id="257" r:id="rId3"/>
    <p:sldId id="258" r:id="rId4"/>
    <p:sldId id="259" r:id="rId5"/>
    <p:sldId id="260" r:id="rId6"/>
    <p:sldId id="264" r:id="rId7"/>
    <p:sldId id="261"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94660"/>
  </p:normalViewPr>
  <p:slideViewPr>
    <p:cSldViewPr snapToGrid="0">
      <p:cViewPr varScale="1">
        <p:scale>
          <a:sx n="84" d="100"/>
          <a:sy n="84" d="100"/>
        </p:scale>
        <p:origin x="9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F21FC0-042E-473A-B37C-4453F252D1ED}"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C47F1F5C-5114-401C-AD08-32EF088A6FC2}">
      <dgm:prSet/>
      <dgm:spPr/>
      <dgm:t>
        <a:bodyPr/>
        <a:lstStyle/>
        <a:p>
          <a:r>
            <a:rPr lang="en-US" dirty="0"/>
            <a:t>Aim</a:t>
          </a:r>
        </a:p>
      </dgm:t>
    </dgm:pt>
    <dgm:pt modelId="{95E297A3-217A-45CA-AD4C-904510562362}" type="parTrans" cxnId="{9BDFFBF6-D2EB-400A-BC82-9FD6F628DA7B}">
      <dgm:prSet/>
      <dgm:spPr/>
      <dgm:t>
        <a:bodyPr/>
        <a:lstStyle/>
        <a:p>
          <a:endParaRPr lang="en-US"/>
        </a:p>
      </dgm:t>
    </dgm:pt>
    <dgm:pt modelId="{9185C02F-475E-475C-A11C-8EA87322BE90}" type="sibTrans" cxnId="{9BDFFBF6-D2EB-400A-BC82-9FD6F628DA7B}">
      <dgm:prSet/>
      <dgm:spPr/>
      <dgm:t>
        <a:bodyPr/>
        <a:lstStyle/>
        <a:p>
          <a:endParaRPr lang="en-US"/>
        </a:p>
      </dgm:t>
    </dgm:pt>
    <dgm:pt modelId="{24B2336C-27BA-43D7-9F49-8B32D33D3197}">
      <dgm:prSet/>
      <dgm:spPr/>
      <dgm:t>
        <a:bodyPr/>
        <a:lstStyle/>
        <a:p>
          <a:r>
            <a:rPr lang="en-US" dirty="0"/>
            <a:t>Introduction</a:t>
          </a:r>
        </a:p>
      </dgm:t>
    </dgm:pt>
    <dgm:pt modelId="{037B5A56-1251-424E-BE3B-B57AAFB49985}" type="parTrans" cxnId="{36E0FCBF-A19D-4045-9C15-BA2738A30D75}">
      <dgm:prSet/>
      <dgm:spPr/>
      <dgm:t>
        <a:bodyPr/>
        <a:lstStyle/>
        <a:p>
          <a:endParaRPr lang="en-US"/>
        </a:p>
      </dgm:t>
    </dgm:pt>
    <dgm:pt modelId="{C98EFBC3-DDD2-49F5-BCCA-D82D75523EB4}" type="sibTrans" cxnId="{36E0FCBF-A19D-4045-9C15-BA2738A30D75}">
      <dgm:prSet/>
      <dgm:spPr/>
      <dgm:t>
        <a:bodyPr/>
        <a:lstStyle/>
        <a:p>
          <a:endParaRPr lang="en-US"/>
        </a:p>
      </dgm:t>
    </dgm:pt>
    <dgm:pt modelId="{14552BA3-8087-4E74-9B65-45AC28FCAD98}">
      <dgm:prSet/>
      <dgm:spPr/>
      <dgm:t>
        <a:bodyPr/>
        <a:lstStyle/>
        <a:p>
          <a:r>
            <a:rPr lang="en-US" dirty="0"/>
            <a:t>Problem statements </a:t>
          </a:r>
        </a:p>
      </dgm:t>
    </dgm:pt>
    <dgm:pt modelId="{F9662555-3AC3-486A-B31E-C409E69D4974}" type="parTrans" cxnId="{F9FB048A-6254-4F38-9011-00BC45471459}">
      <dgm:prSet/>
      <dgm:spPr/>
      <dgm:t>
        <a:bodyPr/>
        <a:lstStyle/>
        <a:p>
          <a:endParaRPr lang="en-US"/>
        </a:p>
      </dgm:t>
    </dgm:pt>
    <dgm:pt modelId="{D93937D4-99AB-4F2C-806F-30CCE499AED5}" type="sibTrans" cxnId="{F9FB048A-6254-4F38-9011-00BC45471459}">
      <dgm:prSet/>
      <dgm:spPr/>
      <dgm:t>
        <a:bodyPr/>
        <a:lstStyle/>
        <a:p>
          <a:endParaRPr lang="en-US"/>
        </a:p>
      </dgm:t>
    </dgm:pt>
    <dgm:pt modelId="{A5936CA8-E1BB-4005-B3D7-67BA83D6CAA1}">
      <dgm:prSet/>
      <dgm:spPr/>
      <dgm:t>
        <a:bodyPr/>
        <a:lstStyle/>
        <a:p>
          <a:r>
            <a:rPr lang="en-US" dirty="0"/>
            <a:t>Conclusion</a:t>
          </a:r>
        </a:p>
      </dgm:t>
    </dgm:pt>
    <dgm:pt modelId="{1551208A-EBEA-47C9-9E79-C4C462004896}" type="parTrans" cxnId="{FD868B2C-0590-4C5E-BAB7-895E5FCB845C}">
      <dgm:prSet/>
      <dgm:spPr/>
      <dgm:t>
        <a:bodyPr/>
        <a:lstStyle/>
        <a:p>
          <a:endParaRPr lang="en-US"/>
        </a:p>
      </dgm:t>
    </dgm:pt>
    <dgm:pt modelId="{14E16640-8306-4F63-8E8E-BB555D70275C}" type="sibTrans" cxnId="{FD868B2C-0590-4C5E-BAB7-895E5FCB845C}">
      <dgm:prSet/>
      <dgm:spPr/>
      <dgm:t>
        <a:bodyPr/>
        <a:lstStyle/>
        <a:p>
          <a:endParaRPr lang="en-US"/>
        </a:p>
      </dgm:t>
    </dgm:pt>
    <dgm:pt modelId="{1952BB1F-C053-48BD-A9D7-0F3A277DDB36}" type="pres">
      <dgm:prSet presAssocID="{D2F21FC0-042E-473A-B37C-4453F252D1ED}" presName="hierChild1" presStyleCnt="0">
        <dgm:presLayoutVars>
          <dgm:chPref val="1"/>
          <dgm:dir/>
          <dgm:animOne val="branch"/>
          <dgm:animLvl val="lvl"/>
          <dgm:resizeHandles/>
        </dgm:presLayoutVars>
      </dgm:prSet>
      <dgm:spPr/>
    </dgm:pt>
    <dgm:pt modelId="{5C194EF6-7805-4A0E-A308-2A19E1D34A22}" type="pres">
      <dgm:prSet presAssocID="{C47F1F5C-5114-401C-AD08-32EF088A6FC2}" presName="hierRoot1" presStyleCnt="0"/>
      <dgm:spPr/>
    </dgm:pt>
    <dgm:pt modelId="{507E2C48-20FB-45A7-8969-3AA4A9F7A534}" type="pres">
      <dgm:prSet presAssocID="{C47F1F5C-5114-401C-AD08-32EF088A6FC2}" presName="composite" presStyleCnt="0"/>
      <dgm:spPr/>
    </dgm:pt>
    <dgm:pt modelId="{4FC22611-F4B9-4489-9DCC-69B030140493}" type="pres">
      <dgm:prSet presAssocID="{C47F1F5C-5114-401C-AD08-32EF088A6FC2}" presName="background" presStyleLbl="node0" presStyleIdx="0" presStyleCnt="4"/>
      <dgm:spPr/>
    </dgm:pt>
    <dgm:pt modelId="{4FD7562E-0A3A-4CA6-89D2-90398CE20E47}" type="pres">
      <dgm:prSet presAssocID="{C47F1F5C-5114-401C-AD08-32EF088A6FC2}" presName="text" presStyleLbl="fgAcc0" presStyleIdx="0" presStyleCnt="4">
        <dgm:presLayoutVars>
          <dgm:chPref val="3"/>
        </dgm:presLayoutVars>
      </dgm:prSet>
      <dgm:spPr/>
    </dgm:pt>
    <dgm:pt modelId="{1D46DC53-A7D6-426F-907E-FC331979AD7B}" type="pres">
      <dgm:prSet presAssocID="{C47F1F5C-5114-401C-AD08-32EF088A6FC2}" presName="hierChild2" presStyleCnt="0"/>
      <dgm:spPr/>
    </dgm:pt>
    <dgm:pt modelId="{0F9F60D2-BE85-4258-8830-3C606DE5CFEC}" type="pres">
      <dgm:prSet presAssocID="{24B2336C-27BA-43D7-9F49-8B32D33D3197}" presName="hierRoot1" presStyleCnt="0"/>
      <dgm:spPr/>
    </dgm:pt>
    <dgm:pt modelId="{C1EB8DFB-BD16-45DF-94BF-789C06DA3F6E}" type="pres">
      <dgm:prSet presAssocID="{24B2336C-27BA-43D7-9F49-8B32D33D3197}" presName="composite" presStyleCnt="0"/>
      <dgm:spPr/>
    </dgm:pt>
    <dgm:pt modelId="{B4FB2713-B4BF-4B99-99A5-0E943CC62CC4}" type="pres">
      <dgm:prSet presAssocID="{24B2336C-27BA-43D7-9F49-8B32D33D3197}" presName="background" presStyleLbl="node0" presStyleIdx="1" presStyleCnt="4"/>
      <dgm:spPr/>
    </dgm:pt>
    <dgm:pt modelId="{8DBD10AB-A1D7-45ED-8F1E-221D291B73B6}" type="pres">
      <dgm:prSet presAssocID="{24B2336C-27BA-43D7-9F49-8B32D33D3197}" presName="text" presStyleLbl="fgAcc0" presStyleIdx="1" presStyleCnt="4">
        <dgm:presLayoutVars>
          <dgm:chPref val="3"/>
        </dgm:presLayoutVars>
      </dgm:prSet>
      <dgm:spPr/>
    </dgm:pt>
    <dgm:pt modelId="{2EDB3C7B-489F-42B0-849E-69DD22C4CDD6}" type="pres">
      <dgm:prSet presAssocID="{24B2336C-27BA-43D7-9F49-8B32D33D3197}" presName="hierChild2" presStyleCnt="0"/>
      <dgm:spPr/>
    </dgm:pt>
    <dgm:pt modelId="{B20B936F-9A2B-4FFD-9C89-FCF5F042AB16}" type="pres">
      <dgm:prSet presAssocID="{14552BA3-8087-4E74-9B65-45AC28FCAD98}" presName="hierRoot1" presStyleCnt="0"/>
      <dgm:spPr/>
    </dgm:pt>
    <dgm:pt modelId="{96A27934-A719-41EB-8DB4-AD6DDE425B86}" type="pres">
      <dgm:prSet presAssocID="{14552BA3-8087-4E74-9B65-45AC28FCAD98}" presName="composite" presStyleCnt="0"/>
      <dgm:spPr/>
    </dgm:pt>
    <dgm:pt modelId="{C18FB945-748C-46E2-9AB8-B6D462F6B292}" type="pres">
      <dgm:prSet presAssocID="{14552BA3-8087-4E74-9B65-45AC28FCAD98}" presName="background" presStyleLbl="node0" presStyleIdx="2" presStyleCnt="4"/>
      <dgm:spPr/>
    </dgm:pt>
    <dgm:pt modelId="{2F645630-9214-4867-A896-88AC4F0D80A3}" type="pres">
      <dgm:prSet presAssocID="{14552BA3-8087-4E74-9B65-45AC28FCAD98}" presName="text" presStyleLbl="fgAcc0" presStyleIdx="2" presStyleCnt="4">
        <dgm:presLayoutVars>
          <dgm:chPref val="3"/>
        </dgm:presLayoutVars>
      </dgm:prSet>
      <dgm:spPr/>
    </dgm:pt>
    <dgm:pt modelId="{FFFA233F-091C-4C0C-8410-E3DE6ADD6A77}" type="pres">
      <dgm:prSet presAssocID="{14552BA3-8087-4E74-9B65-45AC28FCAD98}" presName="hierChild2" presStyleCnt="0"/>
      <dgm:spPr/>
    </dgm:pt>
    <dgm:pt modelId="{F5F60215-93BD-4573-A004-C1D40D2D4F57}" type="pres">
      <dgm:prSet presAssocID="{A5936CA8-E1BB-4005-B3D7-67BA83D6CAA1}" presName="hierRoot1" presStyleCnt="0"/>
      <dgm:spPr/>
    </dgm:pt>
    <dgm:pt modelId="{ACBC629D-1B1D-4940-A2E9-BF5927BCAAF6}" type="pres">
      <dgm:prSet presAssocID="{A5936CA8-E1BB-4005-B3D7-67BA83D6CAA1}" presName="composite" presStyleCnt="0"/>
      <dgm:spPr/>
    </dgm:pt>
    <dgm:pt modelId="{44355F7F-645F-49B9-8FEE-523EAC1D04EF}" type="pres">
      <dgm:prSet presAssocID="{A5936CA8-E1BB-4005-B3D7-67BA83D6CAA1}" presName="background" presStyleLbl="node0" presStyleIdx="3" presStyleCnt="4"/>
      <dgm:spPr/>
    </dgm:pt>
    <dgm:pt modelId="{7DC3442B-FC24-47AD-AF23-D13E67850763}" type="pres">
      <dgm:prSet presAssocID="{A5936CA8-E1BB-4005-B3D7-67BA83D6CAA1}" presName="text" presStyleLbl="fgAcc0" presStyleIdx="3" presStyleCnt="4">
        <dgm:presLayoutVars>
          <dgm:chPref val="3"/>
        </dgm:presLayoutVars>
      </dgm:prSet>
      <dgm:spPr/>
    </dgm:pt>
    <dgm:pt modelId="{941C8E70-BB3C-4620-A756-76A4E334926A}" type="pres">
      <dgm:prSet presAssocID="{A5936CA8-E1BB-4005-B3D7-67BA83D6CAA1}" presName="hierChild2" presStyleCnt="0"/>
      <dgm:spPr/>
    </dgm:pt>
  </dgm:ptLst>
  <dgm:cxnLst>
    <dgm:cxn modelId="{FD868B2C-0590-4C5E-BAB7-895E5FCB845C}" srcId="{D2F21FC0-042E-473A-B37C-4453F252D1ED}" destId="{A5936CA8-E1BB-4005-B3D7-67BA83D6CAA1}" srcOrd="3" destOrd="0" parTransId="{1551208A-EBEA-47C9-9E79-C4C462004896}" sibTransId="{14E16640-8306-4F63-8E8E-BB555D70275C}"/>
    <dgm:cxn modelId="{F9FB048A-6254-4F38-9011-00BC45471459}" srcId="{D2F21FC0-042E-473A-B37C-4453F252D1ED}" destId="{14552BA3-8087-4E74-9B65-45AC28FCAD98}" srcOrd="2" destOrd="0" parTransId="{F9662555-3AC3-486A-B31E-C409E69D4974}" sibTransId="{D93937D4-99AB-4F2C-806F-30CCE499AED5}"/>
    <dgm:cxn modelId="{D30632AB-519B-464B-9DE0-6E8D1A21B6DB}" type="presOf" srcId="{A5936CA8-E1BB-4005-B3D7-67BA83D6CAA1}" destId="{7DC3442B-FC24-47AD-AF23-D13E67850763}" srcOrd="0" destOrd="0" presId="urn:microsoft.com/office/officeart/2005/8/layout/hierarchy1"/>
    <dgm:cxn modelId="{76CEFAB2-B0A4-40B7-A850-3479DE59DC2D}" type="presOf" srcId="{C47F1F5C-5114-401C-AD08-32EF088A6FC2}" destId="{4FD7562E-0A3A-4CA6-89D2-90398CE20E47}" srcOrd="0" destOrd="0" presId="urn:microsoft.com/office/officeart/2005/8/layout/hierarchy1"/>
    <dgm:cxn modelId="{36E0FCBF-A19D-4045-9C15-BA2738A30D75}" srcId="{D2F21FC0-042E-473A-B37C-4453F252D1ED}" destId="{24B2336C-27BA-43D7-9F49-8B32D33D3197}" srcOrd="1" destOrd="0" parTransId="{037B5A56-1251-424E-BE3B-B57AAFB49985}" sibTransId="{C98EFBC3-DDD2-49F5-BCCA-D82D75523EB4}"/>
    <dgm:cxn modelId="{5E2BA4CD-B72F-42AF-82AE-362CCD78005D}" type="presOf" srcId="{24B2336C-27BA-43D7-9F49-8B32D33D3197}" destId="{8DBD10AB-A1D7-45ED-8F1E-221D291B73B6}" srcOrd="0" destOrd="0" presId="urn:microsoft.com/office/officeart/2005/8/layout/hierarchy1"/>
    <dgm:cxn modelId="{13F4B3E8-371E-42DE-A0C3-4C4CB71FE756}" type="presOf" srcId="{14552BA3-8087-4E74-9B65-45AC28FCAD98}" destId="{2F645630-9214-4867-A896-88AC4F0D80A3}" srcOrd="0" destOrd="0" presId="urn:microsoft.com/office/officeart/2005/8/layout/hierarchy1"/>
    <dgm:cxn modelId="{DDC189EB-4693-4EE3-9C1C-E12DF6645B42}" type="presOf" srcId="{D2F21FC0-042E-473A-B37C-4453F252D1ED}" destId="{1952BB1F-C053-48BD-A9D7-0F3A277DDB36}" srcOrd="0" destOrd="0" presId="urn:microsoft.com/office/officeart/2005/8/layout/hierarchy1"/>
    <dgm:cxn modelId="{9BDFFBF6-D2EB-400A-BC82-9FD6F628DA7B}" srcId="{D2F21FC0-042E-473A-B37C-4453F252D1ED}" destId="{C47F1F5C-5114-401C-AD08-32EF088A6FC2}" srcOrd="0" destOrd="0" parTransId="{95E297A3-217A-45CA-AD4C-904510562362}" sibTransId="{9185C02F-475E-475C-A11C-8EA87322BE90}"/>
    <dgm:cxn modelId="{BA968EC8-B4A0-4A6A-B431-18C797449B34}" type="presParOf" srcId="{1952BB1F-C053-48BD-A9D7-0F3A277DDB36}" destId="{5C194EF6-7805-4A0E-A308-2A19E1D34A22}" srcOrd="0" destOrd="0" presId="urn:microsoft.com/office/officeart/2005/8/layout/hierarchy1"/>
    <dgm:cxn modelId="{64E1C995-F0A0-4D93-B5A4-421F35953D9E}" type="presParOf" srcId="{5C194EF6-7805-4A0E-A308-2A19E1D34A22}" destId="{507E2C48-20FB-45A7-8969-3AA4A9F7A534}" srcOrd="0" destOrd="0" presId="urn:microsoft.com/office/officeart/2005/8/layout/hierarchy1"/>
    <dgm:cxn modelId="{7BA81E87-7C72-4E25-A5D1-2BA3DF8D711E}" type="presParOf" srcId="{507E2C48-20FB-45A7-8969-3AA4A9F7A534}" destId="{4FC22611-F4B9-4489-9DCC-69B030140493}" srcOrd="0" destOrd="0" presId="urn:microsoft.com/office/officeart/2005/8/layout/hierarchy1"/>
    <dgm:cxn modelId="{D3352E43-A9AA-42D3-A252-3E18438C6056}" type="presParOf" srcId="{507E2C48-20FB-45A7-8969-3AA4A9F7A534}" destId="{4FD7562E-0A3A-4CA6-89D2-90398CE20E47}" srcOrd="1" destOrd="0" presId="urn:microsoft.com/office/officeart/2005/8/layout/hierarchy1"/>
    <dgm:cxn modelId="{C6A112DC-A2E8-45CF-ADB7-299433E6548C}" type="presParOf" srcId="{5C194EF6-7805-4A0E-A308-2A19E1D34A22}" destId="{1D46DC53-A7D6-426F-907E-FC331979AD7B}" srcOrd="1" destOrd="0" presId="urn:microsoft.com/office/officeart/2005/8/layout/hierarchy1"/>
    <dgm:cxn modelId="{D150CF8E-9BCB-4D78-B8A8-3C7C12EE58FE}" type="presParOf" srcId="{1952BB1F-C053-48BD-A9D7-0F3A277DDB36}" destId="{0F9F60D2-BE85-4258-8830-3C606DE5CFEC}" srcOrd="1" destOrd="0" presId="urn:microsoft.com/office/officeart/2005/8/layout/hierarchy1"/>
    <dgm:cxn modelId="{BA961E85-8BEA-465D-97A5-84B1444A3DA2}" type="presParOf" srcId="{0F9F60D2-BE85-4258-8830-3C606DE5CFEC}" destId="{C1EB8DFB-BD16-45DF-94BF-789C06DA3F6E}" srcOrd="0" destOrd="0" presId="urn:microsoft.com/office/officeart/2005/8/layout/hierarchy1"/>
    <dgm:cxn modelId="{BEE18BC3-40C2-4E29-B9CF-CAC61166CB5F}" type="presParOf" srcId="{C1EB8DFB-BD16-45DF-94BF-789C06DA3F6E}" destId="{B4FB2713-B4BF-4B99-99A5-0E943CC62CC4}" srcOrd="0" destOrd="0" presId="urn:microsoft.com/office/officeart/2005/8/layout/hierarchy1"/>
    <dgm:cxn modelId="{1E65A0E7-FEF4-4B8A-9A44-28F098ACC284}" type="presParOf" srcId="{C1EB8DFB-BD16-45DF-94BF-789C06DA3F6E}" destId="{8DBD10AB-A1D7-45ED-8F1E-221D291B73B6}" srcOrd="1" destOrd="0" presId="urn:microsoft.com/office/officeart/2005/8/layout/hierarchy1"/>
    <dgm:cxn modelId="{DACD50E3-4F53-492D-8FCC-9B813C750CE7}" type="presParOf" srcId="{0F9F60D2-BE85-4258-8830-3C606DE5CFEC}" destId="{2EDB3C7B-489F-42B0-849E-69DD22C4CDD6}" srcOrd="1" destOrd="0" presId="urn:microsoft.com/office/officeart/2005/8/layout/hierarchy1"/>
    <dgm:cxn modelId="{228C5ED3-E555-4438-8D8F-902B2AFA3ABD}" type="presParOf" srcId="{1952BB1F-C053-48BD-A9D7-0F3A277DDB36}" destId="{B20B936F-9A2B-4FFD-9C89-FCF5F042AB16}" srcOrd="2" destOrd="0" presId="urn:microsoft.com/office/officeart/2005/8/layout/hierarchy1"/>
    <dgm:cxn modelId="{500A623C-79B6-4319-80B0-A3601DE84057}" type="presParOf" srcId="{B20B936F-9A2B-4FFD-9C89-FCF5F042AB16}" destId="{96A27934-A719-41EB-8DB4-AD6DDE425B86}" srcOrd="0" destOrd="0" presId="urn:microsoft.com/office/officeart/2005/8/layout/hierarchy1"/>
    <dgm:cxn modelId="{A7572437-A296-4792-BF38-470BA8257808}" type="presParOf" srcId="{96A27934-A719-41EB-8DB4-AD6DDE425B86}" destId="{C18FB945-748C-46E2-9AB8-B6D462F6B292}" srcOrd="0" destOrd="0" presId="urn:microsoft.com/office/officeart/2005/8/layout/hierarchy1"/>
    <dgm:cxn modelId="{CF9273A5-4129-4600-95BC-A8939834062E}" type="presParOf" srcId="{96A27934-A719-41EB-8DB4-AD6DDE425B86}" destId="{2F645630-9214-4867-A896-88AC4F0D80A3}" srcOrd="1" destOrd="0" presId="urn:microsoft.com/office/officeart/2005/8/layout/hierarchy1"/>
    <dgm:cxn modelId="{A9C85C85-EB99-43E0-AD87-1C7F84BF5B6F}" type="presParOf" srcId="{B20B936F-9A2B-4FFD-9C89-FCF5F042AB16}" destId="{FFFA233F-091C-4C0C-8410-E3DE6ADD6A77}" srcOrd="1" destOrd="0" presId="urn:microsoft.com/office/officeart/2005/8/layout/hierarchy1"/>
    <dgm:cxn modelId="{8F028AB4-DE37-4699-BF67-A8EEB06A6A7A}" type="presParOf" srcId="{1952BB1F-C053-48BD-A9D7-0F3A277DDB36}" destId="{F5F60215-93BD-4573-A004-C1D40D2D4F57}" srcOrd="3" destOrd="0" presId="urn:microsoft.com/office/officeart/2005/8/layout/hierarchy1"/>
    <dgm:cxn modelId="{94C7A954-96F7-40DF-BD12-71130021433F}" type="presParOf" srcId="{F5F60215-93BD-4573-A004-C1D40D2D4F57}" destId="{ACBC629D-1B1D-4940-A2E9-BF5927BCAAF6}" srcOrd="0" destOrd="0" presId="urn:microsoft.com/office/officeart/2005/8/layout/hierarchy1"/>
    <dgm:cxn modelId="{F1B0F0C1-7032-4055-A042-02EEC253A915}" type="presParOf" srcId="{ACBC629D-1B1D-4940-A2E9-BF5927BCAAF6}" destId="{44355F7F-645F-49B9-8FEE-523EAC1D04EF}" srcOrd="0" destOrd="0" presId="urn:microsoft.com/office/officeart/2005/8/layout/hierarchy1"/>
    <dgm:cxn modelId="{3AB24F03-AEE6-4E11-A32F-111F13B9A441}" type="presParOf" srcId="{ACBC629D-1B1D-4940-A2E9-BF5927BCAAF6}" destId="{7DC3442B-FC24-47AD-AF23-D13E67850763}" srcOrd="1" destOrd="0" presId="urn:microsoft.com/office/officeart/2005/8/layout/hierarchy1"/>
    <dgm:cxn modelId="{F764CB9B-DBBD-4947-8127-2ADEAA8F9127}" type="presParOf" srcId="{F5F60215-93BD-4573-A004-C1D40D2D4F57}" destId="{941C8E70-BB3C-4620-A756-76A4E334926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C22611-F4B9-4489-9DCC-69B030140493}">
      <dsp:nvSpPr>
        <dsp:cNvPr id="0" name=""/>
        <dsp:cNvSpPr/>
      </dsp:nvSpPr>
      <dsp:spPr>
        <a:xfrm>
          <a:off x="2939" y="685763"/>
          <a:ext cx="2098741" cy="1332700"/>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4FD7562E-0A3A-4CA6-89D2-90398CE20E47}">
      <dsp:nvSpPr>
        <dsp:cNvPr id="0" name=""/>
        <dsp:cNvSpPr/>
      </dsp:nvSpPr>
      <dsp:spPr>
        <a:xfrm>
          <a:off x="236132" y="907297"/>
          <a:ext cx="2098741" cy="133270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Aim</a:t>
          </a:r>
        </a:p>
      </dsp:txBody>
      <dsp:txXfrm>
        <a:off x="275165" y="946330"/>
        <a:ext cx="2020675" cy="1254634"/>
      </dsp:txXfrm>
    </dsp:sp>
    <dsp:sp modelId="{B4FB2713-B4BF-4B99-99A5-0E943CC62CC4}">
      <dsp:nvSpPr>
        <dsp:cNvPr id="0" name=""/>
        <dsp:cNvSpPr/>
      </dsp:nvSpPr>
      <dsp:spPr>
        <a:xfrm>
          <a:off x="2568068" y="685763"/>
          <a:ext cx="2098741" cy="1332700"/>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8DBD10AB-A1D7-45ED-8F1E-221D291B73B6}">
      <dsp:nvSpPr>
        <dsp:cNvPr id="0" name=""/>
        <dsp:cNvSpPr/>
      </dsp:nvSpPr>
      <dsp:spPr>
        <a:xfrm>
          <a:off x="2801261" y="907297"/>
          <a:ext cx="2098741" cy="133270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Introduction</a:t>
          </a:r>
        </a:p>
      </dsp:txBody>
      <dsp:txXfrm>
        <a:off x="2840294" y="946330"/>
        <a:ext cx="2020675" cy="1254634"/>
      </dsp:txXfrm>
    </dsp:sp>
    <dsp:sp modelId="{C18FB945-748C-46E2-9AB8-B6D462F6B292}">
      <dsp:nvSpPr>
        <dsp:cNvPr id="0" name=""/>
        <dsp:cNvSpPr/>
      </dsp:nvSpPr>
      <dsp:spPr>
        <a:xfrm>
          <a:off x="5133196" y="685763"/>
          <a:ext cx="2098741" cy="1332700"/>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2F645630-9214-4867-A896-88AC4F0D80A3}">
      <dsp:nvSpPr>
        <dsp:cNvPr id="0" name=""/>
        <dsp:cNvSpPr/>
      </dsp:nvSpPr>
      <dsp:spPr>
        <a:xfrm>
          <a:off x="5366390" y="907297"/>
          <a:ext cx="2098741" cy="133270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Problem statements </a:t>
          </a:r>
        </a:p>
      </dsp:txBody>
      <dsp:txXfrm>
        <a:off x="5405423" y="946330"/>
        <a:ext cx="2020675" cy="1254634"/>
      </dsp:txXfrm>
    </dsp:sp>
    <dsp:sp modelId="{44355F7F-645F-49B9-8FEE-523EAC1D04EF}">
      <dsp:nvSpPr>
        <dsp:cNvPr id="0" name=""/>
        <dsp:cNvSpPr/>
      </dsp:nvSpPr>
      <dsp:spPr>
        <a:xfrm>
          <a:off x="7698325" y="685763"/>
          <a:ext cx="2098741" cy="1332700"/>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7DC3442B-FC24-47AD-AF23-D13E67850763}">
      <dsp:nvSpPr>
        <dsp:cNvPr id="0" name=""/>
        <dsp:cNvSpPr/>
      </dsp:nvSpPr>
      <dsp:spPr>
        <a:xfrm>
          <a:off x="7931518" y="907297"/>
          <a:ext cx="2098741" cy="133270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Conclusion</a:t>
          </a:r>
        </a:p>
      </dsp:txBody>
      <dsp:txXfrm>
        <a:off x="7970551" y="946330"/>
        <a:ext cx="2020675" cy="125463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BD5D0D-518A-410A-8184-708F590E7DC9}" type="datetimeFigureOut">
              <a:rPr lang="en-IN" smtClean="0"/>
              <a:t>19-07-2024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850754-16FF-4839-9B62-47D95C008AAC}" type="slidenum">
              <a:rPr lang="en-IN" smtClean="0"/>
              <a:t>‹#›</a:t>
            </a:fld>
            <a:endParaRPr lang="en-IN"/>
          </a:p>
        </p:txBody>
      </p:sp>
    </p:spTree>
    <p:extLst>
      <p:ext uri="{BB962C8B-B14F-4D97-AF65-F5344CB8AC3E}">
        <p14:creationId xmlns:p14="http://schemas.microsoft.com/office/powerpoint/2010/main" val="1878409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9850754-16FF-4839-9B62-47D95C008AAC}" type="slidenum">
              <a:rPr lang="en-IN" smtClean="0"/>
              <a:t>5</a:t>
            </a:fld>
            <a:endParaRPr lang="en-IN"/>
          </a:p>
        </p:txBody>
      </p:sp>
    </p:spTree>
    <p:extLst>
      <p:ext uri="{BB962C8B-B14F-4D97-AF65-F5344CB8AC3E}">
        <p14:creationId xmlns:p14="http://schemas.microsoft.com/office/powerpoint/2010/main" val="3566515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7/19/2024</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727996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7/19/2024</a:t>
            </a:fld>
            <a:endParaRPr lang="en-US" dirty="0"/>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2618552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7/19/2024</a:t>
            </a:fld>
            <a:endParaRPr lang="en-US" dirty="0"/>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315053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7/19/2024</a:t>
            </a:fld>
            <a:endParaRPr lang="en-US" dirty="0"/>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655632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7/19/2024</a:t>
            </a:fld>
            <a:endParaRPr lang="en-US" dirty="0"/>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108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7/19/2024</a:t>
            </a:fld>
            <a:endParaRPr lang="en-US" dirty="0"/>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4266795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7/19/2024</a:t>
            </a:fld>
            <a:endParaRPr lang="en-US" dirty="0"/>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1559997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7/19/2024</a:t>
            </a:fld>
            <a:endParaRPr lang="en-US" dirty="0"/>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4257337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7/19/2024</a:t>
            </a:fld>
            <a:endParaRPr lang="en-US" dirty="0"/>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3646117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7/19/2024</a:t>
            </a:fld>
            <a:endParaRPr lang="en-US" dirty="0"/>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2290615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7/19/2024</a:t>
            </a:fld>
            <a:endParaRPr lang="en-US" dirty="0"/>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1336936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7/19/2024</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373322352"/>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20FE71F-E174-B810-613E-DAF70015597E}"/>
              </a:ext>
            </a:extLst>
          </p:cNvPr>
          <p:cNvSpPr>
            <a:spLocks noGrp="1"/>
          </p:cNvSpPr>
          <p:nvPr>
            <p:ph type="ctrTitle"/>
          </p:nvPr>
        </p:nvSpPr>
        <p:spPr>
          <a:xfrm>
            <a:off x="927360" y="4602163"/>
            <a:ext cx="4800081" cy="1720850"/>
          </a:xfrm>
        </p:spPr>
        <p:txBody>
          <a:bodyPr anchor="ctr">
            <a:normAutofit/>
          </a:bodyPr>
          <a:lstStyle/>
          <a:p>
            <a:r>
              <a:rPr lang="en-US" dirty="0"/>
              <a:t>Big fashion group sales report </a:t>
            </a:r>
            <a:endParaRPr lang="en-IN" dirty="0"/>
          </a:p>
        </p:txBody>
      </p:sp>
      <p:sp>
        <p:nvSpPr>
          <p:cNvPr id="3" name="Subtitle 2">
            <a:extLst>
              <a:ext uri="{FF2B5EF4-FFF2-40B4-BE49-F238E27FC236}">
                <a16:creationId xmlns:a16="http://schemas.microsoft.com/office/drawing/2014/main" id="{6E689846-4B03-746B-4403-C5BF1ADA503D}"/>
              </a:ext>
            </a:extLst>
          </p:cNvPr>
          <p:cNvSpPr>
            <a:spLocks noGrp="1"/>
          </p:cNvSpPr>
          <p:nvPr>
            <p:ph type="subTitle" idx="1"/>
          </p:nvPr>
        </p:nvSpPr>
        <p:spPr>
          <a:xfrm>
            <a:off x="6654801" y="4602163"/>
            <a:ext cx="4451347" cy="1720850"/>
          </a:xfrm>
        </p:spPr>
        <p:txBody>
          <a:bodyPr anchor="ctr">
            <a:normAutofit/>
          </a:bodyPr>
          <a:lstStyle/>
          <a:p>
            <a:r>
              <a:rPr lang="en-US" dirty="0"/>
              <a:t>Created by Reina</a:t>
            </a:r>
            <a:endParaRPr lang="en-IN" dirty="0"/>
          </a:p>
        </p:txBody>
      </p:sp>
      <p:pic>
        <p:nvPicPr>
          <p:cNvPr id="34" name="Picture 33" descr="World map formed by people united">
            <a:extLst>
              <a:ext uri="{FF2B5EF4-FFF2-40B4-BE49-F238E27FC236}">
                <a16:creationId xmlns:a16="http://schemas.microsoft.com/office/drawing/2014/main" id="{27FDFE97-BAAC-F509-E964-379FEBFF0EE6}"/>
              </a:ext>
            </a:extLst>
          </p:cNvPr>
          <p:cNvPicPr>
            <a:picLocks noChangeAspect="1"/>
          </p:cNvPicPr>
          <p:nvPr/>
        </p:nvPicPr>
        <p:blipFill rotWithShape="1">
          <a:blip r:embed="rId2"/>
          <a:srcRect t="8376" b="35811"/>
          <a:stretch/>
        </p:blipFill>
        <p:spPr>
          <a:xfrm>
            <a:off x="20" y="10"/>
            <a:ext cx="12191977" cy="4014777"/>
          </a:xfrm>
          <a:prstGeom prst="rect">
            <a:avLst/>
          </a:prstGeom>
        </p:spPr>
      </p:pic>
      <p:cxnSp>
        <p:nvCxnSpPr>
          <p:cNvPr id="35" name="Straight Connector 34">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565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2" name="Freeform: Shape 11">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4" name="Freeform: Shape 13">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 name="Straight Connector 14">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7" name="Rectangle 16">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452E51-F25D-6922-EE55-1D3E889F3407}"/>
              </a:ext>
            </a:extLst>
          </p:cNvPr>
          <p:cNvSpPr>
            <a:spLocks noGrp="1"/>
          </p:cNvSpPr>
          <p:nvPr>
            <p:ph type="title"/>
          </p:nvPr>
        </p:nvSpPr>
        <p:spPr>
          <a:xfrm>
            <a:off x="4983900" y="1079500"/>
            <a:ext cx="6119131" cy="2138400"/>
          </a:xfrm>
        </p:spPr>
        <p:txBody>
          <a:bodyPr vert="horz" lIns="0" tIns="0" rIns="0" bIns="0" rtlCol="0" anchor="b" anchorCtr="0">
            <a:normAutofit/>
          </a:bodyPr>
          <a:lstStyle/>
          <a:p>
            <a:pPr algn="ctr"/>
            <a:r>
              <a:rPr lang="en-US" dirty="0"/>
              <a:t>Conclusion</a:t>
            </a:r>
            <a:endParaRPr lang="en-US"/>
          </a:p>
        </p:txBody>
      </p:sp>
      <p:pic>
        <p:nvPicPr>
          <p:cNvPr id="5" name="Picture 4" descr="Pen placed on top of a signature line">
            <a:extLst>
              <a:ext uri="{FF2B5EF4-FFF2-40B4-BE49-F238E27FC236}">
                <a16:creationId xmlns:a16="http://schemas.microsoft.com/office/drawing/2014/main" id="{60A0D01A-FDE5-873F-B409-331B04490A0E}"/>
              </a:ext>
            </a:extLst>
          </p:cNvPr>
          <p:cNvPicPr>
            <a:picLocks noChangeAspect="1"/>
          </p:cNvPicPr>
          <p:nvPr/>
        </p:nvPicPr>
        <p:blipFill rotWithShape="1">
          <a:blip r:embed="rId2"/>
          <a:srcRect l="56143" r="6248" b="-1"/>
          <a:stretch/>
        </p:blipFill>
        <p:spPr>
          <a:xfrm>
            <a:off x="20" y="10"/>
            <a:ext cx="3863955" cy="6857989"/>
          </a:xfrm>
          <a:prstGeom prst="rect">
            <a:avLst/>
          </a:prstGeom>
        </p:spPr>
      </p:pic>
      <p:cxnSp>
        <p:nvCxnSpPr>
          <p:cNvPr id="19" name="Straight Connector 18">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3465"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a16="http://schemas.microsoft.com/office/drawing/2014/main" id="{BE8E6EDE-7344-3445-41B3-8D00FD592366}"/>
              </a:ext>
            </a:extLst>
          </p:cNvPr>
          <p:cNvSpPr>
            <a:spLocks noChangeArrowheads="1"/>
          </p:cNvSpPr>
          <p:nvPr/>
        </p:nvSpPr>
        <p:spPr bwMode="auto">
          <a:xfrm>
            <a:off x="4590288" y="3733654"/>
            <a:ext cx="7351776"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Tx/>
              <a:buChar char="•"/>
            </a:pPr>
            <a:r>
              <a:rPr kumimoji="0" lang="en-US" altLang="en-US" sz="1400" b="0" i="1" u="none" strike="noStrike" cap="none" normalizeH="0" baseline="0" dirty="0">
                <a:ln>
                  <a:noFill/>
                </a:ln>
                <a:solidFill>
                  <a:schemeClr val="tx1"/>
                </a:solidFill>
                <a:effectLst/>
                <a:latin typeface="Arial" panose="020B0604020202020204" pitchFamily="34" charset="0"/>
              </a:rPr>
              <a:t>This dashboard effectively visualizes the total sales performance of the Big Fashion Group from 2015 to 2018</a:t>
            </a:r>
          </a:p>
          <a:p>
            <a:pPr eaLnBrk="0" fontAlgn="base" hangingPunct="0">
              <a:spcBef>
                <a:spcPct val="0"/>
              </a:spcBef>
              <a:spcAft>
                <a:spcPct val="0"/>
              </a:spcAft>
            </a:pPr>
            <a:endParaRPr kumimoji="0" lang="en-US" altLang="en-US" sz="1400" b="0" i="1"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400" b="0" i="1" u="none" strike="noStrike" cap="none" normalizeH="0" baseline="0" dirty="0">
                <a:ln>
                  <a:noFill/>
                </a:ln>
                <a:solidFill>
                  <a:schemeClr val="tx1"/>
                </a:solidFill>
                <a:effectLst/>
                <a:latin typeface="Arial" panose="020B0604020202020204" pitchFamily="34" charset="0"/>
              </a:rPr>
              <a:t>It facilitates detailed analysis of sales trends on a monthly basis, providing valuable insights into seasonal variations and long-term patterns.</a:t>
            </a:r>
          </a:p>
          <a:p>
            <a:pPr marL="0" marR="0" lvl="0" indent="0" defTabSz="914400" rtl="0" eaLnBrk="0" fontAlgn="base" latinLnBrk="0" hangingPunct="0">
              <a:lnSpc>
                <a:spcPct val="100000"/>
              </a:lnSpc>
              <a:spcBef>
                <a:spcPct val="0"/>
              </a:spcBef>
              <a:spcAft>
                <a:spcPct val="0"/>
              </a:spcAft>
              <a:buClrTx/>
              <a:buSzTx/>
              <a:tabLst/>
            </a:pPr>
            <a:endParaRPr kumimoji="0" lang="en-US" altLang="en-US" sz="1400" b="0" i="1"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400" b="0" i="1" u="none" strike="noStrike" cap="none" normalizeH="0" baseline="0" dirty="0">
                <a:ln>
                  <a:noFill/>
                </a:ln>
                <a:solidFill>
                  <a:schemeClr val="tx1"/>
                </a:solidFill>
                <a:effectLst/>
                <a:latin typeface="Arial" panose="020B0604020202020204" pitchFamily="34" charset="0"/>
              </a:rPr>
              <a:t>Additionally, it presents consolidated sales figures across different groups or categories, enabling a comprehensive overview of performance metrics.</a:t>
            </a:r>
          </a:p>
        </p:txBody>
      </p:sp>
    </p:spTree>
    <p:extLst>
      <p:ext uri="{BB962C8B-B14F-4D97-AF65-F5344CB8AC3E}">
        <p14:creationId xmlns:p14="http://schemas.microsoft.com/office/powerpoint/2010/main" val="343562183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AD01DE-592A-3787-0FAC-0FD6CB109D84}"/>
              </a:ext>
            </a:extLst>
          </p:cNvPr>
          <p:cNvSpPr>
            <a:spLocks noGrp="1"/>
          </p:cNvSpPr>
          <p:nvPr>
            <p:ph type="title"/>
          </p:nvPr>
        </p:nvSpPr>
        <p:spPr>
          <a:xfrm>
            <a:off x="1082675" y="5412698"/>
            <a:ext cx="10026650" cy="903965"/>
          </a:xfrm>
        </p:spPr>
        <p:txBody>
          <a:bodyPr wrap="square" anchor="t">
            <a:normAutofit/>
          </a:bodyPr>
          <a:lstStyle/>
          <a:p>
            <a:pPr algn="ctr"/>
            <a:r>
              <a:rPr lang="en-US" dirty="0"/>
              <a:t>Table of Contents </a:t>
            </a:r>
            <a:endParaRPr lang="en-IN" dirty="0"/>
          </a:p>
        </p:txBody>
      </p:sp>
      <p:cxnSp>
        <p:nvCxnSpPr>
          <p:cNvPr id="14" name="Straight Connector 13">
            <a:extLst>
              <a:ext uri="{FF2B5EF4-FFF2-40B4-BE49-F238E27FC236}">
                <a16:creationId xmlns:a16="http://schemas.microsoft.com/office/drawing/2014/main" id="{D9BF9BF3-7E9D-458B-A5D2-E730C5FFD0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19649" y="4935600"/>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98070266-D298-8C83-893D-830E562A507C}"/>
              </a:ext>
            </a:extLst>
          </p:cNvPr>
          <p:cNvGraphicFramePr>
            <a:graphicFrameLocks noGrp="1"/>
          </p:cNvGraphicFramePr>
          <p:nvPr>
            <p:ph idx="1"/>
            <p:extLst>
              <p:ext uri="{D42A27DB-BD31-4B8C-83A1-F6EECF244321}">
                <p14:modId xmlns:p14="http://schemas.microsoft.com/office/powerpoint/2010/main" val="2121475318"/>
              </p:ext>
            </p:extLst>
          </p:nvPr>
        </p:nvGraphicFramePr>
        <p:xfrm>
          <a:off x="1079400" y="1080000"/>
          <a:ext cx="10033200" cy="292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800915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2" name="Freeform: Shape 11">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4" name="Freeform: Shape 13">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5" name="Straight Connector 14">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7" name="Rectangle 16">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AEB2266-D6AA-D955-188F-2D1F5107FAA2}"/>
              </a:ext>
            </a:extLst>
          </p:cNvPr>
          <p:cNvSpPr>
            <a:spLocks noGrp="1"/>
          </p:cNvSpPr>
          <p:nvPr>
            <p:ph type="title"/>
          </p:nvPr>
        </p:nvSpPr>
        <p:spPr>
          <a:xfrm>
            <a:off x="4983900" y="1079500"/>
            <a:ext cx="6119131" cy="2138400"/>
          </a:xfrm>
        </p:spPr>
        <p:txBody>
          <a:bodyPr vert="horz" lIns="0" tIns="0" rIns="0" bIns="0" rtlCol="0" anchor="b" anchorCtr="0">
            <a:normAutofit/>
          </a:bodyPr>
          <a:lstStyle/>
          <a:p>
            <a:pPr algn="ctr"/>
            <a:r>
              <a:rPr lang="en-US" dirty="0"/>
              <a:t>aim</a:t>
            </a:r>
          </a:p>
        </p:txBody>
      </p:sp>
      <p:pic>
        <p:nvPicPr>
          <p:cNvPr id="5" name="Picture 4" descr="Target with various rings of accuracy">
            <a:extLst>
              <a:ext uri="{FF2B5EF4-FFF2-40B4-BE49-F238E27FC236}">
                <a16:creationId xmlns:a16="http://schemas.microsoft.com/office/drawing/2014/main" id="{6C2CC135-5CC1-7182-0F12-D0845322E17E}"/>
              </a:ext>
            </a:extLst>
          </p:cNvPr>
          <p:cNvPicPr>
            <a:picLocks noChangeAspect="1"/>
          </p:cNvPicPr>
          <p:nvPr/>
        </p:nvPicPr>
        <p:blipFill rotWithShape="1">
          <a:blip r:embed="rId2"/>
          <a:srcRect l="61694" r="697" b="-1"/>
          <a:stretch/>
        </p:blipFill>
        <p:spPr>
          <a:xfrm>
            <a:off x="20" y="10"/>
            <a:ext cx="3863955" cy="6857989"/>
          </a:xfrm>
          <a:prstGeom prst="rect">
            <a:avLst/>
          </a:prstGeom>
        </p:spPr>
      </p:pic>
      <p:cxnSp>
        <p:nvCxnSpPr>
          <p:cNvPr id="19" name="Straight Connector 18">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3465"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C6B7C68-8284-82C2-DCA6-6028B441F139}"/>
              </a:ext>
            </a:extLst>
          </p:cNvPr>
          <p:cNvSpPr txBox="1"/>
          <p:nvPr/>
        </p:nvSpPr>
        <p:spPr>
          <a:xfrm>
            <a:off x="4680396" y="4193433"/>
            <a:ext cx="6835333" cy="369332"/>
          </a:xfrm>
          <a:prstGeom prst="rect">
            <a:avLst/>
          </a:prstGeom>
          <a:noFill/>
        </p:spPr>
        <p:txBody>
          <a:bodyPr wrap="none" rtlCol="0">
            <a:spAutoFit/>
          </a:bodyPr>
          <a:lstStyle/>
          <a:p>
            <a:r>
              <a:rPr lang="en-US" dirty="0"/>
              <a:t>To create a report based on Big Fashion Group sales dashboard </a:t>
            </a:r>
            <a:endParaRPr lang="en-IN" dirty="0"/>
          </a:p>
        </p:txBody>
      </p:sp>
    </p:spTree>
    <p:extLst>
      <p:ext uri="{BB962C8B-B14F-4D97-AF65-F5344CB8AC3E}">
        <p14:creationId xmlns:p14="http://schemas.microsoft.com/office/powerpoint/2010/main" val="134279990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093D83-80AC-7238-53D0-2D62C1F52A25}"/>
              </a:ext>
            </a:extLst>
          </p:cNvPr>
          <p:cNvSpPr>
            <a:spLocks noGrp="1"/>
          </p:cNvSpPr>
          <p:nvPr>
            <p:ph type="title"/>
          </p:nvPr>
        </p:nvSpPr>
        <p:spPr>
          <a:xfrm>
            <a:off x="540988" y="540033"/>
            <a:ext cx="3884962" cy="1331604"/>
          </a:xfrm>
        </p:spPr>
        <p:txBody>
          <a:bodyPr vert="horz" lIns="0" tIns="0" rIns="0" bIns="0" rtlCol="0" anchor="b" anchorCtr="0">
            <a:normAutofit/>
          </a:bodyPr>
          <a:lstStyle/>
          <a:p>
            <a:pPr algn="ctr"/>
            <a:r>
              <a:rPr lang="en-US"/>
              <a:t>Introduction</a:t>
            </a:r>
          </a:p>
        </p:txBody>
      </p:sp>
      <p:cxnSp>
        <p:nvCxnSpPr>
          <p:cNvPr id="40" name="Straight Connector 39">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4C129AD-F7F8-3D15-6165-BD74837C40B6}"/>
              </a:ext>
            </a:extLst>
          </p:cNvPr>
          <p:cNvSpPr txBox="1"/>
          <p:nvPr/>
        </p:nvSpPr>
        <p:spPr>
          <a:xfrm>
            <a:off x="540988" y="2759076"/>
            <a:ext cx="3884962" cy="3009899"/>
          </a:xfrm>
          <a:prstGeom prst="rect">
            <a:avLst/>
          </a:prstGeom>
        </p:spPr>
        <p:txBody>
          <a:bodyPr vert="horz" lIns="0" tIns="0" rIns="0" bIns="0" rtlCol="0" anchor="t" anchorCtr="0">
            <a:normAutofit/>
          </a:bodyPr>
          <a:lstStyle/>
          <a:p>
            <a:pPr>
              <a:lnSpc>
                <a:spcPct val="125000"/>
              </a:lnSpc>
              <a:spcAft>
                <a:spcPts val="600"/>
              </a:spcAft>
              <a:buClr>
                <a:schemeClr val="accent1">
                  <a:lumMod val="60000"/>
                  <a:lumOff val="40000"/>
                </a:schemeClr>
              </a:buClr>
            </a:pPr>
            <a:r>
              <a:rPr lang="en-US" sz="2000" i="1">
                <a:solidFill>
                  <a:schemeClr val="tx1">
                    <a:alpha val="70000"/>
                  </a:schemeClr>
                </a:solidFill>
              </a:rPr>
              <a:t>This dataset encompasses the sales records of the Big Fashion Group from 2015 to 2019, including data from Next Look, Fashion Direct, and all other chains under the Big Fashion Group.</a:t>
            </a:r>
          </a:p>
        </p:txBody>
      </p:sp>
      <p:sp>
        <p:nvSpPr>
          <p:cNvPr id="38" name="Rectangle 37">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4" descr="Stack of magazines on table">
            <a:extLst>
              <a:ext uri="{FF2B5EF4-FFF2-40B4-BE49-F238E27FC236}">
                <a16:creationId xmlns:a16="http://schemas.microsoft.com/office/drawing/2014/main" id="{64CA7493-81EA-08D3-FD55-928DA80509AE}"/>
              </a:ext>
            </a:extLst>
          </p:cNvPr>
          <p:cNvPicPr>
            <a:picLocks noChangeAspect="1"/>
          </p:cNvPicPr>
          <p:nvPr/>
        </p:nvPicPr>
        <p:blipFill rotWithShape="1">
          <a:blip r:embed="rId2"/>
          <a:srcRect t="13045" r="-1" b="2663"/>
          <a:stretch/>
        </p:blipFill>
        <p:spPr>
          <a:xfrm>
            <a:off x="5537200" y="1707724"/>
            <a:ext cx="6113812" cy="3439896"/>
          </a:xfrm>
          <a:prstGeom prst="rect">
            <a:avLst/>
          </a:prstGeom>
        </p:spPr>
      </p:pic>
    </p:spTree>
    <p:extLst>
      <p:ext uri="{BB962C8B-B14F-4D97-AF65-F5344CB8AC3E}">
        <p14:creationId xmlns:p14="http://schemas.microsoft.com/office/powerpoint/2010/main" val="266299766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3" name="Freeform: Shape 12">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21" name="Freeform: Shape 20">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3" name="Straight Connector 22">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8" name="Rectangle 17">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49EC41-3FF9-4EBB-4E50-4729B6DB59DB}"/>
              </a:ext>
            </a:extLst>
          </p:cNvPr>
          <p:cNvSpPr>
            <a:spLocks noGrp="1"/>
          </p:cNvSpPr>
          <p:nvPr>
            <p:ph type="title"/>
          </p:nvPr>
        </p:nvSpPr>
        <p:spPr>
          <a:xfrm>
            <a:off x="7766050" y="1079500"/>
            <a:ext cx="3884962" cy="2138400"/>
          </a:xfrm>
        </p:spPr>
        <p:txBody>
          <a:bodyPr vert="horz" lIns="0" tIns="0" rIns="0" bIns="0" rtlCol="0" anchor="b" anchorCtr="0">
            <a:normAutofit/>
          </a:bodyPr>
          <a:lstStyle/>
          <a:p>
            <a:pPr algn="ctr"/>
            <a:r>
              <a:rPr lang="en-US" dirty="0"/>
              <a:t>Problem 1</a:t>
            </a:r>
          </a:p>
        </p:txBody>
      </p:sp>
      <p:sp>
        <p:nvSpPr>
          <p:cNvPr id="3" name="Content Placeholder 2">
            <a:extLst>
              <a:ext uri="{FF2B5EF4-FFF2-40B4-BE49-F238E27FC236}">
                <a16:creationId xmlns:a16="http://schemas.microsoft.com/office/drawing/2014/main" id="{34D19735-4477-61A8-BE70-C7E5A681B923}"/>
              </a:ext>
            </a:extLst>
          </p:cNvPr>
          <p:cNvSpPr>
            <a:spLocks noGrp="1"/>
          </p:cNvSpPr>
          <p:nvPr>
            <p:ph idx="1"/>
          </p:nvPr>
        </p:nvSpPr>
        <p:spPr>
          <a:xfrm>
            <a:off x="7766051" y="4113213"/>
            <a:ext cx="3884961" cy="1655762"/>
          </a:xfrm>
        </p:spPr>
        <p:txBody>
          <a:bodyPr vert="horz" lIns="0" tIns="0" rIns="0" bIns="0" rtlCol="0" anchor="t" anchorCtr="0">
            <a:normAutofit fontScale="92500" lnSpcReduction="20000"/>
          </a:bodyPr>
          <a:lstStyle/>
          <a:p>
            <a:pPr marL="0" indent="0" algn="ctr">
              <a:buNone/>
            </a:pPr>
            <a:r>
              <a:rPr lang="en-US" sz="2400" i="1" dirty="0"/>
              <a:t>Which state has the highest total sales across all chains ?</a:t>
            </a:r>
          </a:p>
          <a:p>
            <a:pPr marL="0" indent="0" algn="ctr">
              <a:buNone/>
            </a:pPr>
            <a:r>
              <a:rPr lang="en-US" sz="2400" i="1" dirty="0"/>
              <a:t>Ans: NSW </a:t>
            </a:r>
          </a:p>
          <a:p>
            <a:pPr marL="0" indent="0" algn="ctr">
              <a:buNone/>
            </a:pPr>
            <a:r>
              <a:rPr lang="en-US" sz="2400" i="1" dirty="0"/>
              <a:t>(2,10,60,623 RS)</a:t>
            </a:r>
          </a:p>
        </p:txBody>
      </p:sp>
      <p:sp>
        <p:nvSpPr>
          <p:cNvPr id="20" name="Rectangle 5">
            <a:extLst>
              <a:ext uri="{FF2B5EF4-FFF2-40B4-BE49-F238E27FC236}">
                <a16:creationId xmlns:a16="http://schemas.microsoft.com/office/drawing/2014/main" id="{6828D311-B582-473B-A71A-00BAEFDDF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43748" y="443198"/>
            <a:ext cx="666000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Lst>
            <a:ahLst/>
            <a:cxnLst>
              <a:cxn ang="0">
                <a:pos x="connsiteX0" y="connsiteY0"/>
              </a:cxn>
              <a:cxn ang="0">
                <a:pos x="connsiteX1" y="connsiteY1"/>
              </a:cxn>
              <a:cxn ang="0">
                <a:pos x="connsiteX2" y="connsiteY2"/>
              </a:cxn>
            </a:cxnLst>
            <a:rect l="l" t="t" r="r" b="b"/>
            <a:pathLst>
              <a:path w="6660000" h="5760000">
                <a:moveTo>
                  <a:pt x="6660000" y="5760000"/>
                </a:moveTo>
                <a:lnTo>
                  <a:pt x="0" y="5760000"/>
                </a:lnTo>
                <a:lnTo>
                  <a:pt x="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4724CD93-C5A9-46DD-7AE4-212854E83D77}"/>
              </a:ext>
            </a:extLst>
          </p:cNvPr>
          <p:cNvPicPr>
            <a:picLocks noChangeAspect="1"/>
          </p:cNvPicPr>
          <p:nvPr/>
        </p:nvPicPr>
        <p:blipFill rotWithShape="1">
          <a:blip r:embed="rId3"/>
          <a:srcRect r="35056"/>
          <a:stretch/>
        </p:blipFill>
        <p:spPr>
          <a:xfrm>
            <a:off x="540988" y="540000"/>
            <a:ext cx="6671025" cy="5778000"/>
          </a:xfrm>
          <a:prstGeom prst="rect">
            <a:avLst/>
          </a:prstGeom>
        </p:spPr>
      </p:pic>
      <p:cxnSp>
        <p:nvCxnSpPr>
          <p:cNvPr id="22" name="Straight Connector 21">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8531"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5">
            <a:extLst>
              <a:ext uri="{FF2B5EF4-FFF2-40B4-BE49-F238E27FC236}">
                <a16:creationId xmlns:a16="http://schemas.microsoft.com/office/drawing/2014/main" id="{950B4532-90B0-4F38-8B86-C84A0416E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443748" y="6203198"/>
            <a:ext cx="6660000" cy="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6660000 w 6660000"/>
              <a:gd name="connsiteY0" fmla="*/ 0 h 0"/>
              <a:gd name="connsiteX1" fmla="*/ 0 w 6660000"/>
              <a:gd name="connsiteY1" fmla="*/ 0 h 0"/>
            </a:gdLst>
            <a:ahLst/>
            <a:cxnLst>
              <a:cxn ang="0">
                <a:pos x="connsiteX0" y="connsiteY0"/>
              </a:cxn>
              <a:cxn ang="0">
                <a:pos x="connsiteX1" y="connsiteY1"/>
              </a:cxn>
            </a:cxnLst>
            <a:rect l="l" t="t" r="r" b="b"/>
            <a:pathLst>
              <a:path w="6660000">
                <a:moveTo>
                  <a:pt x="6660000" y="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5">
            <a:extLst>
              <a:ext uri="{FF2B5EF4-FFF2-40B4-BE49-F238E27FC236}">
                <a16:creationId xmlns:a16="http://schemas.microsoft.com/office/drawing/2014/main" id="{5B28FD85-59C0-44FE-822A-75F0E9D2E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7103748" y="443198"/>
            <a:ext cx="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0 w 0"/>
              <a:gd name="connsiteY0" fmla="*/ 5760000 h 5760000"/>
              <a:gd name="connsiteX1" fmla="*/ 0 w 0"/>
              <a:gd name="connsiteY1" fmla="*/ 0 h 5760000"/>
            </a:gdLst>
            <a:ahLst/>
            <a:cxnLst>
              <a:cxn ang="0">
                <a:pos x="connsiteX0" y="connsiteY0"/>
              </a:cxn>
              <a:cxn ang="0">
                <a:pos x="connsiteX1" y="connsiteY1"/>
              </a:cxn>
            </a:cxnLst>
            <a:rect l="l" t="t" r="r" b="b"/>
            <a:pathLst>
              <a:path h="5760000">
                <a:moveTo>
                  <a:pt x="0" y="576000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lowchart: Alternate Process 7">
            <a:extLst>
              <a:ext uri="{FF2B5EF4-FFF2-40B4-BE49-F238E27FC236}">
                <a16:creationId xmlns:a16="http://schemas.microsoft.com/office/drawing/2014/main" id="{DC3088C5-D719-3704-0BC9-9F80F53F744A}"/>
              </a:ext>
            </a:extLst>
          </p:cNvPr>
          <p:cNvSpPr/>
          <p:nvPr/>
        </p:nvSpPr>
        <p:spPr>
          <a:xfrm>
            <a:off x="1335023" y="4487552"/>
            <a:ext cx="2057387" cy="1175646"/>
          </a:xfrm>
          <a:prstGeom prst="flowChartAlternateProcess">
            <a:avLst/>
          </a:prstGeom>
          <a:noFill/>
          <a:ln>
            <a:solidFill>
              <a:schemeClr val="accent2"/>
            </a:solidFill>
          </a:ln>
          <a:effectLst>
            <a:glow rad="228600">
              <a:schemeClr val="accent3">
                <a:satMod val="175000"/>
                <a:alpha val="40000"/>
              </a:schemeClr>
            </a:glow>
            <a:softEdge rad="31750"/>
          </a:effectLst>
          <a:scene3d>
            <a:camera prst="orthographicFront">
              <a:rot lat="0" lon="0" rev="0"/>
            </a:camera>
            <a:lightRig rig="glow" dir="t">
              <a:rot lat="0" lon="0" rev="14100000"/>
            </a:lightRig>
          </a:scene3d>
          <a:sp3d prstMaterial="softEdge">
            <a:bevelT w="127000" prst="ribl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3088467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CC083B-1AE4-437B-FDE8-C496449987A5}"/>
              </a:ext>
            </a:extLst>
          </p:cNvPr>
          <p:cNvSpPr>
            <a:spLocks noGrp="1"/>
          </p:cNvSpPr>
          <p:nvPr>
            <p:ph type="title"/>
          </p:nvPr>
        </p:nvSpPr>
        <p:spPr>
          <a:xfrm>
            <a:off x="1080000" y="540032"/>
            <a:ext cx="4426782" cy="1331605"/>
          </a:xfrm>
        </p:spPr>
        <p:txBody>
          <a:bodyPr anchor="b">
            <a:normAutofit/>
          </a:bodyPr>
          <a:lstStyle/>
          <a:p>
            <a:pPr algn="ctr"/>
            <a:r>
              <a:rPr lang="en-US" dirty="0"/>
              <a:t>Problem 2</a:t>
            </a:r>
            <a:endParaRPr lang="en-IN" dirty="0"/>
          </a:p>
        </p:txBody>
      </p:sp>
      <p:cxnSp>
        <p:nvCxnSpPr>
          <p:cNvPr id="12" name="Straight Connector 1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1B88469-6B00-309D-24D1-BD21A875F1EE}"/>
              </a:ext>
            </a:extLst>
          </p:cNvPr>
          <p:cNvSpPr>
            <a:spLocks noGrp="1"/>
          </p:cNvSpPr>
          <p:nvPr>
            <p:ph idx="1"/>
          </p:nvPr>
        </p:nvSpPr>
        <p:spPr>
          <a:xfrm>
            <a:off x="1080000" y="2759076"/>
            <a:ext cx="4460874" cy="3009899"/>
          </a:xfrm>
        </p:spPr>
        <p:txBody>
          <a:bodyPr>
            <a:normAutofit/>
          </a:bodyPr>
          <a:lstStyle/>
          <a:p>
            <a:r>
              <a:rPr lang="en-US" sz="2800" i="1" dirty="0"/>
              <a:t>Which state has the least  sales across all chains ?</a:t>
            </a:r>
          </a:p>
          <a:p>
            <a:r>
              <a:rPr lang="en-US" sz="2800" i="1" dirty="0"/>
              <a:t>Ans:(2,10,60,623 RS)</a:t>
            </a:r>
          </a:p>
        </p:txBody>
      </p:sp>
      <p:sp>
        <p:nvSpPr>
          <p:cNvPr id="14" name="Rectangle 13">
            <a:extLst>
              <a:ext uri="{FF2B5EF4-FFF2-40B4-BE49-F238E27FC236}">
                <a16:creationId xmlns:a16="http://schemas.microsoft.com/office/drawing/2014/main" id="{AA11AC2B-E0EE-4BB9-8BC1-EC5DA9DBE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4">
            <a:extLst>
              <a:ext uri="{FF2B5EF4-FFF2-40B4-BE49-F238E27FC236}">
                <a16:creationId xmlns:a16="http://schemas.microsoft.com/office/drawing/2014/main" id="{355CB0B3-BF9A-871C-3580-3E301B8EAE46}"/>
              </a:ext>
            </a:extLst>
          </p:cNvPr>
          <p:cNvPicPr>
            <a:picLocks noChangeAspect="1"/>
          </p:cNvPicPr>
          <p:nvPr/>
        </p:nvPicPr>
        <p:blipFill rotWithShape="1">
          <a:blip r:embed="rId2"/>
          <a:srcRect l="7124" t="32800" r="60026" b="10801"/>
          <a:stretch/>
        </p:blipFill>
        <p:spPr>
          <a:xfrm>
            <a:off x="7198864" y="1279233"/>
            <a:ext cx="4452148" cy="42995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0092615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109FC4-7E3C-1FA4-7CCA-14816AF7AEB2}"/>
              </a:ext>
            </a:extLst>
          </p:cNvPr>
          <p:cNvSpPr>
            <a:spLocks noGrp="1"/>
          </p:cNvSpPr>
          <p:nvPr>
            <p:ph type="title"/>
          </p:nvPr>
        </p:nvSpPr>
        <p:spPr>
          <a:xfrm>
            <a:off x="1080000" y="540000"/>
            <a:ext cx="3345950" cy="2303213"/>
          </a:xfrm>
        </p:spPr>
        <p:txBody>
          <a:bodyPr anchor="ctr">
            <a:normAutofit/>
          </a:bodyPr>
          <a:lstStyle/>
          <a:p>
            <a:pPr algn="ctr"/>
            <a:r>
              <a:rPr lang="en-US" dirty="0"/>
              <a:t>Problem 3</a:t>
            </a:r>
            <a:endParaRPr lang="en-IN" dirty="0"/>
          </a:p>
        </p:txBody>
      </p:sp>
      <p:cxnSp>
        <p:nvCxnSpPr>
          <p:cNvPr id="20" name="Straight Connector 19">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C9B13FC-E922-A512-54A4-05C832752D34}"/>
              </a:ext>
            </a:extLst>
          </p:cNvPr>
          <p:cNvSpPr>
            <a:spLocks noGrp="1"/>
          </p:cNvSpPr>
          <p:nvPr>
            <p:ph idx="1"/>
          </p:nvPr>
        </p:nvSpPr>
        <p:spPr>
          <a:xfrm>
            <a:off x="5543552" y="540001"/>
            <a:ext cx="6480807" cy="2104140"/>
          </a:xfrm>
        </p:spPr>
        <p:txBody>
          <a:bodyPr anchor="ctr">
            <a:normAutofit lnSpcReduction="10000"/>
          </a:bodyPr>
          <a:lstStyle/>
          <a:p>
            <a:pPr marL="0" indent="0">
              <a:buNone/>
            </a:pPr>
            <a:r>
              <a:rPr lang="en-US" dirty="0"/>
              <a:t>Which manager has the highest sales in Next Look and the manager that has the highest sales in Fashions Direct?</a:t>
            </a:r>
          </a:p>
          <a:p>
            <a:pPr>
              <a:buFont typeface="Wingdings" panose="05000000000000000000" pitchFamily="2" charset="2"/>
              <a:buChar char="§"/>
            </a:pPr>
            <a:r>
              <a:rPr lang="en-US" dirty="0"/>
              <a:t>Lillian Pruitt(Next Look)</a:t>
            </a:r>
          </a:p>
          <a:p>
            <a:pPr>
              <a:buFont typeface="Wingdings" panose="05000000000000000000" pitchFamily="2" charset="2"/>
              <a:buChar char="§"/>
            </a:pPr>
            <a:r>
              <a:rPr lang="en-US" dirty="0"/>
              <a:t>John Gardener(Fashions Direct)</a:t>
            </a:r>
            <a:endParaRPr lang="en-IN" dirty="0"/>
          </a:p>
        </p:txBody>
      </p:sp>
      <p:sp useBgFill="1">
        <p:nvSpPr>
          <p:cNvPr id="18" name="Rectangle 17">
            <a:extLst>
              <a:ext uri="{FF2B5EF4-FFF2-40B4-BE49-F238E27FC236}">
                <a16:creationId xmlns:a16="http://schemas.microsoft.com/office/drawing/2014/main" id="{33295B84-44C2-4474-8AB4-C8A073E60C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12192000" cy="3428999"/>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7" name="Picture 6">
            <a:extLst>
              <a:ext uri="{FF2B5EF4-FFF2-40B4-BE49-F238E27FC236}">
                <a16:creationId xmlns:a16="http://schemas.microsoft.com/office/drawing/2014/main" id="{200D8DAA-F684-821A-61D7-9F937A8C2551}"/>
              </a:ext>
            </a:extLst>
          </p:cNvPr>
          <p:cNvPicPr>
            <a:picLocks noChangeAspect="1"/>
          </p:cNvPicPr>
          <p:nvPr/>
        </p:nvPicPr>
        <p:blipFill rotWithShape="1">
          <a:blip r:embed="rId2"/>
          <a:srcRect t="20597" r="21948" b="11203"/>
          <a:stretch/>
        </p:blipFill>
        <p:spPr>
          <a:xfrm>
            <a:off x="741450" y="3561333"/>
            <a:ext cx="5758410" cy="283025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9" name="Picture 8" descr="A screenshot of a computer&#10;&#10;Description automatically generated">
            <a:extLst>
              <a:ext uri="{FF2B5EF4-FFF2-40B4-BE49-F238E27FC236}">
                <a16:creationId xmlns:a16="http://schemas.microsoft.com/office/drawing/2014/main" id="{060CD18A-EC04-A88D-E998-D7FBA7CDC156}"/>
              </a:ext>
            </a:extLst>
          </p:cNvPr>
          <p:cNvPicPr>
            <a:picLocks noChangeAspect="1"/>
          </p:cNvPicPr>
          <p:nvPr/>
        </p:nvPicPr>
        <p:blipFill rotWithShape="1">
          <a:blip r:embed="rId3"/>
          <a:srcRect l="51172" t="24306" r="24297" b="10000"/>
          <a:stretch/>
        </p:blipFill>
        <p:spPr>
          <a:xfrm>
            <a:off x="7894320" y="3271773"/>
            <a:ext cx="2368296" cy="2753996"/>
          </a:xfrm>
          <a:prstGeom prst="rect">
            <a:avLst/>
          </a:prstGeom>
          <a:ln>
            <a:noFill/>
          </a:ln>
          <a:effectLst>
            <a:outerShdw blurRad="292100" dist="139700" dir="2700000" algn="tl" rotWithShape="0">
              <a:srgbClr val="333333">
                <a:alpha val="65000"/>
              </a:srgbClr>
            </a:outerShdw>
          </a:effectLst>
        </p:spPr>
      </p:pic>
      <p:cxnSp>
        <p:nvCxnSpPr>
          <p:cNvPr id="24" name="Connector: Elbow 23">
            <a:extLst>
              <a:ext uri="{FF2B5EF4-FFF2-40B4-BE49-F238E27FC236}">
                <a16:creationId xmlns:a16="http://schemas.microsoft.com/office/drawing/2014/main" id="{65B684C6-C653-A76B-5A97-3D1C28825AA8}"/>
              </a:ext>
            </a:extLst>
          </p:cNvPr>
          <p:cNvCxnSpPr>
            <a:cxnSpLocks/>
          </p:cNvCxnSpPr>
          <p:nvPr/>
        </p:nvCxnSpPr>
        <p:spPr>
          <a:xfrm flipV="1">
            <a:off x="4901184" y="3636584"/>
            <a:ext cx="3696098" cy="408147"/>
          </a:xfrm>
          <a:prstGeom prst="bentConnector3">
            <a:avLst/>
          </a:prstGeom>
          <a:ln w="19050" cap="flat" cmpd="sng" algn="ctr">
            <a:solidFill>
              <a:srgbClr val="0070C0"/>
            </a:solidFill>
            <a:prstDash val="solid"/>
            <a:round/>
            <a:headEnd type="none" w="med" len="med"/>
            <a:tailEnd type="arrow" w="med" len="med"/>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tx1"/>
          </a:fontRef>
        </p:style>
      </p:cxnSp>
      <p:cxnSp>
        <p:nvCxnSpPr>
          <p:cNvPr id="36" name="Connector: Elbow 35">
            <a:extLst>
              <a:ext uri="{FF2B5EF4-FFF2-40B4-BE49-F238E27FC236}">
                <a16:creationId xmlns:a16="http://schemas.microsoft.com/office/drawing/2014/main" id="{FDC789E8-4587-D827-EEC1-E8241BE55713}"/>
              </a:ext>
            </a:extLst>
          </p:cNvPr>
          <p:cNvCxnSpPr>
            <a:cxnSpLocks/>
          </p:cNvCxnSpPr>
          <p:nvPr/>
        </p:nvCxnSpPr>
        <p:spPr>
          <a:xfrm>
            <a:off x="5189220" y="4158902"/>
            <a:ext cx="3408062" cy="100678"/>
          </a:xfrm>
          <a:prstGeom prst="bentConnector3">
            <a:avLst/>
          </a:prstGeom>
          <a:ln w="19050" cap="flat" cmpd="sng" algn="ctr">
            <a:solidFill>
              <a:schemeClr val="accent3"/>
            </a:solidFill>
            <a:prstDash val="solid"/>
            <a:round/>
            <a:headEnd type="none" w="med" len="med"/>
            <a:tailEnd type="arrow" w="med" len="med"/>
          </a:ln>
          <a:effectLst>
            <a:outerShdw blurRad="50800" dist="38100" dir="5400000" algn="t" rotWithShape="0">
              <a:prstClr val="black">
                <a:alpha val="40000"/>
              </a:prstClr>
            </a:outerShdw>
            <a:reflection blurRad="6350" stA="52000" endA="300" endPos="35000" dir="5400000" sy="-100000" algn="bl" rotWithShape="0"/>
          </a:effectLst>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18953724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43" name="Straight Connector 42">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46" name="Freeform: Shape 45">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48" name="Freeform: Shape 47">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9" name="Straight Connector 48">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51" name="Rectangle 50">
            <a:extLst>
              <a:ext uri="{FF2B5EF4-FFF2-40B4-BE49-F238E27FC236}">
                <a16:creationId xmlns:a16="http://schemas.microsoft.com/office/drawing/2014/main" id="{922314F7-656D-4F4F-8050-CCD6FC0FC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AAC12D-6DA4-2A77-4100-538902F2F4DA}"/>
              </a:ext>
            </a:extLst>
          </p:cNvPr>
          <p:cNvSpPr>
            <a:spLocks noGrp="1"/>
          </p:cNvSpPr>
          <p:nvPr>
            <p:ph type="title"/>
          </p:nvPr>
        </p:nvSpPr>
        <p:spPr>
          <a:xfrm>
            <a:off x="1079510" y="531814"/>
            <a:ext cx="4457690" cy="1720850"/>
          </a:xfrm>
        </p:spPr>
        <p:txBody>
          <a:bodyPr vert="horz" lIns="0" tIns="0" rIns="0" bIns="0" rtlCol="0" anchor="ctr" anchorCtr="0">
            <a:normAutofit/>
          </a:bodyPr>
          <a:lstStyle/>
          <a:p>
            <a:pPr algn="ctr"/>
            <a:r>
              <a:rPr lang="en-US" dirty="0"/>
              <a:t>Problem 4</a:t>
            </a:r>
          </a:p>
        </p:txBody>
      </p:sp>
      <p:sp>
        <p:nvSpPr>
          <p:cNvPr id="3" name="Content Placeholder 2">
            <a:extLst>
              <a:ext uri="{FF2B5EF4-FFF2-40B4-BE49-F238E27FC236}">
                <a16:creationId xmlns:a16="http://schemas.microsoft.com/office/drawing/2014/main" id="{F59A5E57-5E9A-C55F-875A-EDC1A5C8CA57}"/>
              </a:ext>
            </a:extLst>
          </p:cNvPr>
          <p:cNvSpPr>
            <a:spLocks noGrp="1"/>
          </p:cNvSpPr>
          <p:nvPr>
            <p:ph idx="1"/>
          </p:nvPr>
        </p:nvSpPr>
        <p:spPr>
          <a:xfrm>
            <a:off x="6654801" y="629984"/>
            <a:ext cx="4451347" cy="1720850"/>
          </a:xfrm>
        </p:spPr>
        <p:txBody>
          <a:bodyPr vert="horz" lIns="0" tIns="0" rIns="0" bIns="0" rtlCol="0" anchor="ctr" anchorCtr="0">
            <a:normAutofit/>
          </a:bodyPr>
          <a:lstStyle/>
          <a:p>
            <a:pPr marL="0" indent="0" algn="ctr">
              <a:buNone/>
            </a:pPr>
            <a:r>
              <a:rPr lang="en-US" sz="2400" i="1" dirty="0"/>
              <a:t>Which category has the most and least sales?</a:t>
            </a:r>
          </a:p>
          <a:p>
            <a:pPr marL="0" indent="0" algn="ctr">
              <a:buNone/>
            </a:pPr>
            <a:endParaRPr lang="en-US" sz="2400" i="1" dirty="0"/>
          </a:p>
        </p:txBody>
      </p:sp>
      <p:cxnSp>
        <p:nvCxnSpPr>
          <p:cNvPr id="53" name="Straight Connector 52">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1392239"/>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AE823EA9-706B-524E-69D2-9DDE0BEC91E5}"/>
              </a:ext>
            </a:extLst>
          </p:cNvPr>
          <p:cNvPicPr>
            <a:picLocks noChangeAspect="1"/>
          </p:cNvPicPr>
          <p:nvPr/>
        </p:nvPicPr>
        <p:blipFill rotWithShape="1">
          <a:blip r:embed="rId2"/>
          <a:srcRect l="25475" t="28400" r="44300" b="12534"/>
          <a:stretch/>
        </p:blipFill>
        <p:spPr>
          <a:xfrm>
            <a:off x="724218" y="2843213"/>
            <a:ext cx="3158642" cy="3472117"/>
          </a:xfrm>
          <a:prstGeom prst="rect">
            <a:avLst/>
          </a:prstGeom>
        </p:spPr>
      </p:pic>
      <p:pic>
        <p:nvPicPr>
          <p:cNvPr id="18" name="Picture 17">
            <a:extLst>
              <a:ext uri="{FF2B5EF4-FFF2-40B4-BE49-F238E27FC236}">
                <a16:creationId xmlns:a16="http://schemas.microsoft.com/office/drawing/2014/main" id="{CD5F570F-3B63-CC8F-4B6D-ACC5BBA086FE}"/>
              </a:ext>
            </a:extLst>
          </p:cNvPr>
          <p:cNvPicPr>
            <a:picLocks noChangeAspect="1"/>
          </p:cNvPicPr>
          <p:nvPr/>
        </p:nvPicPr>
        <p:blipFill rotWithShape="1">
          <a:blip r:embed="rId3"/>
          <a:srcRect l="34200" t="29733" r="34600" b="11200"/>
          <a:stretch/>
        </p:blipFill>
        <p:spPr>
          <a:xfrm>
            <a:off x="4465935" y="2843213"/>
            <a:ext cx="3260480" cy="3472117"/>
          </a:xfrm>
          <a:prstGeom prst="rect">
            <a:avLst/>
          </a:prstGeom>
        </p:spPr>
      </p:pic>
      <p:pic>
        <p:nvPicPr>
          <p:cNvPr id="5" name="Picture 4">
            <a:extLst>
              <a:ext uri="{FF2B5EF4-FFF2-40B4-BE49-F238E27FC236}">
                <a16:creationId xmlns:a16="http://schemas.microsoft.com/office/drawing/2014/main" id="{1C18D61A-64B5-F943-D78E-EC42573D7A53}"/>
              </a:ext>
            </a:extLst>
          </p:cNvPr>
          <p:cNvPicPr>
            <a:picLocks noChangeAspect="1"/>
          </p:cNvPicPr>
          <p:nvPr/>
        </p:nvPicPr>
        <p:blipFill rotWithShape="1">
          <a:blip r:embed="rId4"/>
          <a:srcRect l="31334" t="47662" r="48302" b="13702"/>
          <a:stretch/>
        </p:blipFill>
        <p:spPr>
          <a:xfrm>
            <a:off x="8262095" y="2843213"/>
            <a:ext cx="3253434" cy="3472117"/>
          </a:xfrm>
          <a:prstGeom prst="rect">
            <a:avLst/>
          </a:prstGeom>
        </p:spPr>
      </p:pic>
      <p:sp>
        <p:nvSpPr>
          <p:cNvPr id="6" name="TextBox 5">
            <a:extLst>
              <a:ext uri="{FF2B5EF4-FFF2-40B4-BE49-F238E27FC236}">
                <a16:creationId xmlns:a16="http://schemas.microsoft.com/office/drawing/2014/main" id="{FA659DA7-77FE-80D2-07CF-475B4B2C9B1D}"/>
              </a:ext>
            </a:extLst>
          </p:cNvPr>
          <p:cNvSpPr txBox="1"/>
          <p:nvPr/>
        </p:nvSpPr>
        <p:spPr>
          <a:xfrm>
            <a:off x="-1577741" y="2415146"/>
            <a:ext cx="6094476" cy="369332"/>
          </a:xfrm>
          <a:prstGeom prst="rect">
            <a:avLst/>
          </a:prstGeom>
          <a:noFill/>
        </p:spPr>
        <p:txBody>
          <a:bodyPr wrap="square">
            <a:spAutoFit/>
          </a:bodyPr>
          <a:lstStyle/>
          <a:p>
            <a:pPr marL="0" indent="0" algn="ctr">
              <a:buNone/>
            </a:pPr>
            <a:r>
              <a:rPr lang="en-US" sz="1800" i="1" dirty="0" err="1"/>
              <a:t>Mens</a:t>
            </a:r>
            <a:r>
              <a:rPr lang="en-US" sz="1800" i="1" dirty="0"/>
              <a:t> (Highest)</a:t>
            </a:r>
          </a:p>
        </p:txBody>
      </p:sp>
      <p:sp>
        <p:nvSpPr>
          <p:cNvPr id="8" name="TextBox 7">
            <a:extLst>
              <a:ext uri="{FF2B5EF4-FFF2-40B4-BE49-F238E27FC236}">
                <a16:creationId xmlns:a16="http://schemas.microsoft.com/office/drawing/2014/main" id="{3299A8D9-C574-6FD4-BA7B-7C7486E0B16D}"/>
              </a:ext>
            </a:extLst>
          </p:cNvPr>
          <p:cNvSpPr txBox="1"/>
          <p:nvPr/>
        </p:nvSpPr>
        <p:spPr>
          <a:xfrm>
            <a:off x="1787652" y="2379957"/>
            <a:ext cx="6885432" cy="369332"/>
          </a:xfrm>
          <a:prstGeom prst="rect">
            <a:avLst/>
          </a:prstGeom>
          <a:noFill/>
        </p:spPr>
        <p:txBody>
          <a:bodyPr wrap="square">
            <a:spAutoFit/>
          </a:bodyPr>
          <a:lstStyle/>
          <a:p>
            <a:pPr marL="0" indent="0" algn="ctr">
              <a:buNone/>
            </a:pPr>
            <a:r>
              <a:rPr lang="en-US" i="1" dirty="0"/>
              <a:t>Hosiery </a:t>
            </a:r>
            <a:r>
              <a:rPr lang="en-US" sz="1800" i="1" dirty="0"/>
              <a:t>(Least)</a:t>
            </a:r>
          </a:p>
        </p:txBody>
      </p:sp>
    </p:spTree>
    <p:extLst>
      <p:ext uri="{BB962C8B-B14F-4D97-AF65-F5344CB8AC3E}">
        <p14:creationId xmlns:p14="http://schemas.microsoft.com/office/powerpoint/2010/main" val="403088713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60" name="Freeform: Shape 59">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62" name="Freeform: Shape 61">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3" name="Straight Connector 62">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65" name="Rectangle 64">
            <a:extLst>
              <a:ext uri="{FF2B5EF4-FFF2-40B4-BE49-F238E27FC236}">
                <a16:creationId xmlns:a16="http://schemas.microsoft.com/office/drawing/2014/main" id="{922314F7-656D-4F4F-8050-CCD6FC0FC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99911-2F0C-D7C7-ED02-E58E8E76462D}"/>
              </a:ext>
            </a:extLst>
          </p:cNvPr>
          <p:cNvSpPr>
            <a:spLocks noGrp="1"/>
          </p:cNvSpPr>
          <p:nvPr>
            <p:ph type="title"/>
          </p:nvPr>
        </p:nvSpPr>
        <p:spPr>
          <a:xfrm>
            <a:off x="1079510" y="531814"/>
            <a:ext cx="4457690" cy="1720850"/>
          </a:xfrm>
        </p:spPr>
        <p:txBody>
          <a:bodyPr vert="horz" lIns="0" tIns="0" rIns="0" bIns="0" rtlCol="0" anchor="ctr" anchorCtr="0">
            <a:normAutofit/>
          </a:bodyPr>
          <a:lstStyle/>
          <a:p>
            <a:pPr algn="ctr"/>
            <a:r>
              <a:rPr lang="en-US" dirty="0"/>
              <a:t>Problem 5</a:t>
            </a:r>
          </a:p>
        </p:txBody>
      </p:sp>
      <p:sp>
        <p:nvSpPr>
          <p:cNvPr id="3" name="Content Placeholder 2">
            <a:extLst>
              <a:ext uri="{FF2B5EF4-FFF2-40B4-BE49-F238E27FC236}">
                <a16:creationId xmlns:a16="http://schemas.microsoft.com/office/drawing/2014/main" id="{E0E6C010-6DA6-262A-7C16-009DF7B660FF}"/>
              </a:ext>
            </a:extLst>
          </p:cNvPr>
          <p:cNvSpPr>
            <a:spLocks noGrp="1"/>
          </p:cNvSpPr>
          <p:nvPr>
            <p:ph idx="1"/>
          </p:nvPr>
        </p:nvSpPr>
        <p:spPr>
          <a:xfrm>
            <a:off x="6654801" y="531815"/>
            <a:ext cx="4451347" cy="1720850"/>
          </a:xfrm>
        </p:spPr>
        <p:txBody>
          <a:bodyPr vert="horz" lIns="0" tIns="0" rIns="0" bIns="0" rtlCol="0" anchor="ctr" anchorCtr="0">
            <a:normAutofit/>
          </a:bodyPr>
          <a:lstStyle/>
          <a:p>
            <a:pPr marL="0" indent="0" algn="ctr">
              <a:buNone/>
            </a:pPr>
            <a:r>
              <a:rPr lang="en-US" sz="2400" i="1" dirty="0"/>
              <a:t>How was the overall sales trend from 2015-2018?</a:t>
            </a:r>
          </a:p>
        </p:txBody>
      </p:sp>
      <p:cxnSp>
        <p:nvCxnSpPr>
          <p:cNvPr id="67" name="Straight Connector 66">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1392239"/>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08F500D-D6D3-BBAF-9CF9-E79B91A0C65B}"/>
              </a:ext>
            </a:extLst>
          </p:cNvPr>
          <p:cNvPicPr>
            <a:picLocks noChangeAspect="1"/>
          </p:cNvPicPr>
          <p:nvPr/>
        </p:nvPicPr>
        <p:blipFill rotWithShape="1">
          <a:blip r:embed="rId2"/>
          <a:srcRect l="4875" t="29843" r="19941" b="14850"/>
          <a:stretch/>
        </p:blipFill>
        <p:spPr>
          <a:xfrm>
            <a:off x="1884592" y="2115188"/>
            <a:ext cx="8391069" cy="3472117"/>
          </a:xfrm>
          <a:prstGeom prst="rect">
            <a:avLst/>
          </a:prstGeom>
        </p:spPr>
      </p:pic>
      <p:sp>
        <p:nvSpPr>
          <p:cNvPr id="11" name="TextBox 10">
            <a:extLst>
              <a:ext uri="{FF2B5EF4-FFF2-40B4-BE49-F238E27FC236}">
                <a16:creationId xmlns:a16="http://schemas.microsoft.com/office/drawing/2014/main" id="{C506A8BD-D997-297E-54D3-8A8671E34747}"/>
              </a:ext>
            </a:extLst>
          </p:cNvPr>
          <p:cNvSpPr txBox="1"/>
          <p:nvPr/>
        </p:nvSpPr>
        <p:spPr>
          <a:xfrm>
            <a:off x="1435608" y="5816886"/>
            <a:ext cx="10086479" cy="923330"/>
          </a:xfrm>
          <a:prstGeom prst="rect">
            <a:avLst/>
          </a:prstGeom>
          <a:noFill/>
        </p:spPr>
        <p:txBody>
          <a:bodyPr wrap="none" rtlCol="0">
            <a:spAutoFit/>
          </a:bodyPr>
          <a:lstStyle/>
          <a:p>
            <a:pPr algn="ctr"/>
            <a:r>
              <a:rPr lang="en-US" i="1" dirty="0"/>
              <a:t>Overall, Fashions Direct has had higher sales than Next Look.</a:t>
            </a:r>
          </a:p>
          <a:p>
            <a:pPr algn="ctr"/>
            <a:r>
              <a:rPr lang="en-US" i="1" dirty="0"/>
              <a:t> While Fashions Direct experienced sharp fluctuations, especially in </a:t>
            </a:r>
          </a:p>
          <a:p>
            <a:pPr algn="ctr"/>
            <a:r>
              <a:rPr lang="en-US" i="1" dirty="0"/>
              <a:t>January and February ,Next Look's sales remained consistent without significant ups and downs.</a:t>
            </a:r>
            <a:endParaRPr lang="en-IN" i="1" dirty="0"/>
          </a:p>
        </p:txBody>
      </p:sp>
    </p:spTree>
    <p:extLst>
      <p:ext uri="{BB962C8B-B14F-4D97-AF65-F5344CB8AC3E}">
        <p14:creationId xmlns:p14="http://schemas.microsoft.com/office/powerpoint/2010/main" val="1144814986"/>
      </p:ext>
    </p:extLst>
  </p:cSld>
  <p:clrMapOvr>
    <a:masterClrMapping/>
  </p:clrMapOvr>
</p:sld>
</file>

<file path=ppt/theme/theme1.xml><?xml version="1.0" encoding="utf-8"?>
<a:theme xmlns:a="http://schemas.openxmlformats.org/drawingml/2006/main" name="LeafVTI">
  <a:themeElements>
    <a:clrScheme name="AnalogousFromRegularSeedRightStep">
      <a:dk1>
        <a:srgbClr val="000000"/>
      </a:dk1>
      <a:lt1>
        <a:srgbClr val="FFFFFF"/>
      </a:lt1>
      <a:dk2>
        <a:srgbClr val="412D24"/>
      </a:dk2>
      <a:lt2>
        <a:srgbClr val="E2E8E5"/>
      </a:lt2>
      <a:accent1>
        <a:srgbClr val="C34D8D"/>
      </a:accent1>
      <a:accent2>
        <a:srgbClr val="B13B4A"/>
      </a:accent2>
      <a:accent3>
        <a:srgbClr val="C36F4D"/>
      </a:accent3>
      <a:accent4>
        <a:srgbClr val="B18F3B"/>
      </a:accent4>
      <a:accent5>
        <a:srgbClr val="9EAA43"/>
      </a:accent5>
      <a:accent6>
        <a:srgbClr val="71B13B"/>
      </a:accent6>
      <a:hlink>
        <a:srgbClr val="31935D"/>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231</TotalTime>
  <Words>265</Words>
  <Application>Microsoft Office PowerPoint</Application>
  <PresentationFormat>Widescreen</PresentationFormat>
  <Paragraphs>38</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Arial</vt:lpstr>
      <vt:lpstr>Avenir Next LT Pro Light</vt:lpstr>
      <vt:lpstr>Rockwell Nova Light</vt:lpstr>
      <vt:lpstr>Wingdings</vt:lpstr>
      <vt:lpstr>LeafVTI</vt:lpstr>
      <vt:lpstr>Big fashion group sales report </vt:lpstr>
      <vt:lpstr>Table of Contents </vt:lpstr>
      <vt:lpstr>aim</vt:lpstr>
      <vt:lpstr>Introduction</vt:lpstr>
      <vt:lpstr>Problem 1</vt:lpstr>
      <vt:lpstr>Problem 2</vt:lpstr>
      <vt:lpstr>Problem 3</vt:lpstr>
      <vt:lpstr>Problem 4</vt:lpstr>
      <vt:lpstr>Problem 5</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Reina Shannen</dc:creator>
  <cp:lastModifiedBy>Reina Shannen</cp:lastModifiedBy>
  <cp:revision>5</cp:revision>
  <dcterms:created xsi:type="dcterms:W3CDTF">2024-07-15T06:39:18Z</dcterms:created>
  <dcterms:modified xsi:type="dcterms:W3CDTF">2024-07-19T09:32:17Z</dcterms:modified>
</cp:coreProperties>
</file>