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Inter Bold" charset="1" panose="020B0802030000000004"/>
      <p:regular r:id="rId32"/>
    </p:embeddedFont>
    <p:embeddedFont>
      <p:font typeface="Open Sans Semi-Bold" charset="1" panose="00000000000000000000"/>
      <p:regular r:id="rId33"/>
    </p:embeddedFont>
    <p:embeddedFont>
      <p:font typeface="Open Sans Bold" charset="1" panose="00000000000000000000"/>
      <p:regular r:id="rId34"/>
    </p:embeddedFont>
    <p:embeddedFont>
      <p:font typeface="Open Sans" charset="1" panose="00000000000000000000"/>
      <p:regular r:id="rId35"/>
    </p:embeddedFont>
    <p:embeddedFont>
      <p:font typeface="Open Sans Medium" charset="1" panose="00000000000000000000"/>
      <p:regular r:id="rId36"/>
    </p:embeddedFont>
    <p:embeddedFont>
      <p:font typeface="Inter Semi-Bold" charset="1" panose="02000503000000020004"/>
      <p:regular r:id="rId37"/>
    </p:embeddedFont>
    <p:embeddedFont>
      <p:font typeface="Inter Heavy" charset="1" panose="020005030000000200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3" id="3"/>
          <p:cNvGrpSpPr/>
          <p:nvPr/>
        </p:nvGrpSpPr>
        <p:grpSpPr>
          <a:xfrm rot="0">
            <a:off x="10785978" y="1231643"/>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74658" y="5219700"/>
            <a:ext cx="447675" cy="4476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74658" y="671507"/>
            <a:ext cx="3802581" cy="586818"/>
          </a:xfrm>
          <a:custGeom>
            <a:avLst/>
            <a:gdLst/>
            <a:ahLst/>
            <a:cxnLst/>
            <a:rect r="r" b="b" t="t" l="l"/>
            <a:pathLst>
              <a:path h="586818" w="3802581">
                <a:moveTo>
                  <a:pt x="0" y="0"/>
                </a:moveTo>
                <a:lnTo>
                  <a:pt x="3802580" y="0"/>
                </a:lnTo>
                <a:lnTo>
                  <a:pt x="3802580" y="586818"/>
                </a:lnTo>
                <a:lnTo>
                  <a:pt x="0" y="586818"/>
                </a:lnTo>
                <a:lnTo>
                  <a:pt x="0" y="0"/>
                </a:lnTo>
                <a:close/>
              </a:path>
            </a:pathLst>
          </a:custGeom>
          <a:blipFill>
            <a:blip r:embed="rId4"/>
            <a:stretch>
              <a:fillRect l="0" t="0" r="0" b="0"/>
            </a:stretch>
          </a:blipFill>
        </p:spPr>
      </p:sp>
      <p:sp>
        <p:nvSpPr>
          <p:cNvPr name="TextBox 14" id="14"/>
          <p:cNvSpPr txBox="true"/>
          <p:nvPr/>
        </p:nvSpPr>
        <p:spPr>
          <a:xfrm rot="0">
            <a:off x="1028700" y="2048900"/>
            <a:ext cx="16184642" cy="2635250"/>
          </a:xfrm>
          <a:prstGeom prst="rect">
            <a:avLst/>
          </a:prstGeom>
        </p:spPr>
        <p:txBody>
          <a:bodyPr anchor="t" rtlCol="false" tIns="0" lIns="0" bIns="0" rIns="0">
            <a:spAutoFit/>
          </a:bodyPr>
          <a:lstStyle/>
          <a:p>
            <a:pPr algn="l">
              <a:lnSpc>
                <a:spcPts val="7000"/>
              </a:lnSpc>
            </a:pPr>
            <a:r>
              <a:rPr lang="en-US" sz="5000" b="true">
                <a:solidFill>
                  <a:srgbClr val="17726D"/>
                </a:solidFill>
                <a:latin typeface="Inter Bold"/>
                <a:ea typeface="Inter Bold"/>
                <a:cs typeface="Inter Bold"/>
                <a:sym typeface="Inter Bold"/>
              </a:rPr>
              <a:t>ANALISIS ULASAN AIRBNB BANGKOK DAN REKOMENDASI UNTUK MENINGKATKAN KUANTITAS ULASAN </a:t>
            </a:r>
          </a:p>
        </p:txBody>
      </p:sp>
      <p:sp>
        <p:nvSpPr>
          <p:cNvPr name="TextBox 15" id="15"/>
          <p:cNvSpPr txBox="true"/>
          <p:nvPr/>
        </p:nvSpPr>
        <p:spPr>
          <a:xfrm rot="0">
            <a:off x="1735863" y="5162550"/>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ANALISIS DATA</a:t>
            </a:r>
          </a:p>
        </p:txBody>
      </p:sp>
      <p:sp>
        <p:nvSpPr>
          <p:cNvPr name="TextBox 16" id="16"/>
          <p:cNvSpPr txBox="true"/>
          <p:nvPr/>
        </p:nvSpPr>
        <p:spPr>
          <a:xfrm rot="0">
            <a:off x="-1964245" y="8670563"/>
            <a:ext cx="5433677" cy="695132"/>
          </a:xfrm>
          <a:prstGeom prst="rect">
            <a:avLst/>
          </a:prstGeom>
        </p:spPr>
        <p:txBody>
          <a:bodyPr anchor="t" rtlCol="false" tIns="0" lIns="0" bIns="0" rIns="0">
            <a:spAutoFit/>
          </a:bodyPr>
          <a:lstStyle/>
          <a:p>
            <a:pPr algn="r" marL="0" indent="0" lvl="0">
              <a:lnSpc>
                <a:spcPts val="5871"/>
              </a:lnSpc>
            </a:pPr>
            <a:r>
              <a:rPr lang="en-US" b="true" sz="3788">
                <a:solidFill>
                  <a:srgbClr val="000000"/>
                </a:solidFill>
                <a:latin typeface="Open Sans Bold"/>
                <a:ea typeface="Open Sans Bold"/>
                <a:cs typeface="Open Sans Bold"/>
                <a:sym typeface="Open Sans Bold"/>
              </a:rPr>
              <a:t>JCDS-0608</a:t>
            </a:r>
          </a:p>
        </p:txBody>
      </p:sp>
      <p:sp>
        <p:nvSpPr>
          <p:cNvPr name="TextBox 17" id="17"/>
          <p:cNvSpPr txBox="true"/>
          <p:nvPr/>
        </p:nvSpPr>
        <p:spPr>
          <a:xfrm rot="0">
            <a:off x="9370149" y="8670563"/>
            <a:ext cx="7889151" cy="695132"/>
          </a:xfrm>
          <a:prstGeom prst="rect">
            <a:avLst/>
          </a:prstGeom>
        </p:spPr>
        <p:txBody>
          <a:bodyPr anchor="t" rtlCol="false" tIns="0" lIns="0" bIns="0" rIns="0">
            <a:spAutoFit/>
          </a:bodyPr>
          <a:lstStyle/>
          <a:p>
            <a:pPr algn="r" marL="0" indent="0" lvl="0">
              <a:lnSpc>
                <a:spcPts val="5871"/>
              </a:lnSpc>
            </a:pPr>
            <a:r>
              <a:rPr lang="en-US" b="true" sz="3788">
                <a:solidFill>
                  <a:srgbClr val="000000"/>
                </a:solidFill>
                <a:latin typeface="Open Sans Bold"/>
                <a:ea typeface="Open Sans Bold"/>
                <a:cs typeface="Open Sans Bold"/>
                <a:sym typeface="Open Sans Bold"/>
              </a:rPr>
              <a:t>MOCHAMMAD REINALDY NOOR</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58558" cy="10287000"/>
            <a:chOff x="0" y="0"/>
            <a:chExt cx="542172" cy="2709333"/>
          </a:xfrm>
        </p:grpSpPr>
        <p:sp>
          <p:nvSpPr>
            <p:cNvPr name="Freeform 3" id="3"/>
            <p:cNvSpPr/>
            <p:nvPr/>
          </p:nvSpPr>
          <p:spPr>
            <a:xfrm flipH="false" flipV="false" rot="0">
              <a:off x="0" y="0"/>
              <a:ext cx="542172" cy="2709333"/>
            </a:xfrm>
            <a:custGeom>
              <a:avLst/>
              <a:gdLst/>
              <a:ahLst/>
              <a:cxnLst/>
              <a:rect r="r" b="b" t="t" l="l"/>
              <a:pathLst>
                <a:path h="2709333" w="542172">
                  <a:moveTo>
                    <a:pt x="0" y="0"/>
                  </a:moveTo>
                  <a:lnTo>
                    <a:pt x="542172" y="0"/>
                  </a:lnTo>
                  <a:lnTo>
                    <a:pt x="542172" y="2709333"/>
                  </a:lnTo>
                  <a:lnTo>
                    <a:pt x="0" y="2709333"/>
                  </a:lnTo>
                  <a:close/>
                </a:path>
              </a:pathLst>
            </a:custGeom>
            <a:solidFill>
              <a:srgbClr val="17726D"/>
            </a:solidFill>
          </p:spPr>
        </p:sp>
        <p:sp>
          <p:nvSpPr>
            <p:cNvPr name="TextBox 4" id="4"/>
            <p:cNvSpPr txBox="true"/>
            <p:nvPr/>
          </p:nvSpPr>
          <p:spPr>
            <a:xfrm>
              <a:off x="0" y="-47625"/>
              <a:ext cx="54217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8881660"/>
            <a:ext cx="715180" cy="7151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2291221" y="423560"/>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DATA SET</a:t>
            </a:r>
          </a:p>
        </p:txBody>
      </p:sp>
      <p:sp>
        <p:nvSpPr>
          <p:cNvPr name="TextBox 9" id="9"/>
          <p:cNvSpPr txBox="true"/>
          <p:nvPr/>
        </p:nvSpPr>
        <p:spPr>
          <a:xfrm rot="0">
            <a:off x="2291221" y="1959294"/>
            <a:ext cx="15796665" cy="5191127"/>
          </a:xfrm>
          <a:prstGeom prst="rect">
            <a:avLst/>
          </a:prstGeom>
        </p:spPr>
        <p:txBody>
          <a:bodyPr anchor="t" rtlCol="false" tIns="0" lIns="0" bIns="0" rIns="0">
            <a:spAutoFit/>
          </a:bodyPr>
          <a:lstStyle/>
          <a:p>
            <a:pPr algn="l">
              <a:lnSpc>
                <a:spcPts val="4649"/>
              </a:lnSpc>
              <a:spcBef>
                <a:spcPct val="0"/>
              </a:spcBef>
            </a:pP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number_of_reviews : Jumlah list review pada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last_review : Tanggel terakhir properti tersebut di ulas</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Calculated_host_listings_count : Berapa banyak jumlah properti yang disewa pada host tersebut.</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availability_365 : Ketersediaan properti dalam metrik berapa hari tersedia dalam 365 hari kedepan</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number_of_reviews_ltm : jumlah ulasan yang dimiliki orang yang akan menyewa selama 12 bulan terakhir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0" id="10"/>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KOLOM ULASAN</a:t>
            </a:r>
          </a:p>
        </p:txBody>
      </p:sp>
      <p:sp>
        <p:nvSpPr>
          <p:cNvPr name="TextBox 11" id="11"/>
          <p:cNvSpPr txBox="true"/>
          <p:nvPr/>
        </p:nvSpPr>
        <p:spPr>
          <a:xfrm rot="0">
            <a:off x="7361821" y="3476244"/>
            <a:ext cx="9897479" cy="4606291"/>
          </a:xfrm>
          <a:prstGeom prst="rect">
            <a:avLst/>
          </a:prstGeom>
        </p:spPr>
        <p:txBody>
          <a:bodyPr anchor="t" rtlCol="false" tIns="0" lIns="0" bIns="0" rIns="0">
            <a:spAutoFit/>
          </a:bodyPr>
          <a:lstStyle/>
          <a:p>
            <a:pPr algn="just" marL="647697" indent="-323848" lvl="1">
              <a:lnSpc>
                <a:spcPts val="5279"/>
              </a:lnSpc>
              <a:buFont typeface="Arial"/>
              <a:buChar char="•"/>
            </a:pPr>
            <a:r>
              <a:rPr lang="en-US" b="true" sz="2999" spc="119">
                <a:solidFill>
                  <a:srgbClr val="000000"/>
                </a:solidFill>
                <a:latin typeface="Open Sans Medium"/>
                <a:ea typeface="Open Sans Medium"/>
                <a:cs typeface="Open Sans Medium"/>
                <a:sym typeface="Open Sans Medium"/>
              </a:rPr>
              <a:t>number_of_reviews </a:t>
            </a:r>
          </a:p>
          <a:p>
            <a:pPr algn="just" marL="647697" indent="-323848" lvl="1">
              <a:lnSpc>
                <a:spcPts val="5279"/>
              </a:lnSpc>
              <a:buFont typeface="Arial"/>
              <a:buChar char="•"/>
            </a:pPr>
            <a:r>
              <a:rPr lang="en-US" b="true" sz="2999" spc="119">
                <a:solidFill>
                  <a:srgbClr val="000000"/>
                </a:solidFill>
                <a:latin typeface="Open Sans Medium"/>
                <a:ea typeface="Open Sans Medium"/>
                <a:cs typeface="Open Sans Medium"/>
                <a:sym typeface="Open Sans Medium"/>
              </a:rPr>
              <a:t>last_review </a:t>
            </a:r>
          </a:p>
          <a:p>
            <a:pPr algn="just" marL="647697" indent="-323848" lvl="1">
              <a:lnSpc>
                <a:spcPts val="5279"/>
              </a:lnSpc>
              <a:buFont typeface="Arial"/>
              <a:buChar char="•"/>
            </a:pPr>
            <a:r>
              <a:rPr lang="en-US" b="true" sz="2999" spc="119">
                <a:solidFill>
                  <a:srgbClr val="000000"/>
                </a:solidFill>
                <a:latin typeface="Open Sans Medium"/>
                <a:ea typeface="Open Sans Medium"/>
                <a:cs typeface="Open Sans Medium"/>
                <a:sym typeface="Open Sans Medium"/>
              </a:rPr>
              <a:t>number_of_reviews_ltm</a:t>
            </a:r>
          </a:p>
          <a:p>
            <a:pPr algn="just">
              <a:lnSpc>
                <a:spcPts val="5279"/>
              </a:lnSpc>
            </a:pPr>
          </a:p>
          <a:p>
            <a:pPr algn="just">
              <a:lnSpc>
                <a:spcPts val="5279"/>
              </a:lnSpc>
            </a:pPr>
            <a:r>
              <a:rPr lang="en-US" sz="2999" strike="noStrike" spc="119" u="none">
                <a:solidFill>
                  <a:srgbClr val="000000"/>
                </a:solidFill>
                <a:latin typeface="Open Sans"/>
                <a:ea typeface="Open Sans"/>
                <a:cs typeface="Open Sans"/>
                <a:sym typeface="Open Sans"/>
              </a:rPr>
              <a:t>Namun Kolom lain akan berguna karena akan dianalisis apakah faktor lain dapat mempengaruhi hasil dari review atau ulasan itu sendiri.</a:t>
            </a:r>
          </a:p>
        </p:txBody>
      </p:sp>
      <p:sp>
        <p:nvSpPr>
          <p:cNvPr name="TextBox 12" id="12"/>
          <p:cNvSpPr txBox="true"/>
          <p:nvPr/>
        </p:nvSpPr>
        <p:spPr>
          <a:xfrm rot="0">
            <a:off x="7361821" y="2751468"/>
            <a:ext cx="7930266"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PADA DATA SET YANG TERSEDIA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0" id="10"/>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DATA CLEANING</a:t>
            </a:r>
          </a:p>
        </p:txBody>
      </p:sp>
      <p:sp>
        <p:nvSpPr>
          <p:cNvPr name="TextBox 11" id="11"/>
          <p:cNvSpPr txBox="true"/>
          <p:nvPr/>
        </p:nvSpPr>
        <p:spPr>
          <a:xfrm rot="0">
            <a:off x="7361821" y="3476244"/>
            <a:ext cx="9897479" cy="3939541"/>
          </a:xfrm>
          <a:prstGeom prst="rect">
            <a:avLst/>
          </a:prstGeom>
        </p:spPr>
        <p:txBody>
          <a:bodyPr anchor="t" rtlCol="false" tIns="0" lIns="0" bIns="0" rIns="0">
            <a:spAutoFit/>
          </a:bodyPr>
          <a:lstStyle/>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Ubah format ID (Int → Str)</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Ubah format last_review (Obj → Date&amp;Time)</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Handle data Null</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Handle Nama Non-Latin (unidecode)</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Menghapus Symbol pada kolom Nama</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Membuat Dataframe Clean</a:t>
            </a:r>
          </a:p>
        </p:txBody>
      </p:sp>
      <p:sp>
        <p:nvSpPr>
          <p:cNvPr name="TextBox 12" id="12"/>
          <p:cNvSpPr txBox="true"/>
          <p:nvPr/>
        </p:nvSpPr>
        <p:spPr>
          <a:xfrm rot="0">
            <a:off x="7361821" y="2751468"/>
            <a:ext cx="8633702"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MEMBERSIHKAN DATA UNTUK ANALISIS LEBIH BAIK</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56780" y="1497484"/>
            <a:ext cx="7956703" cy="7956703"/>
          </a:xfrm>
          <a:prstGeom prst="rect">
            <a:avLst/>
          </a:prstGeom>
        </p:spPr>
      </p:pic>
      <p:grpSp>
        <p:nvGrpSpPr>
          <p:cNvPr name="Group 3" id="3"/>
          <p:cNvGrpSpPr/>
          <p:nvPr/>
        </p:nvGrpSpPr>
        <p:grpSpPr>
          <a:xfrm rot="0">
            <a:off x="8510867" y="457494"/>
            <a:ext cx="9777133" cy="1495425"/>
            <a:chOff x="0" y="0"/>
            <a:chExt cx="2575047" cy="393857"/>
          </a:xfrm>
        </p:grpSpPr>
        <p:sp>
          <p:nvSpPr>
            <p:cNvPr name="Freeform 4" id="4"/>
            <p:cNvSpPr/>
            <p:nvPr/>
          </p:nvSpPr>
          <p:spPr>
            <a:xfrm flipH="false" flipV="false" rot="0">
              <a:off x="0" y="0"/>
              <a:ext cx="2575047" cy="393857"/>
            </a:xfrm>
            <a:custGeom>
              <a:avLst/>
              <a:gdLst/>
              <a:ahLst/>
              <a:cxnLst/>
              <a:rect r="r" b="b" t="t" l="l"/>
              <a:pathLst>
                <a:path h="393857" w="2575047">
                  <a:moveTo>
                    <a:pt x="0" y="0"/>
                  </a:moveTo>
                  <a:lnTo>
                    <a:pt x="2575047" y="0"/>
                  </a:lnTo>
                  <a:lnTo>
                    <a:pt x="2575047" y="393857"/>
                  </a:lnTo>
                  <a:lnTo>
                    <a:pt x="0" y="393857"/>
                  </a:lnTo>
                  <a:close/>
                </a:path>
              </a:pathLst>
            </a:custGeom>
            <a:solidFill>
              <a:srgbClr val="17726D"/>
            </a:solidFill>
          </p:spPr>
        </p:sp>
        <p:sp>
          <p:nvSpPr>
            <p:cNvPr name="TextBox 5" id="5"/>
            <p:cNvSpPr txBox="true"/>
            <p:nvPr/>
          </p:nvSpPr>
          <p:spPr>
            <a:xfrm>
              <a:off x="0" y="-47625"/>
              <a:ext cx="2575047" cy="441482"/>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5516967" y="7065996"/>
            <a:ext cx="4384608" cy="438460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aphicFrame>
        <p:nvGraphicFramePr>
          <p:cNvPr name="Table 9" id="9"/>
          <p:cNvGraphicFramePr>
            <a:graphicFrameLocks noGrp="true"/>
          </p:cNvGraphicFramePr>
          <p:nvPr/>
        </p:nvGraphicFramePr>
        <p:xfrm>
          <a:off x="8510867" y="5627208"/>
          <a:ext cx="8748433" cy="3771900"/>
        </p:xfrm>
        <a:graphic>
          <a:graphicData uri="http://schemas.openxmlformats.org/drawingml/2006/table">
            <a:tbl>
              <a:tblPr/>
              <a:tblGrid>
                <a:gridCol w="2469812"/>
                <a:gridCol w="6278621"/>
              </a:tblGrid>
              <a:tr h="1885950">
                <a:tc>
                  <a:txBody>
                    <a:bodyPr anchor="t" rtlCol="false"/>
                    <a:lstStyle/>
                    <a:p>
                      <a:pPr algn="ctr">
                        <a:lnSpc>
                          <a:spcPts val="8120"/>
                        </a:lnSpc>
                        <a:defRPr/>
                      </a:pPr>
                      <a:r>
                        <a:rPr lang="en-US" b="true" sz="5800">
                          <a:solidFill>
                            <a:srgbClr val="FFFFFF"/>
                          </a:solidFill>
                          <a:latin typeface="Inter Bold"/>
                          <a:ea typeface="Inter Bold"/>
                          <a:cs typeface="Inter Bold"/>
                          <a:sym typeface="Inter Bold"/>
                        </a:rPr>
                        <a:t>58%</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17726D"/>
                    </a:solidFill>
                  </a:tcPr>
                </a:tc>
                <a:tc>
                  <a:txBody>
                    <a:bodyPr anchor="t" rtlCol="false"/>
                    <a:lstStyle/>
                    <a:p>
                      <a:pPr algn="ctr">
                        <a:lnSpc>
                          <a:spcPts val="3779"/>
                        </a:lnSpc>
                        <a:defRPr/>
                      </a:pPr>
                      <a:r>
                        <a:rPr lang="en-US" sz="2699" b="true">
                          <a:solidFill>
                            <a:srgbClr val="000000"/>
                          </a:solidFill>
                          <a:latin typeface="Inter Bold"/>
                          <a:ea typeface="Inter Bold"/>
                          <a:cs typeface="Inter Bold"/>
                          <a:sym typeface="Inter Bold"/>
                        </a:rPr>
                        <a:t>Properti yang diulas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85950">
                <a:tc>
                  <a:txBody>
                    <a:bodyPr anchor="t" rtlCol="false"/>
                    <a:lstStyle/>
                    <a:p>
                      <a:pPr algn="ctr">
                        <a:lnSpc>
                          <a:spcPts val="8120"/>
                        </a:lnSpc>
                        <a:defRPr/>
                      </a:pPr>
                      <a:r>
                        <a:rPr lang="en-US" b="true" sz="5800">
                          <a:solidFill>
                            <a:srgbClr val="000000"/>
                          </a:solidFill>
                          <a:latin typeface="Inter Bold"/>
                          <a:ea typeface="Inter Bold"/>
                          <a:cs typeface="Inter Bold"/>
                          <a:sym typeface="Inter Bold"/>
                        </a:rPr>
                        <a:t>42%</a:t>
                      </a:r>
                      <a:endParaRPr lang="en-US" sz="1100"/>
                    </a:p>
                  </a:txBody>
                  <a:tcPr marL="190500" marR="190500" marT="190500" marB="190500" anchor="ctr">
                    <a:lnL cmpd="sng" algn="ctr" cap="flat" w="0">
                      <a:solidFill>
                        <a:srgbClr val="000000"/>
                      </a:solidFill>
                      <a:prstDash val="solid"/>
                      <a:round/>
                      <a:headEnd type="none" w="med" len="med"/>
                      <a:tailEnd type="none" w="med" len="med"/>
                    </a:lnL>
                    <a:lnR cmpd="sng" algn="ctr" cap="flat" w="0">
                      <a:solidFill>
                        <a:srgbClr val="000000"/>
                      </a:solidFill>
                      <a:prstDash val="solid"/>
                      <a:round/>
                      <a:headEnd type="none" w="med" len="med"/>
                      <a:tailEnd type="none" w="med" len="med"/>
                    </a:lnR>
                    <a:lnT cmpd="sng" algn="ctr" cap="flat" w="0">
                      <a:solidFill>
                        <a:srgbClr val="000000"/>
                      </a:solidFill>
                      <a:prstDash val="solid"/>
                      <a:round/>
                      <a:headEnd type="none" w="med" len="med"/>
                      <a:tailEnd type="none" w="med" len="med"/>
                    </a:lnT>
                    <a:lnB cmpd="sng" algn="ctr" cap="flat" w="0">
                      <a:solidFill>
                        <a:srgbClr val="000000"/>
                      </a:solidFill>
                      <a:prstDash val="solid"/>
                      <a:round/>
                      <a:headEnd type="none" w="med" len="med"/>
                      <a:tailEnd type="none" w="med" len="med"/>
                    </a:lnB>
                    <a:solidFill>
                      <a:srgbClr val="EAE4D2"/>
                    </a:solidFill>
                  </a:tcPr>
                </a:tc>
                <a:tc>
                  <a:txBody>
                    <a:bodyPr anchor="t" rtlCol="false"/>
                    <a:lstStyle/>
                    <a:p>
                      <a:pPr algn="ctr">
                        <a:lnSpc>
                          <a:spcPts val="3779"/>
                        </a:lnSpc>
                        <a:defRPr/>
                      </a:pPr>
                      <a:r>
                        <a:rPr lang="en-US" sz="2699" b="true">
                          <a:solidFill>
                            <a:srgbClr val="000000"/>
                          </a:solidFill>
                          <a:latin typeface="Inter Semi-Bold"/>
                          <a:ea typeface="Inter Semi-Bold"/>
                          <a:cs typeface="Inter Semi-Bold"/>
                          <a:sym typeface="Inter Semi-Bold"/>
                        </a:rPr>
                        <a:t>Properti tanpa diulas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768630" y="405015"/>
            <a:ext cx="6711426" cy="1183365"/>
          </a:xfrm>
          <a:prstGeom prst="rect">
            <a:avLst/>
          </a:prstGeom>
        </p:spPr>
        <p:txBody>
          <a:bodyPr anchor="t" rtlCol="false" tIns="0" lIns="0" bIns="0" rIns="0">
            <a:spAutoFit/>
          </a:bodyPr>
          <a:lstStyle/>
          <a:p>
            <a:pPr algn="l">
              <a:lnSpc>
                <a:spcPts val="4593"/>
              </a:lnSpc>
            </a:pPr>
            <a:r>
              <a:rPr lang="en-US" sz="4374" b="true">
                <a:solidFill>
                  <a:srgbClr val="17726D"/>
                </a:solidFill>
                <a:latin typeface="Inter Bold"/>
                <a:ea typeface="Inter Bold"/>
                <a:cs typeface="Inter Bold"/>
                <a:sym typeface="Inter Bold"/>
              </a:rPr>
              <a:t>PROPORSI KETERISIAN ULASAN</a:t>
            </a:r>
          </a:p>
        </p:txBody>
      </p:sp>
      <p:sp>
        <p:nvSpPr>
          <p:cNvPr name="TextBox 11" id="11"/>
          <p:cNvSpPr txBox="true"/>
          <p:nvPr/>
        </p:nvSpPr>
        <p:spPr>
          <a:xfrm rot="0">
            <a:off x="1325435" y="4694918"/>
            <a:ext cx="5192273" cy="389255"/>
          </a:xfrm>
          <a:prstGeom prst="rect">
            <a:avLst/>
          </a:prstGeom>
        </p:spPr>
        <p:txBody>
          <a:bodyPr anchor="t" rtlCol="false" tIns="0" lIns="0" bIns="0" rIns="0">
            <a:spAutoFit/>
          </a:bodyPr>
          <a:lstStyle/>
          <a:p>
            <a:pPr algn="ctr" marL="0" indent="0" lvl="0">
              <a:lnSpc>
                <a:spcPts val="3220"/>
              </a:lnSpc>
            </a:pPr>
            <a:r>
              <a:rPr lang="en-US" b="true" sz="2300" spc="170">
                <a:solidFill>
                  <a:srgbClr val="000000"/>
                </a:solidFill>
                <a:latin typeface="Open Sans Bold"/>
                <a:ea typeface="Open Sans Bold"/>
                <a:cs typeface="Open Sans Bold"/>
                <a:sym typeface="Open Sans Bold"/>
              </a:rPr>
              <a:t>REVIEWED PROPERTY</a:t>
            </a:r>
          </a:p>
        </p:txBody>
      </p:sp>
      <p:sp>
        <p:nvSpPr>
          <p:cNvPr name="TextBox 12" id="12"/>
          <p:cNvSpPr txBox="true"/>
          <p:nvPr/>
        </p:nvSpPr>
        <p:spPr>
          <a:xfrm rot="0">
            <a:off x="1556249" y="5227048"/>
            <a:ext cx="4730644" cy="1371594"/>
          </a:xfrm>
          <a:prstGeom prst="rect">
            <a:avLst/>
          </a:prstGeom>
        </p:spPr>
        <p:txBody>
          <a:bodyPr anchor="t" rtlCol="false" tIns="0" lIns="0" bIns="0" rIns="0">
            <a:spAutoFit/>
          </a:bodyPr>
          <a:lstStyle/>
          <a:p>
            <a:pPr algn="ctr">
              <a:lnSpc>
                <a:spcPts val="10499"/>
              </a:lnSpc>
            </a:pPr>
            <a:r>
              <a:rPr lang="en-US" b="true" sz="9999">
                <a:solidFill>
                  <a:srgbClr val="17726D"/>
                </a:solidFill>
                <a:latin typeface="Inter Heavy"/>
                <a:ea typeface="Inter Heavy"/>
                <a:cs typeface="Inter Heavy"/>
                <a:sym typeface="Inter Heavy"/>
              </a:rPr>
              <a:t>58%</a:t>
            </a:r>
          </a:p>
        </p:txBody>
      </p:sp>
      <p:sp>
        <p:nvSpPr>
          <p:cNvPr name="TextBox 13" id="13"/>
          <p:cNvSpPr txBox="true"/>
          <p:nvPr/>
        </p:nvSpPr>
        <p:spPr>
          <a:xfrm rot="0">
            <a:off x="9308288" y="811190"/>
            <a:ext cx="8182291" cy="711833"/>
          </a:xfrm>
          <a:prstGeom prst="rect">
            <a:avLst/>
          </a:prstGeom>
        </p:spPr>
        <p:txBody>
          <a:bodyPr anchor="t" rtlCol="false" tIns="0" lIns="0" bIns="0" rIns="0">
            <a:spAutoFit/>
          </a:bodyPr>
          <a:lstStyle/>
          <a:p>
            <a:pPr algn="l" marL="0" indent="0" lvl="0">
              <a:lnSpc>
                <a:spcPts val="5915"/>
              </a:lnSpc>
            </a:pPr>
            <a:r>
              <a:rPr lang="en-US" b="true" sz="4225" spc="312">
                <a:solidFill>
                  <a:srgbClr val="FFFFFF"/>
                </a:solidFill>
                <a:latin typeface="Open Sans Semi-Bold"/>
                <a:ea typeface="Open Sans Semi-Bold"/>
                <a:cs typeface="Open Sans Semi-Bold"/>
                <a:sym typeface="Open Sans Semi-Bold"/>
              </a:rPr>
              <a:t>ANALISA ULASAN</a:t>
            </a:r>
          </a:p>
        </p:txBody>
      </p:sp>
      <p:sp>
        <p:nvSpPr>
          <p:cNvPr name="TextBox 14" id="14"/>
          <p:cNvSpPr txBox="true"/>
          <p:nvPr/>
        </p:nvSpPr>
        <p:spPr>
          <a:xfrm rot="0">
            <a:off x="8510867" y="2821015"/>
            <a:ext cx="9198404" cy="1833321"/>
          </a:xfrm>
          <a:prstGeom prst="rect">
            <a:avLst/>
          </a:prstGeom>
        </p:spPr>
        <p:txBody>
          <a:bodyPr anchor="t" rtlCol="false" tIns="0" lIns="0" bIns="0" rIns="0">
            <a:spAutoFit/>
          </a:bodyPr>
          <a:lstStyle/>
          <a:p>
            <a:pPr algn="l">
              <a:lnSpc>
                <a:spcPts val="4964"/>
              </a:lnSpc>
              <a:spcBef>
                <a:spcPct val="0"/>
              </a:spcBef>
            </a:pPr>
            <a:r>
              <a:rPr lang="en-US" sz="3202">
                <a:solidFill>
                  <a:srgbClr val="000000"/>
                </a:solidFill>
                <a:latin typeface="Open Sans"/>
                <a:ea typeface="Open Sans"/>
                <a:cs typeface="Open Sans"/>
                <a:sym typeface="Open Sans"/>
              </a:rPr>
              <a:t>Memisahkan antara dataframe comment dan non comment dan dihitung per jumlah keseluruhan dikali seratus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516967" y="7065996"/>
            <a:ext cx="4384608" cy="4384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aphicFrame>
        <p:nvGraphicFramePr>
          <p:cNvPr name="Table 5" id="5"/>
          <p:cNvGraphicFramePr>
            <a:graphicFrameLocks noGrp="true"/>
          </p:cNvGraphicFramePr>
          <p:nvPr/>
        </p:nvGraphicFramePr>
        <p:xfrm>
          <a:off x="236717" y="238125"/>
          <a:ext cx="17732805" cy="9444253"/>
        </p:xfrm>
        <a:graphic>
          <a:graphicData uri="http://schemas.openxmlformats.org/drawingml/2006/table">
            <a:tbl>
              <a:tblPr/>
              <a:tblGrid>
                <a:gridCol w="5711246"/>
                <a:gridCol w="6819521"/>
                <a:gridCol w="5202038"/>
              </a:tblGrid>
              <a:tr h="1338552">
                <a:tc>
                  <a:txBody>
                    <a:bodyPr anchor="t" rtlCol="false"/>
                    <a:lstStyle/>
                    <a:p>
                      <a:pPr algn="ctr">
                        <a:lnSpc>
                          <a:spcPts val="4200"/>
                        </a:lnSpc>
                        <a:defRPr/>
                      </a:pPr>
                      <a:r>
                        <a:rPr lang="en-US" sz="3000" b="true">
                          <a:solidFill>
                            <a:srgbClr val="000000"/>
                          </a:solidFill>
                          <a:latin typeface="Open Sans Bold"/>
                          <a:ea typeface="Open Sans Bold"/>
                          <a:cs typeface="Open Sans Bold"/>
                          <a:sym typeface="Open Sans Bold"/>
                        </a:rPr>
                        <a:t>FAKTOR</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4200"/>
                        </a:lnSpc>
                        <a:defRPr/>
                      </a:pPr>
                      <a:r>
                        <a:rPr lang="en-US" sz="3000" b="true">
                          <a:solidFill>
                            <a:srgbClr val="000000"/>
                          </a:solidFill>
                          <a:latin typeface="Open Sans Bold"/>
                          <a:ea typeface="Open Sans Bold"/>
                          <a:cs typeface="Open Sans Bold"/>
                          <a:sym typeface="Open Sans Bold"/>
                        </a:rPr>
                        <a:t>#1 DENGAN KOMENTAR</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c>
                  <a:txBody>
                    <a:bodyPr anchor="t" rtlCol="false"/>
                    <a:lstStyle/>
                    <a:p>
                      <a:pPr algn="ctr">
                        <a:lnSpc>
                          <a:spcPts val="4200"/>
                        </a:lnSpc>
                        <a:defRPr/>
                      </a:pPr>
                      <a:r>
                        <a:rPr lang="en-US" sz="3000" b="true">
                          <a:solidFill>
                            <a:srgbClr val="000000"/>
                          </a:solidFill>
                          <a:latin typeface="Open Sans Bold"/>
                          <a:ea typeface="Open Sans Bold"/>
                          <a:cs typeface="Open Sans Bold"/>
                          <a:sym typeface="Open Sans Bold"/>
                        </a:rPr>
                        <a:t>#1 TANPA KOMENTAR</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99ACFF"/>
                    </a:solidFill>
                  </a:tcPr>
                </a:tc>
              </a:tr>
              <a:tr h="2362357">
                <a:tc>
                  <a:txBody>
                    <a:bodyPr anchor="t" rtlCol="false"/>
                    <a:lstStyle/>
                    <a:p>
                      <a:pPr algn="ctr">
                        <a:lnSpc>
                          <a:spcPts val="4200"/>
                        </a:lnSpc>
                        <a:defRPr/>
                      </a:pPr>
                      <a:r>
                        <a:rPr lang="en-US" sz="3000">
                          <a:solidFill>
                            <a:srgbClr val="000000"/>
                          </a:solidFill>
                          <a:latin typeface="Open Sans"/>
                          <a:ea typeface="Open Sans"/>
                          <a:cs typeface="Open Sans"/>
                          <a:sym typeface="Open Sans"/>
                        </a:rPr>
                        <a:t>NAMA PROPERTI</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30days! AirportLink Sukhumvit NANA MaxValu 2BR</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New! La Chada Night Market studio 2PPL near MRT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148669">
                <a:tc>
                  <a:txBody>
                    <a:bodyPr anchor="t" rtlCol="false"/>
                    <a:lstStyle/>
                    <a:p>
                      <a:pPr algn="ctr">
                        <a:lnSpc>
                          <a:spcPts val="4200"/>
                        </a:lnSpc>
                        <a:defRPr/>
                      </a:pPr>
                      <a:r>
                        <a:rPr lang="en-US" sz="3000">
                          <a:solidFill>
                            <a:srgbClr val="000000"/>
                          </a:solidFill>
                          <a:latin typeface="Open Sans"/>
                          <a:ea typeface="Open Sans"/>
                          <a:cs typeface="Open Sans"/>
                          <a:sym typeface="Open Sans"/>
                        </a:rPr>
                        <a:t>NAMA HOST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Curry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Curry</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148669">
                <a:tc>
                  <a:txBody>
                    <a:bodyPr anchor="t" rtlCol="false"/>
                    <a:lstStyle/>
                    <a:p>
                      <a:pPr algn="ctr">
                        <a:lnSpc>
                          <a:spcPts val="4200"/>
                        </a:lnSpc>
                        <a:defRPr/>
                      </a:pPr>
                      <a:r>
                        <a:rPr lang="en-US" sz="3000">
                          <a:solidFill>
                            <a:srgbClr val="000000"/>
                          </a:solidFill>
                          <a:latin typeface="Open Sans"/>
                          <a:ea typeface="Open Sans"/>
                          <a:cs typeface="Open Sans"/>
                          <a:sym typeface="Open Sans"/>
                        </a:rPr>
                        <a:t>DAERAH</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Khlong Toei </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Vadhana</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148669">
                <a:tc>
                  <a:txBody>
                    <a:bodyPr anchor="t" rtlCol="false"/>
                    <a:lstStyle/>
                    <a:p>
                      <a:pPr algn="ctr">
                        <a:lnSpc>
                          <a:spcPts val="4200"/>
                        </a:lnSpc>
                        <a:defRPr/>
                      </a:pPr>
                      <a:r>
                        <a:rPr lang="en-US" sz="3000">
                          <a:solidFill>
                            <a:srgbClr val="000000"/>
                          </a:solidFill>
                          <a:latin typeface="Open Sans"/>
                          <a:ea typeface="Open Sans"/>
                          <a:cs typeface="Open Sans"/>
                          <a:sym typeface="Open Sans"/>
                        </a:rPr>
                        <a:t>JENIS PROPERTI</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Entire Home / APT</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Private Room</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148669">
                <a:tc>
                  <a:txBody>
                    <a:bodyPr anchor="t" rtlCol="false"/>
                    <a:lstStyle/>
                    <a:p>
                      <a:pPr algn="ctr">
                        <a:lnSpc>
                          <a:spcPts val="4200"/>
                        </a:lnSpc>
                        <a:defRPr/>
                      </a:pPr>
                      <a:r>
                        <a:rPr lang="en-US" sz="3000">
                          <a:solidFill>
                            <a:srgbClr val="000000"/>
                          </a:solidFill>
                          <a:latin typeface="Open Sans"/>
                          <a:ea typeface="Open Sans"/>
                          <a:cs typeface="Open Sans"/>
                          <a:sym typeface="Open Sans"/>
                        </a:rPr>
                        <a:t>MINIMUM MENGINAP</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1</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r h="1148669">
                <a:tc>
                  <a:txBody>
                    <a:bodyPr anchor="t" rtlCol="false"/>
                    <a:lstStyle/>
                    <a:p>
                      <a:pPr algn="ctr">
                        <a:lnSpc>
                          <a:spcPts val="4200"/>
                        </a:lnSpc>
                        <a:defRPr/>
                      </a:pPr>
                      <a:r>
                        <a:rPr lang="en-US" sz="3000">
                          <a:solidFill>
                            <a:srgbClr val="000000"/>
                          </a:solidFill>
                          <a:latin typeface="Open Sans"/>
                          <a:ea typeface="Open Sans"/>
                          <a:cs typeface="Open Sans"/>
                          <a:sym typeface="Open Sans"/>
                        </a:rPr>
                        <a:t>KETERSEDIAAN (365)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CDD6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365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c>
                  <a:txBody>
                    <a:bodyPr anchor="t" rtlCol="false"/>
                    <a:lstStyle/>
                    <a:p>
                      <a:pPr algn="ctr">
                        <a:lnSpc>
                          <a:spcPts val="4200"/>
                        </a:lnSpc>
                        <a:defRPr/>
                      </a:pPr>
                      <a:r>
                        <a:rPr lang="en-US" sz="3000">
                          <a:solidFill>
                            <a:srgbClr val="000000"/>
                          </a:solidFill>
                          <a:latin typeface="Open Sans"/>
                          <a:ea typeface="Open Sans"/>
                          <a:cs typeface="Open Sans"/>
                          <a:sym typeface="Open Sans"/>
                        </a:rPr>
                        <a:t>365</a:t>
                      </a:r>
                      <a:endParaRPr lang="en-US" sz="1100"/>
                    </a:p>
                  </a:txBody>
                  <a:tcPr marL="190500" marR="190500" marT="190500" marB="190500" anchor="ctr">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3E8FF"/>
                    </a:solidFill>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044608" y="2397995"/>
            <a:ext cx="14198783" cy="7046146"/>
          </a:xfrm>
          <a:custGeom>
            <a:avLst/>
            <a:gdLst/>
            <a:ahLst/>
            <a:cxnLst/>
            <a:rect r="r" b="b" t="t" l="l"/>
            <a:pathLst>
              <a:path h="7046146" w="14198783">
                <a:moveTo>
                  <a:pt x="0" y="0"/>
                </a:moveTo>
                <a:lnTo>
                  <a:pt x="14198784" y="0"/>
                </a:lnTo>
                <a:lnTo>
                  <a:pt x="14198784" y="7046146"/>
                </a:lnTo>
                <a:lnTo>
                  <a:pt x="0" y="7046146"/>
                </a:lnTo>
                <a:lnTo>
                  <a:pt x="0" y="0"/>
                </a:lnTo>
                <a:close/>
              </a:path>
            </a:pathLst>
          </a:custGeom>
          <a:blipFill>
            <a:blip r:embed="rId2"/>
            <a:stretch>
              <a:fillRect l="0" t="0" r="0" b="0"/>
            </a:stretch>
          </a:blipFill>
        </p:spPr>
      </p:sp>
      <p:sp>
        <p:nvSpPr>
          <p:cNvPr name="TextBox 9" id="9"/>
          <p:cNvSpPr txBox="true"/>
          <p:nvPr/>
        </p:nvSpPr>
        <p:spPr>
          <a:xfrm rot="0">
            <a:off x="1028700" y="857457"/>
            <a:ext cx="18364771" cy="717816"/>
          </a:xfrm>
          <a:prstGeom prst="rect">
            <a:avLst/>
          </a:prstGeom>
        </p:spPr>
        <p:txBody>
          <a:bodyPr anchor="t" rtlCol="false" tIns="0" lIns="0" bIns="0" rIns="0">
            <a:spAutoFit/>
          </a:bodyPr>
          <a:lstStyle/>
          <a:p>
            <a:pPr algn="l">
              <a:lnSpc>
                <a:spcPts val="5439"/>
              </a:lnSpc>
            </a:pPr>
            <a:r>
              <a:rPr lang="en-US" sz="5180" b="true">
                <a:solidFill>
                  <a:srgbClr val="FFFFFF"/>
                </a:solidFill>
                <a:latin typeface="Inter Bold"/>
                <a:ea typeface="Inter Bold"/>
                <a:cs typeface="Inter Bold"/>
                <a:sym typeface="Inter Bold"/>
              </a:rPr>
              <a:t>TOP 10 ULASAN TERBANYAK BERDASARKAN HOST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049151" y="2830470"/>
            <a:ext cx="14189698" cy="7041638"/>
          </a:xfrm>
          <a:custGeom>
            <a:avLst/>
            <a:gdLst/>
            <a:ahLst/>
            <a:cxnLst/>
            <a:rect r="r" b="b" t="t" l="l"/>
            <a:pathLst>
              <a:path h="7041638" w="14189698">
                <a:moveTo>
                  <a:pt x="0" y="0"/>
                </a:moveTo>
                <a:lnTo>
                  <a:pt x="14189698" y="0"/>
                </a:lnTo>
                <a:lnTo>
                  <a:pt x="14189698" y="7041638"/>
                </a:lnTo>
                <a:lnTo>
                  <a:pt x="0" y="7041638"/>
                </a:lnTo>
                <a:lnTo>
                  <a:pt x="0" y="0"/>
                </a:lnTo>
                <a:close/>
              </a:path>
            </a:pathLst>
          </a:custGeom>
          <a:blipFill>
            <a:blip r:embed="rId2"/>
            <a:stretch>
              <a:fillRect l="0" t="0" r="0" b="0"/>
            </a:stretch>
          </a:blipFill>
        </p:spPr>
      </p:sp>
      <p:sp>
        <p:nvSpPr>
          <p:cNvPr name="TextBox 9" id="9"/>
          <p:cNvSpPr txBox="true"/>
          <p:nvPr/>
        </p:nvSpPr>
        <p:spPr>
          <a:xfrm rot="0">
            <a:off x="1028700" y="847932"/>
            <a:ext cx="16684710" cy="1045477"/>
          </a:xfrm>
          <a:prstGeom prst="rect">
            <a:avLst/>
          </a:prstGeom>
        </p:spPr>
        <p:txBody>
          <a:bodyPr anchor="t" rtlCol="false" tIns="0" lIns="0" bIns="0" rIns="0">
            <a:spAutoFit/>
          </a:bodyPr>
          <a:lstStyle/>
          <a:p>
            <a:pPr algn="l">
              <a:lnSpc>
                <a:spcPts val="4074"/>
              </a:lnSpc>
            </a:pPr>
            <a:r>
              <a:rPr lang="en-US" sz="3880" b="true">
                <a:solidFill>
                  <a:srgbClr val="FFFFFF"/>
                </a:solidFill>
                <a:latin typeface="Inter Bold"/>
                <a:ea typeface="Inter Bold"/>
                <a:cs typeface="Inter Bold"/>
                <a:sym typeface="Inter Bold"/>
              </a:rPr>
              <a:t>TOP 10 KEMUNCULAN TERBANYAK (NON COMMENT) BERDASARKAN HOST</a:t>
            </a:r>
          </a:p>
        </p:txBody>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996085" cy="10287000"/>
            <a:chOff x="0" y="0"/>
            <a:chExt cx="2105965" cy="2709333"/>
          </a:xfrm>
        </p:grpSpPr>
        <p:sp>
          <p:nvSpPr>
            <p:cNvPr name="Freeform 3" id="3"/>
            <p:cNvSpPr/>
            <p:nvPr/>
          </p:nvSpPr>
          <p:spPr>
            <a:xfrm flipH="false" flipV="false" rot="0">
              <a:off x="0" y="0"/>
              <a:ext cx="2105965" cy="2709333"/>
            </a:xfrm>
            <a:custGeom>
              <a:avLst/>
              <a:gdLst/>
              <a:ahLst/>
              <a:cxnLst/>
              <a:rect r="r" b="b" t="t" l="l"/>
              <a:pathLst>
                <a:path h="2709333" w="2105965">
                  <a:moveTo>
                    <a:pt x="0" y="0"/>
                  </a:moveTo>
                  <a:lnTo>
                    <a:pt x="2105965" y="0"/>
                  </a:lnTo>
                  <a:lnTo>
                    <a:pt x="2105965" y="2709333"/>
                  </a:lnTo>
                  <a:lnTo>
                    <a:pt x="0" y="2709333"/>
                  </a:lnTo>
                  <a:close/>
                </a:path>
              </a:pathLst>
            </a:custGeom>
            <a:solidFill>
              <a:srgbClr val="17726D"/>
            </a:solidFill>
          </p:spPr>
        </p:sp>
        <p:sp>
          <p:nvSpPr>
            <p:cNvPr name="TextBox 4" id="4"/>
            <p:cNvSpPr txBox="true"/>
            <p:nvPr/>
          </p:nvSpPr>
          <p:spPr>
            <a:xfrm>
              <a:off x="0" y="-47625"/>
              <a:ext cx="2105965"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756226" y="653223"/>
            <a:ext cx="8795780" cy="582041"/>
            <a:chOff x="0" y="0"/>
            <a:chExt cx="2316584" cy="153295"/>
          </a:xfrm>
        </p:grpSpPr>
        <p:sp>
          <p:nvSpPr>
            <p:cNvPr name="Freeform 7" id="7"/>
            <p:cNvSpPr/>
            <p:nvPr/>
          </p:nvSpPr>
          <p:spPr>
            <a:xfrm flipH="false" flipV="false" rot="0">
              <a:off x="0" y="0"/>
              <a:ext cx="2316584" cy="153295"/>
            </a:xfrm>
            <a:custGeom>
              <a:avLst/>
              <a:gdLst/>
              <a:ahLst/>
              <a:cxnLst/>
              <a:rect r="r" b="b" t="t" l="l"/>
              <a:pathLst>
                <a:path h="153295" w="2316584">
                  <a:moveTo>
                    <a:pt x="44889" y="0"/>
                  </a:moveTo>
                  <a:lnTo>
                    <a:pt x="2271694" y="0"/>
                  </a:lnTo>
                  <a:cubicBezTo>
                    <a:pt x="2283600" y="0"/>
                    <a:pt x="2295018" y="4729"/>
                    <a:pt x="2303436" y="13148"/>
                  </a:cubicBezTo>
                  <a:cubicBezTo>
                    <a:pt x="2311855" y="21566"/>
                    <a:pt x="2316584" y="32984"/>
                    <a:pt x="2316584" y="44889"/>
                  </a:cubicBezTo>
                  <a:lnTo>
                    <a:pt x="2316584" y="108405"/>
                  </a:lnTo>
                  <a:cubicBezTo>
                    <a:pt x="2316584" y="133197"/>
                    <a:pt x="2296486" y="153295"/>
                    <a:pt x="2271694" y="153295"/>
                  </a:cubicBezTo>
                  <a:lnTo>
                    <a:pt x="44889" y="153295"/>
                  </a:lnTo>
                  <a:cubicBezTo>
                    <a:pt x="20098" y="153295"/>
                    <a:pt x="0" y="133197"/>
                    <a:pt x="0" y="108405"/>
                  </a:cubicBezTo>
                  <a:lnTo>
                    <a:pt x="0" y="44889"/>
                  </a:lnTo>
                  <a:cubicBezTo>
                    <a:pt x="0" y="20098"/>
                    <a:pt x="20098" y="0"/>
                    <a:pt x="44889" y="0"/>
                  </a:cubicBezTo>
                  <a:close/>
                </a:path>
              </a:pathLst>
            </a:custGeom>
            <a:solidFill>
              <a:srgbClr val="17726D"/>
            </a:solidFill>
          </p:spPr>
        </p:sp>
        <p:sp>
          <p:nvSpPr>
            <p:cNvPr name="TextBox 8" id="8"/>
            <p:cNvSpPr txBox="true"/>
            <p:nvPr/>
          </p:nvSpPr>
          <p:spPr>
            <a:xfrm>
              <a:off x="0" y="-38100"/>
              <a:ext cx="2316584"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Insight</a:t>
              </a:r>
            </a:p>
          </p:txBody>
        </p:sp>
      </p:grpSp>
      <p:grpSp>
        <p:nvGrpSpPr>
          <p:cNvPr name="Group 9" id="9"/>
          <p:cNvGrpSpPr/>
          <p:nvPr/>
        </p:nvGrpSpPr>
        <p:grpSpPr>
          <a:xfrm rot="0">
            <a:off x="8756226" y="5143500"/>
            <a:ext cx="8795780" cy="553720"/>
            <a:chOff x="0" y="0"/>
            <a:chExt cx="2316584" cy="145836"/>
          </a:xfrm>
        </p:grpSpPr>
        <p:sp>
          <p:nvSpPr>
            <p:cNvPr name="Freeform 10" id="1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11" id="1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Kesimpulan</a:t>
              </a:r>
            </a:p>
          </p:txBody>
        </p:sp>
      </p:grpSp>
      <p:grpSp>
        <p:nvGrpSpPr>
          <p:cNvPr name="Group 12" id="12"/>
          <p:cNvGrpSpPr/>
          <p:nvPr/>
        </p:nvGrpSpPr>
        <p:grpSpPr>
          <a:xfrm rot="0">
            <a:off x="15941633" y="7975432"/>
            <a:ext cx="3803190" cy="38031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597978" y="796572"/>
            <a:ext cx="6937986" cy="508577"/>
          </a:xfrm>
          <a:prstGeom prst="rect">
            <a:avLst/>
          </a:prstGeom>
        </p:spPr>
        <p:txBody>
          <a:bodyPr anchor="t" rtlCol="false" tIns="0" lIns="0" bIns="0" rIns="0">
            <a:spAutoFit/>
          </a:bodyPr>
          <a:lstStyle/>
          <a:p>
            <a:pPr algn="ctr">
              <a:lnSpc>
                <a:spcPts val="3881"/>
              </a:lnSpc>
            </a:pPr>
            <a:r>
              <a:rPr lang="en-US" b="true" sz="3696">
                <a:solidFill>
                  <a:srgbClr val="FFFFFF"/>
                </a:solidFill>
                <a:latin typeface="Inter Bold"/>
                <a:ea typeface="Inter Bold"/>
                <a:cs typeface="Inter Bold"/>
                <a:sym typeface="Inter Bold"/>
              </a:rPr>
              <a:t>INSIGHT &amp; REKOMENDASI</a:t>
            </a:r>
          </a:p>
        </p:txBody>
      </p:sp>
      <p:sp>
        <p:nvSpPr>
          <p:cNvPr name="TextBox 16" id="16"/>
          <p:cNvSpPr txBox="true"/>
          <p:nvPr/>
        </p:nvSpPr>
        <p:spPr>
          <a:xfrm rot="0">
            <a:off x="1028700" y="1555422"/>
            <a:ext cx="3038270" cy="396240"/>
          </a:xfrm>
          <a:prstGeom prst="rect">
            <a:avLst/>
          </a:prstGeom>
        </p:spPr>
        <p:txBody>
          <a:bodyPr anchor="t" rtlCol="false" tIns="0" lIns="0" bIns="0" rIns="0">
            <a:spAutoFit/>
          </a:bodyPr>
          <a:lstStyle/>
          <a:p>
            <a:pPr algn="l" marL="0" indent="0" lvl="0">
              <a:lnSpc>
                <a:spcPts val="3359"/>
              </a:lnSpc>
            </a:pPr>
            <a:r>
              <a:rPr lang="en-US" b="true" sz="2400" spc="177">
                <a:solidFill>
                  <a:srgbClr val="FFFFFF"/>
                </a:solidFill>
                <a:latin typeface="Open Sans Semi-Bold"/>
                <a:ea typeface="Open Sans Semi-Bold"/>
                <a:cs typeface="Open Sans Semi-Bold"/>
                <a:sym typeface="Open Sans Semi-Bold"/>
              </a:rPr>
              <a:t>ULASAN VS HOST</a:t>
            </a:r>
          </a:p>
        </p:txBody>
      </p:sp>
      <p:sp>
        <p:nvSpPr>
          <p:cNvPr name="TextBox 17" id="17"/>
          <p:cNvSpPr txBox="true"/>
          <p:nvPr/>
        </p:nvSpPr>
        <p:spPr>
          <a:xfrm rot="0">
            <a:off x="8756226" y="1334442"/>
            <a:ext cx="8795780" cy="3701390"/>
          </a:xfrm>
          <a:prstGeom prst="rect">
            <a:avLst/>
          </a:prstGeom>
        </p:spPr>
        <p:txBody>
          <a:bodyPr anchor="t" rtlCol="false" tIns="0" lIns="0" bIns="0" rIns="0">
            <a:spAutoFit/>
          </a:bodyPr>
          <a:lstStyle/>
          <a:p>
            <a:pPr algn="just" marL="459175" indent="-229587" lvl="1">
              <a:lnSpc>
                <a:spcPts val="3296"/>
              </a:lnSpc>
              <a:buFont typeface="Arial"/>
              <a:buChar char="•"/>
            </a:pPr>
            <a:r>
              <a:rPr lang="en-US" sz="2126">
                <a:solidFill>
                  <a:srgbClr val="000000"/>
                </a:solidFill>
                <a:latin typeface="Open Sans"/>
                <a:ea typeface="Open Sans"/>
                <a:cs typeface="Open Sans"/>
                <a:sym typeface="Open Sans"/>
              </a:rPr>
              <a:t>Properti dengan host ‘Curry’ meraih peringkat pertama pada pilihan property dengan komentar maupun tanpa komentar.</a:t>
            </a:r>
          </a:p>
          <a:p>
            <a:pPr algn="just" marL="459175" indent="-229587" lvl="1">
              <a:lnSpc>
                <a:spcPts val="3296"/>
              </a:lnSpc>
              <a:buFont typeface="Arial"/>
              <a:buChar char="•"/>
            </a:pPr>
            <a:r>
              <a:rPr lang="en-US" sz="2126">
                <a:solidFill>
                  <a:srgbClr val="000000"/>
                </a:solidFill>
                <a:latin typeface="Open Sans"/>
                <a:ea typeface="Open Sans"/>
                <a:cs typeface="Open Sans"/>
                <a:sym typeface="Open Sans"/>
              </a:rPr>
              <a:t>Jumlah Properti dimiliki Curry berjumlah 228 menjadi host dengan properti terbanyak.</a:t>
            </a:r>
          </a:p>
          <a:p>
            <a:pPr algn="just" marL="459175" indent="-229587" lvl="1">
              <a:lnSpc>
                <a:spcPts val="3296"/>
              </a:lnSpc>
              <a:buFont typeface="Arial"/>
              <a:buChar char="•"/>
            </a:pPr>
            <a:r>
              <a:rPr lang="en-US" sz="2126">
                <a:solidFill>
                  <a:srgbClr val="000000"/>
                </a:solidFill>
                <a:latin typeface="Open Sans"/>
                <a:ea typeface="Open Sans"/>
                <a:cs typeface="Open Sans"/>
                <a:sym typeface="Open Sans"/>
              </a:rPr>
              <a:t>Host ‘Pornchai’ hanya memiliki 3 properti yang dikomentar dari 63 properti yang dimiliki</a:t>
            </a:r>
          </a:p>
          <a:p>
            <a:pPr algn="just" marL="459175" indent="-229587" lvl="1">
              <a:lnSpc>
                <a:spcPts val="3296"/>
              </a:lnSpc>
              <a:buFont typeface="Arial"/>
              <a:buChar char="•"/>
            </a:pPr>
            <a:r>
              <a:rPr lang="en-US" sz="2126">
                <a:solidFill>
                  <a:srgbClr val="000000"/>
                </a:solidFill>
                <a:latin typeface="Open Sans"/>
                <a:ea typeface="Open Sans"/>
                <a:cs typeface="Open Sans"/>
                <a:sym typeface="Open Sans"/>
              </a:rPr>
              <a:t>Host ‘Dusadee’ hanya memiliki 23 properti yang dikomentar dari 65 properti yang dimiliki</a:t>
            </a:r>
          </a:p>
          <a:p>
            <a:pPr algn="just" marL="0" indent="0" lvl="0">
              <a:lnSpc>
                <a:spcPts val="3296"/>
              </a:lnSpc>
            </a:pPr>
          </a:p>
        </p:txBody>
      </p:sp>
      <p:sp>
        <p:nvSpPr>
          <p:cNvPr name="TextBox 18" id="18"/>
          <p:cNvSpPr txBox="true"/>
          <p:nvPr/>
        </p:nvSpPr>
        <p:spPr>
          <a:xfrm rot="0">
            <a:off x="8756226" y="5811520"/>
            <a:ext cx="8795780" cy="1692910"/>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Host Curry menjadi top comment dan non-comment karena jumlah properti yang dimiliki banyak, sedangkan Pornchai dan Dusadee memiliki jumlah proporsi komentar yang sangat kecil.</a:t>
            </a:r>
          </a:p>
          <a:p>
            <a:pPr algn="just" marL="0" indent="0" lvl="0">
              <a:lnSpc>
                <a:spcPts val="3410"/>
              </a:lnSpc>
            </a:pPr>
          </a:p>
        </p:txBody>
      </p:sp>
      <p:grpSp>
        <p:nvGrpSpPr>
          <p:cNvPr name="Group 19" id="19"/>
          <p:cNvGrpSpPr/>
          <p:nvPr/>
        </p:nvGrpSpPr>
        <p:grpSpPr>
          <a:xfrm rot="0">
            <a:off x="8876583" y="7694929"/>
            <a:ext cx="8795780" cy="553720"/>
            <a:chOff x="0" y="0"/>
            <a:chExt cx="2316584" cy="145836"/>
          </a:xfrm>
        </p:grpSpPr>
        <p:sp>
          <p:nvSpPr>
            <p:cNvPr name="Freeform 20" id="2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21" id="2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Rekomendasi </a:t>
              </a:r>
            </a:p>
          </p:txBody>
        </p:sp>
      </p:grpSp>
      <p:sp>
        <p:nvSpPr>
          <p:cNvPr name="TextBox 22" id="22"/>
          <p:cNvSpPr txBox="true"/>
          <p:nvPr/>
        </p:nvSpPr>
        <p:spPr>
          <a:xfrm rot="0">
            <a:off x="8876583" y="8362949"/>
            <a:ext cx="8795780" cy="1692910"/>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Perlu dilihat penyebab proporsi yang kecil pada host ‘Pornchai’ dan ‘curry’  yang mayoritas berlokasi di Phra Nakhon dan berjenis kamar Shared Room dengan median harga pada 1000 Baht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172791" y="2786537"/>
            <a:ext cx="13942418" cy="6918925"/>
          </a:xfrm>
          <a:custGeom>
            <a:avLst/>
            <a:gdLst/>
            <a:ahLst/>
            <a:cxnLst/>
            <a:rect r="r" b="b" t="t" l="l"/>
            <a:pathLst>
              <a:path h="6918925" w="13942418">
                <a:moveTo>
                  <a:pt x="0" y="0"/>
                </a:moveTo>
                <a:lnTo>
                  <a:pt x="13942418" y="0"/>
                </a:lnTo>
                <a:lnTo>
                  <a:pt x="13942418" y="6918925"/>
                </a:lnTo>
                <a:lnTo>
                  <a:pt x="0" y="6918925"/>
                </a:lnTo>
                <a:lnTo>
                  <a:pt x="0" y="0"/>
                </a:lnTo>
                <a:close/>
              </a:path>
            </a:pathLst>
          </a:custGeom>
          <a:blipFill>
            <a:blip r:embed="rId2"/>
            <a:stretch>
              <a:fillRect l="0" t="0" r="0" b="0"/>
            </a:stretch>
          </a:blipFill>
        </p:spPr>
      </p:sp>
      <p:grpSp>
        <p:nvGrpSpPr>
          <p:cNvPr name="Group 9" id="9"/>
          <p:cNvGrpSpPr/>
          <p:nvPr/>
        </p:nvGrpSpPr>
        <p:grpSpPr>
          <a:xfrm rot="0">
            <a:off x="8033526" y="2421056"/>
            <a:ext cx="3086100" cy="730962"/>
            <a:chOff x="0" y="0"/>
            <a:chExt cx="812800" cy="192517"/>
          </a:xfrm>
        </p:grpSpPr>
        <p:sp>
          <p:nvSpPr>
            <p:cNvPr name="Freeform 10" id="10"/>
            <p:cNvSpPr/>
            <p:nvPr/>
          </p:nvSpPr>
          <p:spPr>
            <a:xfrm flipH="false" flipV="false" rot="0">
              <a:off x="0" y="0"/>
              <a:ext cx="812800" cy="192517"/>
            </a:xfrm>
            <a:custGeom>
              <a:avLst/>
              <a:gdLst/>
              <a:ahLst/>
              <a:cxnLst/>
              <a:rect r="r" b="b" t="t" l="l"/>
              <a:pathLst>
                <a:path h="192517" w="812800">
                  <a:moveTo>
                    <a:pt x="0" y="0"/>
                  </a:moveTo>
                  <a:lnTo>
                    <a:pt x="812800" y="0"/>
                  </a:lnTo>
                  <a:lnTo>
                    <a:pt x="812800" y="192517"/>
                  </a:lnTo>
                  <a:lnTo>
                    <a:pt x="0" y="192517"/>
                  </a:lnTo>
                  <a:close/>
                </a:path>
              </a:pathLst>
            </a:custGeom>
            <a:solidFill>
              <a:srgbClr val="F6F6F6"/>
            </a:solidFill>
          </p:spPr>
        </p:sp>
        <p:sp>
          <p:nvSpPr>
            <p:cNvPr name="TextBox 11" id="11"/>
            <p:cNvSpPr txBox="true"/>
            <p:nvPr/>
          </p:nvSpPr>
          <p:spPr>
            <a:xfrm>
              <a:off x="0" y="-47625"/>
              <a:ext cx="812800" cy="240142"/>
            </a:xfrm>
            <a:prstGeom prst="rect">
              <a:avLst/>
            </a:prstGeom>
          </p:spPr>
          <p:txBody>
            <a:bodyPr anchor="ctr" rtlCol="false" tIns="50800" lIns="50800" bIns="50800" rIns="50800"/>
            <a:lstStyle/>
            <a:p>
              <a:pPr algn="ctr">
                <a:lnSpc>
                  <a:spcPts val="2479"/>
                </a:lnSpc>
              </a:pPr>
            </a:p>
          </p:txBody>
        </p:sp>
      </p:grpSp>
      <p:sp>
        <p:nvSpPr>
          <p:cNvPr name="TextBox 12" id="12"/>
          <p:cNvSpPr txBox="true"/>
          <p:nvPr/>
        </p:nvSpPr>
        <p:spPr>
          <a:xfrm rot="0">
            <a:off x="1028700" y="847932"/>
            <a:ext cx="18364771" cy="574942"/>
          </a:xfrm>
          <a:prstGeom prst="rect">
            <a:avLst/>
          </a:prstGeom>
        </p:spPr>
        <p:txBody>
          <a:bodyPr anchor="t" rtlCol="false" tIns="0" lIns="0" bIns="0" rIns="0">
            <a:spAutoFit/>
          </a:bodyPr>
          <a:lstStyle/>
          <a:p>
            <a:pPr algn="l">
              <a:lnSpc>
                <a:spcPts val="4389"/>
              </a:lnSpc>
            </a:pPr>
            <a:r>
              <a:rPr lang="en-US" sz="4180" b="true">
                <a:solidFill>
                  <a:srgbClr val="FFFFFF"/>
                </a:solidFill>
                <a:latin typeface="Inter Bold"/>
                <a:ea typeface="Inter Bold"/>
                <a:cs typeface="Inter Bold"/>
                <a:sym typeface="Inter Bold"/>
              </a:rPr>
              <a:t>TOP 10 ULASAN TERBANYAK BERDASARKAN  NEIGHBOURHOOD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095076" y="2262243"/>
            <a:ext cx="14097848" cy="6996057"/>
          </a:xfrm>
          <a:custGeom>
            <a:avLst/>
            <a:gdLst/>
            <a:ahLst/>
            <a:cxnLst/>
            <a:rect r="r" b="b" t="t" l="l"/>
            <a:pathLst>
              <a:path h="6996057" w="14097848">
                <a:moveTo>
                  <a:pt x="0" y="0"/>
                </a:moveTo>
                <a:lnTo>
                  <a:pt x="14097848" y="0"/>
                </a:lnTo>
                <a:lnTo>
                  <a:pt x="14097848" y="6996057"/>
                </a:lnTo>
                <a:lnTo>
                  <a:pt x="0" y="6996057"/>
                </a:lnTo>
                <a:lnTo>
                  <a:pt x="0" y="0"/>
                </a:lnTo>
                <a:close/>
              </a:path>
            </a:pathLst>
          </a:custGeom>
          <a:blipFill>
            <a:blip r:embed="rId2"/>
            <a:stretch>
              <a:fillRect l="0" t="0" r="0" b="0"/>
            </a:stretch>
          </a:blipFill>
        </p:spPr>
      </p:sp>
      <p:grpSp>
        <p:nvGrpSpPr>
          <p:cNvPr name="Group 9" id="9"/>
          <p:cNvGrpSpPr/>
          <p:nvPr/>
        </p:nvGrpSpPr>
        <p:grpSpPr>
          <a:xfrm rot="0">
            <a:off x="7919811" y="2035997"/>
            <a:ext cx="3295650" cy="600075"/>
            <a:chOff x="0" y="0"/>
            <a:chExt cx="867990" cy="158044"/>
          </a:xfrm>
        </p:grpSpPr>
        <p:sp>
          <p:nvSpPr>
            <p:cNvPr name="Freeform 10" id="10"/>
            <p:cNvSpPr/>
            <p:nvPr/>
          </p:nvSpPr>
          <p:spPr>
            <a:xfrm flipH="false" flipV="false" rot="0">
              <a:off x="0" y="0"/>
              <a:ext cx="867990" cy="158044"/>
            </a:xfrm>
            <a:custGeom>
              <a:avLst/>
              <a:gdLst/>
              <a:ahLst/>
              <a:cxnLst/>
              <a:rect r="r" b="b" t="t" l="l"/>
              <a:pathLst>
                <a:path h="158044" w="867990">
                  <a:moveTo>
                    <a:pt x="0" y="0"/>
                  </a:moveTo>
                  <a:lnTo>
                    <a:pt x="867990" y="0"/>
                  </a:lnTo>
                  <a:lnTo>
                    <a:pt x="867990" y="158044"/>
                  </a:lnTo>
                  <a:lnTo>
                    <a:pt x="0" y="158044"/>
                  </a:lnTo>
                  <a:close/>
                </a:path>
              </a:pathLst>
            </a:custGeom>
            <a:solidFill>
              <a:srgbClr val="F6F6F6"/>
            </a:solidFill>
          </p:spPr>
        </p:sp>
        <p:sp>
          <p:nvSpPr>
            <p:cNvPr name="TextBox 11" id="11"/>
            <p:cNvSpPr txBox="true"/>
            <p:nvPr/>
          </p:nvSpPr>
          <p:spPr>
            <a:xfrm>
              <a:off x="0" y="-47625"/>
              <a:ext cx="867990" cy="205669"/>
            </a:xfrm>
            <a:prstGeom prst="rect">
              <a:avLst/>
            </a:prstGeom>
          </p:spPr>
          <p:txBody>
            <a:bodyPr anchor="ctr" rtlCol="false" tIns="50800" lIns="50800" bIns="50800" rIns="50800"/>
            <a:lstStyle/>
            <a:p>
              <a:pPr algn="ctr">
                <a:lnSpc>
                  <a:spcPts val="2479"/>
                </a:lnSpc>
              </a:pPr>
            </a:p>
          </p:txBody>
        </p:sp>
      </p:grpSp>
      <p:sp>
        <p:nvSpPr>
          <p:cNvPr name="TextBox 12" id="12"/>
          <p:cNvSpPr txBox="true"/>
          <p:nvPr/>
        </p:nvSpPr>
        <p:spPr>
          <a:xfrm rot="0">
            <a:off x="1028700" y="847932"/>
            <a:ext cx="17020722" cy="1045477"/>
          </a:xfrm>
          <a:prstGeom prst="rect">
            <a:avLst/>
          </a:prstGeom>
        </p:spPr>
        <p:txBody>
          <a:bodyPr anchor="t" rtlCol="false" tIns="0" lIns="0" bIns="0" rIns="0">
            <a:spAutoFit/>
          </a:bodyPr>
          <a:lstStyle/>
          <a:p>
            <a:pPr algn="l">
              <a:lnSpc>
                <a:spcPts val="4074"/>
              </a:lnSpc>
            </a:pPr>
            <a:r>
              <a:rPr lang="en-US" sz="3880" b="true">
                <a:solidFill>
                  <a:srgbClr val="FFFFFF"/>
                </a:solidFill>
                <a:latin typeface="Inter Bold"/>
                <a:ea typeface="Inter Bold"/>
                <a:cs typeface="Inter Bold"/>
                <a:sym typeface="Inter Bold"/>
              </a:rPr>
              <a:t>TOP 10 KEMUNCULAN TERBANYAK (NON COMMENT) BERDASARKAN NEIGHBOURHOOD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0" id="10"/>
          <p:cNvSpPr txBox="true"/>
          <p:nvPr/>
        </p:nvSpPr>
        <p:spPr>
          <a:xfrm rot="0">
            <a:off x="9091101" y="1654573"/>
            <a:ext cx="816819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AIRBNB</a:t>
            </a:r>
          </a:p>
        </p:txBody>
      </p:sp>
      <p:sp>
        <p:nvSpPr>
          <p:cNvPr name="TextBox 11" id="11"/>
          <p:cNvSpPr txBox="true"/>
          <p:nvPr/>
        </p:nvSpPr>
        <p:spPr>
          <a:xfrm rot="0">
            <a:off x="9144000" y="2658508"/>
            <a:ext cx="7930266"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PLATFORM PENYEWAAN PROPERTI ONLINE</a:t>
            </a:r>
          </a:p>
        </p:txBody>
      </p:sp>
      <p:sp>
        <p:nvSpPr>
          <p:cNvPr name="TextBox 12" id="12"/>
          <p:cNvSpPr txBox="true"/>
          <p:nvPr/>
        </p:nvSpPr>
        <p:spPr>
          <a:xfrm rot="0">
            <a:off x="9144000" y="3851403"/>
            <a:ext cx="8115300" cy="5939791"/>
          </a:xfrm>
          <a:prstGeom prst="rect">
            <a:avLst/>
          </a:prstGeom>
        </p:spPr>
        <p:txBody>
          <a:bodyPr anchor="t" rtlCol="false" tIns="0" lIns="0" bIns="0" rIns="0">
            <a:spAutoFit/>
          </a:bodyPr>
          <a:lstStyle/>
          <a:p>
            <a:pPr algn="just">
              <a:lnSpc>
                <a:spcPts val="5279"/>
              </a:lnSpc>
            </a:pPr>
            <a:r>
              <a:rPr lang="en-US" sz="2999" spc="119">
                <a:solidFill>
                  <a:srgbClr val="000000"/>
                </a:solidFill>
                <a:latin typeface="Open Sans"/>
                <a:ea typeface="Open Sans"/>
                <a:cs typeface="Open Sans"/>
                <a:sym typeface="Open Sans"/>
              </a:rPr>
              <a:t>Airbnb adalah sebuah platform daring (online) yang memungkinkan individu untuk menyewakan properti mereka kepada wisatawan atau tamu dalam jangka pendek. Didirikan pada tahun 2008, Airbnb menghubungkan pemilik properti (host) dengan penyewa (guest) melalui aplikasi atau situs web. </a:t>
            </a:r>
          </a:p>
          <a:p>
            <a:pPr algn="just" marL="0" indent="0" lvl="0">
              <a:lnSpc>
                <a:spcPts val="5279"/>
              </a:lnSpc>
            </a:pP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996085" cy="10287000"/>
            <a:chOff x="0" y="0"/>
            <a:chExt cx="2105965" cy="2709333"/>
          </a:xfrm>
        </p:grpSpPr>
        <p:sp>
          <p:nvSpPr>
            <p:cNvPr name="Freeform 3" id="3"/>
            <p:cNvSpPr/>
            <p:nvPr/>
          </p:nvSpPr>
          <p:spPr>
            <a:xfrm flipH="false" flipV="false" rot="0">
              <a:off x="0" y="0"/>
              <a:ext cx="2105965" cy="2709333"/>
            </a:xfrm>
            <a:custGeom>
              <a:avLst/>
              <a:gdLst/>
              <a:ahLst/>
              <a:cxnLst/>
              <a:rect r="r" b="b" t="t" l="l"/>
              <a:pathLst>
                <a:path h="2709333" w="2105965">
                  <a:moveTo>
                    <a:pt x="0" y="0"/>
                  </a:moveTo>
                  <a:lnTo>
                    <a:pt x="2105965" y="0"/>
                  </a:lnTo>
                  <a:lnTo>
                    <a:pt x="2105965" y="2709333"/>
                  </a:lnTo>
                  <a:lnTo>
                    <a:pt x="0" y="2709333"/>
                  </a:lnTo>
                  <a:close/>
                </a:path>
              </a:pathLst>
            </a:custGeom>
            <a:solidFill>
              <a:srgbClr val="17726D"/>
            </a:solidFill>
          </p:spPr>
        </p:sp>
        <p:sp>
          <p:nvSpPr>
            <p:cNvPr name="TextBox 4" id="4"/>
            <p:cNvSpPr txBox="true"/>
            <p:nvPr/>
          </p:nvSpPr>
          <p:spPr>
            <a:xfrm>
              <a:off x="0" y="-47625"/>
              <a:ext cx="2105965"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756226" y="653223"/>
            <a:ext cx="8795780" cy="582041"/>
            <a:chOff x="0" y="0"/>
            <a:chExt cx="2316584" cy="153295"/>
          </a:xfrm>
        </p:grpSpPr>
        <p:sp>
          <p:nvSpPr>
            <p:cNvPr name="Freeform 7" id="7"/>
            <p:cNvSpPr/>
            <p:nvPr/>
          </p:nvSpPr>
          <p:spPr>
            <a:xfrm flipH="false" flipV="false" rot="0">
              <a:off x="0" y="0"/>
              <a:ext cx="2316584" cy="153295"/>
            </a:xfrm>
            <a:custGeom>
              <a:avLst/>
              <a:gdLst/>
              <a:ahLst/>
              <a:cxnLst/>
              <a:rect r="r" b="b" t="t" l="l"/>
              <a:pathLst>
                <a:path h="153295" w="2316584">
                  <a:moveTo>
                    <a:pt x="44889" y="0"/>
                  </a:moveTo>
                  <a:lnTo>
                    <a:pt x="2271694" y="0"/>
                  </a:lnTo>
                  <a:cubicBezTo>
                    <a:pt x="2283600" y="0"/>
                    <a:pt x="2295018" y="4729"/>
                    <a:pt x="2303436" y="13148"/>
                  </a:cubicBezTo>
                  <a:cubicBezTo>
                    <a:pt x="2311855" y="21566"/>
                    <a:pt x="2316584" y="32984"/>
                    <a:pt x="2316584" y="44889"/>
                  </a:cubicBezTo>
                  <a:lnTo>
                    <a:pt x="2316584" y="108405"/>
                  </a:lnTo>
                  <a:cubicBezTo>
                    <a:pt x="2316584" y="133197"/>
                    <a:pt x="2296486" y="153295"/>
                    <a:pt x="2271694" y="153295"/>
                  </a:cubicBezTo>
                  <a:lnTo>
                    <a:pt x="44889" y="153295"/>
                  </a:lnTo>
                  <a:cubicBezTo>
                    <a:pt x="20098" y="153295"/>
                    <a:pt x="0" y="133197"/>
                    <a:pt x="0" y="108405"/>
                  </a:cubicBezTo>
                  <a:lnTo>
                    <a:pt x="0" y="44889"/>
                  </a:lnTo>
                  <a:cubicBezTo>
                    <a:pt x="0" y="20098"/>
                    <a:pt x="20098" y="0"/>
                    <a:pt x="44889" y="0"/>
                  </a:cubicBezTo>
                  <a:close/>
                </a:path>
              </a:pathLst>
            </a:custGeom>
            <a:solidFill>
              <a:srgbClr val="17726D"/>
            </a:solidFill>
          </p:spPr>
        </p:sp>
        <p:sp>
          <p:nvSpPr>
            <p:cNvPr name="TextBox 8" id="8"/>
            <p:cNvSpPr txBox="true"/>
            <p:nvPr/>
          </p:nvSpPr>
          <p:spPr>
            <a:xfrm>
              <a:off x="0" y="-38100"/>
              <a:ext cx="2316584"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Insight</a:t>
              </a:r>
            </a:p>
          </p:txBody>
        </p:sp>
      </p:grpSp>
      <p:grpSp>
        <p:nvGrpSpPr>
          <p:cNvPr name="Group 9" id="9"/>
          <p:cNvGrpSpPr/>
          <p:nvPr/>
        </p:nvGrpSpPr>
        <p:grpSpPr>
          <a:xfrm rot="0">
            <a:off x="8756226" y="5143500"/>
            <a:ext cx="8795780" cy="553720"/>
            <a:chOff x="0" y="0"/>
            <a:chExt cx="2316584" cy="145836"/>
          </a:xfrm>
        </p:grpSpPr>
        <p:sp>
          <p:nvSpPr>
            <p:cNvPr name="Freeform 10" id="1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11" id="1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Kesimpulan</a:t>
              </a:r>
            </a:p>
          </p:txBody>
        </p:sp>
      </p:grpSp>
      <p:grpSp>
        <p:nvGrpSpPr>
          <p:cNvPr name="Group 12" id="12"/>
          <p:cNvGrpSpPr/>
          <p:nvPr/>
        </p:nvGrpSpPr>
        <p:grpSpPr>
          <a:xfrm rot="0">
            <a:off x="15941633" y="7975432"/>
            <a:ext cx="3803190" cy="38031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597978" y="796572"/>
            <a:ext cx="6937986" cy="508577"/>
          </a:xfrm>
          <a:prstGeom prst="rect">
            <a:avLst/>
          </a:prstGeom>
        </p:spPr>
        <p:txBody>
          <a:bodyPr anchor="t" rtlCol="false" tIns="0" lIns="0" bIns="0" rIns="0">
            <a:spAutoFit/>
          </a:bodyPr>
          <a:lstStyle/>
          <a:p>
            <a:pPr algn="ctr">
              <a:lnSpc>
                <a:spcPts val="3881"/>
              </a:lnSpc>
            </a:pPr>
            <a:r>
              <a:rPr lang="en-US" b="true" sz="3696">
                <a:solidFill>
                  <a:srgbClr val="FFFFFF"/>
                </a:solidFill>
                <a:latin typeface="Inter Bold"/>
                <a:ea typeface="Inter Bold"/>
                <a:cs typeface="Inter Bold"/>
                <a:sym typeface="Inter Bold"/>
              </a:rPr>
              <a:t>INSIGHT &amp; REKOMENDASI</a:t>
            </a:r>
          </a:p>
        </p:txBody>
      </p:sp>
      <p:sp>
        <p:nvSpPr>
          <p:cNvPr name="TextBox 16" id="16"/>
          <p:cNvSpPr txBox="true"/>
          <p:nvPr/>
        </p:nvSpPr>
        <p:spPr>
          <a:xfrm rot="0">
            <a:off x="1028700" y="1555422"/>
            <a:ext cx="5601685" cy="396240"/>
          </a:xfrm>
          <a:prstGeom prst="rect">
            <a:avLst/>
          </a:prstGeom>
        </p:spPr>
        <p:txBody>
          <a:bodyPr anchor="t" rtlCol="false" tIns="0" lIns="0" bIns="0" rIns="0">
            <a:spAutoFit/>
          </a:bodyPr>
          <a:lstStyle/>
          <a:p>
            <a:pPr algn="l" marL="0" indent="0" lvl="0">
              <a:lnSpc>
                <a:spcPts val="3359"/>
              </a:lnSpc>
            </a:pPr>
            <a:r>
              <a:rPr lang="en-US" b="true" sz="2400" spc="177">
                <a:solidFill>
                  <a:srgbClr val="FFFFFF"/>
                </a:solidFill>
                <a:latin typeface="Open Sans Semi-Bold"/>
                <a:ea typeface="Open Sans Semi-Bold"/>
                <a:cs typeface="Open Sans Semi-Bold"/>
                <a:sym typeface="Open Sans Semi-Bold"/>
              </a:rPr>
              <a:t>ULASAN VS NEIGHBOURHOOD</a:t>
            </a:r>
          </a:p>
        </p:txBody>
      </p:sp>
      <p:sp>
        <p:nvSpPr>
          <p:cNvPr name="TextBox 17" id="17"/>
          <p:cNvSpPr txBox="true"/>
          <p:nvPr/>
        </p:nvSpPr>
        <p:spPr>
          <a:xfrm rot="0">
            <a:off x="8756226" y="1334442"/>
            <a:ext cx="8795780" cy="3658314"/>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Properti dengan daerah </a:t>
            </a:r>
            <a:r>
              <a:rPr lang="en-US" b="true" sz="2126">
                <a:solidFill>
                  <a:srgbClr val="000000"/>
                </a:solidFill>
                <a:latin typeface="Open Sans Bold"/>
                <a:ea typeface="Open Sans Bold"/>
                <a:cs typeface="Open Sans Bold"/>
                <a:sym typeface="Open Sans Bold"/>
              </a:rPr>
              <a:t>Khlong Toei</a:t>
            </a:r>
            <a:r>
              <a:rPr lang="en-US" sz="2126">
                <a:solidFill>
                  <a:srgbClr val="000000"/>
                </a:solidFill>
                <a:latin typeface="Open Sans"/>
                <a:ea typeface="Open Sans"/>
                <a:cs typeface="Open Sans"/>
                <a:sym typeface="Open Sans"/>
              </a:rPr>
              <a:t> meraih peringkat </a:t>
            </a:r>
            <a:r>
              <a:rPr lang="en-US" b="true" sz="2126">
                <a:solidFill>
                  <a:srgbClr val="000000"/>
                </a:solidFill>
                <a:latin typeface="Open Sans Bold"/>
                <a:ea typeface="Open Sans Bold"/>
                <a:cs typeface="Open Sans Bold"/>
                <a:sym typeface="Open Sans Bold"/>
              </a:rPr>
              <a:t>pertama</a:t>
            </a:r>
            <a:r>
              <a:rPr lang="en-US" sz="2126">
                <a:solidFill>
                  <a:srgbClr val="000000"/>
                </a:solidFill>
                <a:latin typeface="Open Sans"/>
                <a:ea typeface="Open Sans"/>
                <a:cs typeface="Open Sans"/>
                <a:sym typeface="Open Sans"/>
              </a:rPr>
              <a:t> pada pilihan property dengan </a:t>
            </a:r>
            <a:r>
              <a:rPr lang="en-US" b="true" sz="2126">
                <a:solidFill>
                  <a:srgbClr val="000000"/>
                </a:solidFill>
                <a:latin typeface="Open Sans Bold"/>
                <a:ea typeface="Open Sans Bold"/>
                <a:cs typeface="Open Sans Bold"/>
                <a:sym typeface="Open Sans Bold"/>
              </a:rPr>
              <a:t>komentar.</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Properti dengan daerah </a:t>
            </a:r>
            <a:r>
              <a:rPr lang="en-US" b="true" sz="2126">
                <a:solidFill>
                  <a:srgbClr val="000000"/>
                </a:solidFill>
                <a:latin typeface="Open Sans Bold"/>
                <a:ea typeface="Open Sans Bold"/>
                <a:cs typeface="Open Sans Bold"/>
                <a:sym typeface="Open Sans Bold"/>
              </a:rPr>
              <a:t>Vadhana</a:t>
            </a:r>
            <a:r>
              <a:rPr lang="en-US" sz="2126">
                <a:solidFill>
                  <a:srgbClr val="000000"/>
                </a:solidFill>
                <a:latin typeface="Open Sans"/>
                <a:ea typeface="Open Sans"/>
                <a:cs typeface="Open Sans"/>
                <a:sym typeface="Open Sans"/>
              </a:rPr>
              <a:t> meraih peringkat </a:t>
            </a:r>
            <a:r>
              <a:rPr lang="en-US" b="true" sz="2126">
                <a:solidFill>
                  <a:srgbClr val="000000"/>
                </a:solidFill>
                <a:latin typeface="Open Sans Bold"/>
                <a:ea typeface="Open Sans Bold"/>
                <a:cs typeface="Open Sans Bold"/>
                <a:sym typeface="Open Sans Bold"/>
              </a:rPr>
              <a:t>pertama</a:t>
            </a:r>
            <a:r>
              <a:rPr lang="en-US" sz="2126">
                <a:solidFill>
                  <a:srgbClr val="000000"/>
                </a:solidFill>
                <a:latin typeface="Open Sans"/>
                <a:ea typeface="Open Sans"/>
                <a:cs typeface="Open Sans"/>
                <a:sym typeface="Open Sans"/>
              </a:rPr>
              <a:t> pada pilihan property dengan </a:t>
            </a:r>
            <a:r>
              <a:rPr lang="en-US" b="true" sz="2126">
                <a:solidFill>
                  <a:srgbClr val="000000"/>
                </a:solidFill>
                <a:latin typeface="Open Sans Bold"/>
                <a:ea typeface="Open Sans Bold"/>
                <a:cs typeface="Open Sans Bold"/>
                <a:sym typeface="Open Sans Bold"/>
              </a:rPr>
              <a:t>tanpa komentar.</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Jumlah Properti di Khlong Toei memiliki 1278 properti yang di komentar dari total 2097 properti.</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Jumlah Properti di Vadhana memiliki 1073 properti yang di komentar dari total 2152 properti.</a:t>
            </a:r>
          </a:p>
          <a:p>
            <a:pPr algn="just" marL="0" indent="0" lvl="0">
              <a:lnSpc>
                <a:spcPts val="3296"/>
              </a:lnSpc>
            </a:pPr>
          </a:p>
        </p:txBody>
      </p:sp>
      <p:sp>
        <p:nvSpPr>
          <p:cNvPr name="TextBox 18" id="18"/>
          <p:cNvSpPr txBox="true"/>
          <p:nvPr/>
        </p:nvSpPr>
        <p:spPr>
          <a:xfrm rot="0">
            <a:off x="8756226" y="5811520"/>
            <a:ext cx="8795780" cy="835660"/>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Proporsi antara Khlong Toei dan Vadhana berjarak 10 % dengan jumlah properti yang mirip.</a:t>
            </a:r>
          </a:p>
        </p:txBody>
      </p:sp>
      <p:grpSp>
        <p:nvGrpSpPr>
          <p:cNvPr name="Group 19" id="19"/>
          <p:cNvGrpSpPr/>
          <p:nvPr/>
        </p:nvGrpSpPr>
        <p:grpSpPr>
          <a:xfrm rot="0">
            <a:off x="8876583" y="7694929"/>
            <a:ext cx="8795780" cy="553720"/>
            <a:chOff x="0" y="0"/>
            <a:chExt cx="2316584" cy="145836"/>
          </a:xfrm>
        </p:grpSpPr>
        <p:sp>
          <p:nvSpPr>
            <p:cNvPr name="Freeform 20" id="2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21" id="2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Rekomendasi </a:t>
              </a:r>
            </a:p>
          </p:txBody>
        </p:sp>
      </p:grpSp>
      <p:sp>
        <p:nvSpPr>
          <p:cNvPr name="TextBox 22" id="22"/>
          <p:cNvSpPr txBox="true"/>
          <p:nvPr/>
        </p:nvSpPr>
        <p:spPr>
          <a:xfrm rot="0">
            <a:off x="8876583" y="8362949"/>
            <a:ext cx="8795780" cy="1264285"/>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Analisa jumlah ulasan dan Neighbourhood kurang direkomendasikan untuk dianaslisis karena memiliki jumlah proporsi yang mirip.</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2554056" y="2717780"/>
            <a:ext cx="13179889" cy="6540520"/>
          </a:xfrm>
          <a:custGeom>
            <a:avLst/>
            <a:gdLst/>
            <a:ahLst/>
            <a:cxnLst/>
            <a:rect r="r" b="b" t="t" l="l"/>
            <a:pathLst>
              <a:path h="6540520" w="13179889">
                <a:moveTo>
                  <a:pt x="0" y="0"/>
                </a:moveTo>
                <a:lnTo>
                  <a:pt x="13179888" y="0"/>
                </a:lnTo>
                <a:lnTo>
                  <a:pt x="13179888" y="6540520"/>
                </a:lnTo>
                <a:lnTo>
                  <a:pt x="0" y="6540520"/>
                </a:lnTo>
                <a:lnTo>
                  <a:pt x="0" y="0"/>
                </a:lnTo>
                <a:close/>
              </a:path>
            </a:pathLst>
          </a:custGeom>
          <a:blipFill>
            <a:blip r:embed="rId2"/>
            <a:stretch>
              <a:fillRect l="0" t="0" r="0" b="0"/>
            </a:stretch>
          </a:blipFill>
        </p:spPr>
      </p:sp>
      <p:sp>
        <p:nvSpPr>
          <p:cNvPr name="TextBox 9" id="9"/>
          <p:cNvSpPr txBox="true"/>
          <p:nvPr/>
        </p:nvSpPr>
        <p:spPr>
          <a:xfrm rot="0">
            <a:off x="1028700" y="847932"/>
            <a:ext cx="18364771" cy="651141"/>
          </a:xfrm>
          <a:prstGeom prst="rect">
            <a:avLst/>
          </a:prstGeom>
        </p:spPr>
        <p:txBody>
          <a:bodyPr anchor="t" rtlCol="false" tIns="0" lIns="0" bIns="0" rIns="0">
            <a:spAutoFit/>
          </a:bodyPr>
          <a:lstStyle/>
          <a:p>
            <a:pPr algn="l">
              <a:lnSpc>
                <a:spcPts val="4914"/>
              </a:lnSpc>
            </a:pPr>
            <a:r>
              <a:rPr lang="en-US" sz="4680" b="true">
                <a:solidFill>
                  <a:srgbClr val="FFFFFF"/>
                </a:solidFill>
                <a:latin typeface="Inter Bold"/>
                <a:ea typeface="Inter Bold"/>
                <a:cs typeface="Inter Bold"/>
                <a:sym typeface="Inter Bold"/>
              </a:rPr>
              <a:t>TOP 10 ULASAN TERBANYAK BERDASARKAN ROOM TYPE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8" id="8"/>
          <p:cNvSpPr/>
          <p:nvPr/>
        </p:nvSpPr>
        <p:spPr>
          <a:xfrm flipH="false" flipV="false" rot="0">
            <a:off x="1642366" y="2260090"/>
            <a:ext cx="15003268" cy="7445372"/>
          </a:xfrm>
          <a:custGeom>
            <a:avLst/>
            <a:gdLst/>
            <a:ahLst/>
            <a:cxnLst/>
            <a:rect r="r" b="b" t="t" l="l"/>
            <a:pathLst>
              <a:path h="7445372" w="15003268">
                <a:moveTo>
                  <a:pt x="0" y="0"/>
                </a:moveTo>
                <a:lnTo>
                  <a:pt x="15003268" y="0"/>
                </a:lnTo>
                <a:lnTo>
                  <a:pt x="15003268" y="7445372"/>
                </a:lnTo>
                <a:lnTo>
                  <a:pt x="0" y="7445372"/>
                </a:lnTo>
                <a:lnTo>
                  <a:pt x="0" y="0"/>
                </a:lnTo>
                <a:close/>
              </a:path>
            </a:pathLst>
          </a:custGeom>
          <a:blipFill>
            <a:blip r:embed="rId2"/>
            <a:stretch>
              <a:fillRect l="0" t="0" r="0" b="0"/>
            </a:stretch>
          </a:blipFill>
        </p:spPr>
      </p:sp>
      <p:sp>
        <p:nvSpPr>
          <p:cNvPr name="TextBox 9" id="9"/>
          <p:cNvSpPr txBox="true"/>
          <p:nvPr/>
        </p:nvSpPr>
        <p:spPr>
          <a:xfrm rot="0">
            <a:off x="1028700" y="670086"/>
            <a:ext cx="16813945" cy="1127392"/>
          </a:xfrm>
          <a:prstGeom prst="rect">
            <a:avLst/>
          </a:prstGeom>
        </p:spPr>
        <p:txBody>
          <a:bodyPr anchor="t" rtlCol="false" tIns="0" lIns="0" bIns="0" rIns="0">
            <a:spAutoFit/>
          </a:bodyPr>
          <a:lstStyle/>
          <a:p>
            <a:pPr algn="l">
              <a:lnSpc>
                <a:spcPts val="4389"/>
              </a:lnSpc>
            </a:pPr>
            <a:r>
              <a:rPr lang="en-US" sz="4180" b="true">
                <a:solidFill>
                  <a:srgbClr val="FFFFFF"/>
                </a:solidFill>
                <a:latin typeface="Inter Bold"/>
                <a:ea typeface="Inter Bold"/>
                <a:cs typeface="Inter Bold"/>
                <a:sym typeface="Inter Bold"/>
              </a:rPr>
              <a:t>TOP 10 KEMUNCULAN TERBANYAK (NON COMMENT) BERDASARKAN ROOM TYPE</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996085" cy="10287000"/>
            <a:chOff x="0" y="0"/>
            <a:chExt cx="2105965" cy="2709333"/>
          </a:xfrm>
        </p:grpSpPr>
        <p:sp>
          <p:nvSpPr>
            <p:cNvPr name="Freeform 3" id="3"/>
            <p:cNvSpPr/>
            <p:nvPr/>
          </p:nvSpPr>
          <p:spPr>
            <a:xfrm flipH="false" flipV="false" rot="0">
              <a:off x="0" y="0"/>
              <a:ext cx="2105965" cy="2709333"/>
            </a:xfrm>
            <a:custGeom>
              <a:avLst/>
              <a:gdLst/>
              <a:ahLst/>
              <a:cxnLst/>
              <a:rect r="r" b="b" t="t" l="l"/>
              <a:pathLst>
                <a:path h="2709333" w="2105965">
                  <a:moveTo>
                    <a:pt x="0" y="0"/>
                  </a:moveTo>
                  <a:lnTo>
                    <a:pt x="2105965" y="0"/>
                  </a:lnTo>
                  <a:lnTo>
                    <a:pt x="2105965" y="2709333"/>
                  </a:lnTo>
                  <a:lnTo>
                    <a:pt x="0" y="2709333"/>
                  </a:lnTo>
                  <a:close/>
                </a:path>
              </a:pathLst>
            </a:custGeom>
            <a:solidFill>
              <a:srgbClr val="17726D"/>
            </a:solidFill>
          </p:spPr>
        </p:sp>
        <p:sp>
          <p:nvSpPr>
            <p:cNvPr name="TextBox 4" id="4"/>
            <p:cNvSpPr txBox="true"/>
            <p:nvPr/>
          </p:nvSpPr>
          <p:spPr>
            <a:xfrm>
              <a:off x="0" y="-47625"/>
              <a:ext cx="2105965"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756226" y="653223"/>
            <a:ext cx="8795780" cy="582041"/>
            <a:chOff x="0" y="0"/>
            <a:chExt cx="2316584" cy="153295"/>
          </a:xfrm>
        </p:grpSpPr>
        <p:sp>
          <p:nvSpPr>
            <p:cNvPr name="Freeform 7" id="7"/>
            <p:cNvSpPr/>
            <p:nvPr/>
          </p:nvSpPr>
          <p:spPr>
            <a:xfrm flipH="false" flipV="false" rot="0">
              <a:off x="0" y="0"/>
              <a:ext cx="2316584" cy="153295"/>
            </a:xfrm>
            <a:custGeom>
              <a:avLst/>
              <a:gdLst/>
              <a:ahLst/>
              <a:cxnLst/>
              <a:rect r="r" b="b" t="t" l="l"/>
              <a:pathLst>
                <a:path h="153295" w="2316584">
                  <a:moveTo>
                    <a:pt x="44889" y="0"/>
                  </a:moveTo>
                  <a:lnTo>
                    <a:pt x="2271694" y="0"/>
                  </a:lnTo>
                  <a:cubicBezTo>
                    <a:pt x="2283600" y="0"/>
                    <a:pt x="2295018" y="4729"/>
                    <a:pt x="2303436" y="13148"/>
                  </a:cubicBezTo>
                  <a:cubicBezTo>
                    <a:pt x="2311855" y="21566"/>
                    <a:pt x="2316584" y="32984"/>
                    <a:pt x="2316584" y="44889"/>
                  </a:cubicBezTo>
                  <a:lnTo>
                    <a:pt x="2316584" y="108405"/>
                  </a:lnTo>
                  <a:cubicBezTo>
                    <a:pt x="2316584" y="133197"/>
                    <a:pt x="2296486" y="153295"/>
                    <a:pt x="2271694" y="153295"/>
                  </a:cubicBezTo>
                  <a:lnTo>
                    <a:pt x="44889" y="153295"/>
                  </a:lnTo>
                  <a:cubicBezTo>
                    <a:pt x="20098" y="153295"/>
                    <a:pt x="0" y="133197"/>
                    <a:pt x="0" y="108405"/>
                  </a:cubicBezTo>
                  <a:lnTo>
                    <a:pt x="0" y="44889"/>
                  </a:lnTo>
                  <a:cubicBezTo>
                    <a:pt x="0" y="20098"/>
                    <a:pt x="20098" y="0"/>
                    <a:pt x="44889" y="0"/>
                  </a:cubicBezTo>
                  <a:close/>
                </a:path>
              </a:pathLst>
            </a:custGeom>
            <a:solidFill>
              <a:srgbClr val="17726D"/>
            </a:solidFill>
          </p:spPr>
        </p:sp>
        <p:sp>
          <p:nvSpPr>
            <p:cNvPr name="TextBox 8" id="8"/>
            <p:cNvSpPr txBox="true"/>
            <p:nvPr/>
          </p:nvSpPr>
          <p:spPr>
            <a:xfrm>
              <a:off x="0" y="-38100"/>
              <a:ext cx="2316584"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Insight</a:t>
              </a:r>
            </a:p>
          </p:txBody>
        </p:sp>
      </p:grpSp>
      <p:grpSp>
        <p:nvGrpSpPr>
          <p:cNvPr name="Group 9" id="9"/>
          <p:cNvGrpSpPr/>
          <p:nvPr/>
        </p:nvGrpSpPr>
        <p:grpSpPr>
          <a:xfrm rot="0">
            <a:off x="8756226" y="2944881"/>
            <a:ext cx="8795780" cy="553720"/>
            <a:chOff x="0" y="0"/>
            <a:chExt cx="2316584" cy="145836"/>
          </a:xfrm>
        </p:grpSpPr>
        <p:sp>
          <p:nvSpPr>
            <p:cNvPr name="Freeform 10" id="1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11" id="1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Kesimpulan</a:t>
              </a:r>
            </a:p>
          </p:txBody>
        </p:sp>
      </p:grpSp>
      <p:grpSp>
        <p:nvGrpSpPr>
          <p:cNvPr name="Group 12" id="12"/>
          <p:cNvGrpSpPr/>
          <p:nvPr/>
        </p:nvGrpSpPr>
        <p:grpSpPr>
          <a:xfrm rot="0">
            <a:off x="15941633" y="7975432"/>
            <a:ext cx="3803190" cy="38031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597978" y="796572"/>
            <a:ext cx="6937986" cy="508577"/>
          </a:xfrm>
          <a:prstGeom prst="rect">
            <a:avLst/>
          </a:prstGeom>
        </p:spPr>
        <p:txBody>
          <a:bodyPr anchor="t" rtlCol="false" tIns="0" lIns="0" bIns="0" rIns="0">
            <a:spAutoFit/>
          </a:bodyPr>
          <a:lstStyle/>
          <a:p>
            <a:pPr algn="ctr">
              <a:lnSpc>
                <a:spcPts val="3881"/>
              </a:lnSpc>
            </a:pPr>
            <a:r>
              <a:rPr lang="en-US" b="true" sz="3696">
                <a:solidFill>
                  <a:srgbClr val="FFFFFF"/>
                </a:solidFill>
                <a:latin typeface="Inter Bold"/>
                <a:ea typeface="Inter Bold"/>
                <a:cs typeface="Inter Bold"/>
                <a:sym typeface="Inter Bold"/>
              </a:rPr>
              <a:t>INSIGHT &amp; REKOMENDASI</a:t>
            </a:r>
          </a:p>
        </p:txBody>
      </p:sp>
      <p:sp>
        <p:nvSpPr>
          <p:cNvPr name="TextBox 16" id="16"/>
          <p:cNvSpPr txBox="true"/>
          <p:nvPr/>
        </p:nvSpPr>
        <p:spPr>
          <a:xfrm rot="0">
            <a:off x="1028700" y="1555422"/>
            <a:ext cx="5601685" cy="396240"/>
          </a:xfrm>
          <a:prstGeom prst="rect">
            <a:avLst/>
          </a:prstGeom>
        </p:spPr>
        <p:txBody>
          <a:bodyPr anchor="t" rtlCol="false" tIns="0" lIns="0" bIns="0" rIns="0">
            <a:spAutoFit/>
          </a:bodyPr>
          <a:lstStyle/>
          <a:p>
            <a:pPr algn="l" marL="0" indent="0" lvl="0">
              <a:lnSpc>
                <a:spcPts val="3359"/>
              </a:lnSpc>
            </a:pPr>
            <a:r>
              <a:rPr lang="en-US" b="true" sz="2400" spc="177">
                <a:solidFill>
                  <a:srgbClr val="FFFFFF"/>
                </a:solidFill>
                <a:latin typeface="Open Sans Semi-Bold"/>
                <a:ea typeface="Open Sans Semi-Bold"/>
                <a:cs typeface="Open Sans Semi-Bold"/>
                <a:sym typeface="Open Sans Semi-Bold"/>
              </a:rPr>
              <a:t>ULASAN VS ROOM TYPE</a:t>
            </a:r>
          </a:p>
        </p:txBody>
      </p:sp>
      <p:sp>
        <p:nvSpPr>
          <p:cNvPr name="TextBox 17" id="17"/>
          <p:cNvSpPr txBox="true"/>
          <p:nvPr/>
        </p:nvSpPr>
        <p:spPr>
          <a:xfrm rot="0">
            <a:off x="8756226" y="1334442"/>
            <a:ext cx="8795780" cy="1610439"/>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Properti dengan Room Type Entire Home / Apt menjadi peringkat pertama pada data dengan maupun tidak komentar karena jumlahnnya lebih dari setengah dataframe itu sendiri</a:t>
            </a:r>
          </a:p>
          <a:p>
            <a:pPr algn="just" marL="0" indent="0" lvl="0">
              <a:lnSpc>
                <a:spcPts val="3296"/>
              </a:lnSpc>
            </a:pPr>
          </a:p>
        </p:txBody>
      </p:sp>
      <p:sp>
        <p:nvSpPr>
          <p:cNvPr name="TextBox 18" id="18"/>
          <p:cNvSpPr txBox="true"/>
          <p:nvPr/>
        </p:nvSpPr>
        <p:spPr>
          <a:xfrm rot="0">
            <a:off x="8756226" y="3612900"/>
            <a:ext cx="8795780" cy="2121535"/>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Perlu dilakukan cek proporsi untuk lebih jelasnya</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Proporsi Entire home /apt = 54% </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Proporsi Private Room =  25%</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Proporsi Hotel Room = 29%</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Proporsi Shared Room = 14%</a:t>
            </a:r>
          </a:p>
        </p:txBody>
      </p:sp>
      <p:grpSp>
        <p:nvGrpSpPr>
          <p:cNvPr name="Group 19" id="19"/>
          <p:cNvGrpSpPr/>
          <p:nvPr/>
        </p:nvGrpSpPr>
        <p:grpSpPr>
          <a:xfrm rot="0">
            <a:off x="8876583" y="7694929"/>
            <a:ext cx="8795780" cy="553720"/>
            <a:chOff x="0" y="0"/>
            <a:chExt cx="2316584" cy="145836"/>
          </a:xfrm>
        </p:grpSpPr>
        <p:sp>
          <p:nvSpPr>
            <p:cNvPr name="Freeform 20" id="2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21" id="2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Rekomendasi </a:t>
              </a:r>
            </a:p>
          </p:txBody>
        </p:sp>
      </p:grpSp>
      <p:sp>
        <p:nvSpPr>
          <p:cNvPr name="TextBox 22" id="22"/>
          <p:cNvSpPr txBox="true"/>
          <p:nvPr/>
        </p:nvSpPr>
        <p:spPr>
          <a:xfrm rot="0">
            <a:off x="8876583" y="8362949"/>
            <a:ext cx="8795780" cy="407035"/>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Diperlukan peningkatan jumlah komentar lebih ke shared room</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667497"/>
            <a:chOff x="0" y="0"/>
            <a:chExt cx="4816593" cy="439176"/>
          </a:xfrm>
        </p:grpSpPr>
        <p:sp>
          <p:nvSpPr>
            <p:cNvPr name="Freeform 3" id="3"/>
            <p:cNvSpPr/>
            <p:nvPr/>
          </p:nvSpPr>
          <p:spPr>
            <a:xfrm flipH="false" flipV="false" rot="0">
              <a:off x="0" y="0"/>
              <a:ext cx="4816592" cy="439176"/>
            </a:xfrm>
            <a:custGeom>
              <a:avLst/>
              <a:gdLst/>
              <a:ahLst/>
              <a:cxnLst/>
              <a:rect r="r" b="b" t="t" l="l"/>
              <a:pathLst>
                <a:path h="439176" w="4816592">
                  <a:moveTo>
                    <a:pt x="0" y="0"/>
                  </a:moveTo>
                  <a:lnTo>
                    <a:pt x="4816592" y="0"/>
                  </a:lnTo>
                  <a:lnTo>
                    <a:pt x="4816592" y="439176"/>
                  </a:lnTo>
                  <a:lnTo>
                    <a:pt x="0" y="439176"/>
                  </a:lnTo>
                  <a:close/>
                </a:path>
              </a:pathLst>
            </a:custGeom>
            <a:solidFill>
              <a:srgbClr val="17726D"/>
            </a:solidFill>
          </p:spPr>
        </p:sp>
        <p:sp>
          <p:nvSpPr>
            <p:cNvPr name="TextBox 4" id="4"/>
            <p:cNvSpPr txBox="true"/>
            <p:nvPr/>
          </p:nvSpPr>
          <p:spPr>
            <a:xfrm>
              <a:off x="0" y="-47625"/>
              <a:ext cx="4816593" cy="486801"/>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357705" y="7637029"/>
            <a:ext cx="4136867" cy="413686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1028700" y="946311"/>
            <a:ext cx="16813945" cy="574942"/>
          </a:xfrm>
          <a:prstGeom prst="rect">
            <a:avLst/>
          </a:prstGeom>
        </p:spPr>
        <p:txBody>
          <a:bodyPr anchor="t" rtlCol="false" tIns="0" lIns="0" bIns="0" rIns="0">
            <a:spAutoFit/>
          </a:bodyPr>
          <a:lstStyle/>
          <a:p>
            <a:pPr algn="l">
              <a:lnSpc>
                <a:spcPts val="4389"/>
              </a:lnSpc>
            </a:pPr>
            <a:r>
              <a:rPr lang="en-US" sz="4180" b="true">
                <a:solidFill>
                  <a:srgbClr val="FFFFFF"/>
                </a:solidFill>
                <a:latin typeface="Inter Bold"/>
                <a:ea typeface="Inter Bold"/>
                <a:cs typeface="Inter Bold"/>
                <a:sym typeface="Inter Bold"/>
              </a:rPr>
              <a:t>TRENDS REVIEW DALAM TIMELINE</a:t>
            </a:r>
          </a:p>
        </p:txBody>
      </p:sp>
      <p:grpSp>
        <p:nvGrpSpPr>
          <p:cNvPr name="Group 9" id="9"/>
          <p:cNvGrpSpPr/>
          <p:nvPr/>
        </p:nvGrpSpPr>
        <p:grpSpPr>
          <a:xfrm rot="5400000">
            <a:off x="2079377" y="-558125"/>
            <a:ext cx="8823639" cy="12982393"/>
            <a:chOff x="0" y="0"/>
            <a:chExt cx="2323921" cy="3419231"/>
          </a:xfrm>
        </p:grpSpPr>
        <p:sp>
          <p:nvSpPr>
            <p:cNvPr name="Freeform 10" id="10"/>
            <p:cNvSpPr/>
            <p:nvPr/>
          </p:nvSpPr>
          <p:spPr>
            <a:xfrm flipH="false" flipV="false" rot="0">
              <a:off x="0" y="0"/>
              <a:ext cx="2323922" cy="3419231"/>
            </a:xfrm>
            <a:custGeom>
              <a:avLst/>
              <a:gdLst/>
              <a:ahLst/>
              <a:cxnLst/>
              <a:rect r="r" b="b" t="t" l="l"/>
              <a:pathLst>
                <a:path h="3419231" w="2323922">
                  <a:moveTo>
                    <a:pt x="0" y="0"/>
                  </a:moveTo>
                  <a:lnTo>
                    <a:pt x="2323922" y="0"/>
                  </a:lnTo>
                  <a:lnTo>
                    <a:pt x="2323922" y="3419231"/>
                  </a:lnTo>
                  <a:lnTo>
                    <a:pt x="0" y="3419231"/>
                  </a:lnTo>
                  <a:close/>
                </a:path>
              </a:pathLst>
            </a:custGeom>
            <a:solidFill>
              <a:srgbClr val="17726D"/>
            </a:solidFill>
          </p:spPr>
        </p:sp>
        <p:sp>
          <p:nvSpPr>
            <p:cNvPr name="TextBox 11" id="11"/>
            <p:cNvSpPr txBox="true"/>
            <p:nvPr/>
          </p:nvSpPr>
          <p:spPr>
            <a:xfrm>
              <a:off x="0" y="-47625"/>
              <a:ext cx="2323921" cy="3466856"/>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14692" y="2124991"/>
            <a:ext cx="12867701" cy="6385597"/>
          </a:xfrm>
          <a:custGeom>
            <a:avLst/>
            <a:gdLst/>
            <a:ahLst/>
            <a:cxnLst/>
            <a:rect r="r" b="b" t="t" l="l"/>
            <a:pathLst>
              <a:path h="6385597" w="12867701">
                <a:moveTo>
                  <a:pt x="0" y="0"/>
                </a:moveTo>
                <a:lnTo>
                  <a:pt x="12867701" y="0"/>
                </a:lnTo>
                <a:lnTo>
                  <a:pt x="12867701" y="6385597"/>
                </a:lnTo>
                <a:lnTo>
                  <a:pt x="0" y="6385597"/>
                </a:lnTo>
                <a:lnTo>
                  <a:pt x="0" y="0"/>
                </a:lnTo>
                <a:close/>
              </a:path>
            </a:pathLst>
          </a:custGeom>
          <a:blipFill>
            <a:blip r:embed="rId2"/>
            <a:stretch>
              <a:fillRect l="0" t="0" r="0" b="0"/>
            </a:stretch>
          </a:blipFill>
        </p:spPr>
      </p:sp>
      <p:grpSp>
        <p:nvGrpSpPr>
          <p:cNvPr name="Group 13" id="13"/>
          <p:cNvGrpSpPr/>
          <p:nvPr/>
        </p:nvGrpSpPr>
        <p:grpSpPr>
          <a:xfrm rot="0">
            <a:off x="13273033" y="2412689"/>
            <a:ext cx="4569613" cy="582041"/>
            <a:chOff x="0" y="0"/>
            <a:chExt cx="1203519" cy="153295"/>
          </a:xfrm>
        </p:grpSpPr>
        <p:sp>
          <p:nvSpPr>
            <p:cNvPr name="Freeform 14" id="14"/>
            <p:cNvSpPr/>
            <p:nvPr/>
          </p:nvSpPr>
          <p:spPr>
            <a:xfrm flipH="false" flipV="false" rot="0">
              <a:off x="0" y="0"/>
              <a:ext cx="1203519" cy="153295"/>
            </a:xfrm>
            <a:custGeom>
              <a:avLst/>
              <a:gdLst/>
              <a:ahLst/>
              <a:cxnLst/>
              <a:rect r="r" b="b" t="t" l="l"/>
              <a:pathLst>
                <a:path h="153295" w="1203519">
                  <a:moveTo>
                    <a:pt x="76647" y="0"/>
                  </a:moveTo>
                  <a:lnTo>
                    <a:pt x="1126872" y="0"/>
                  </a:lnTo>
                  <a:cubicBezTo>
                    <a:pt x="1169203" y="0"/>
                    <a:pt x="1203519" y="34316"/>
                    <a:pt x="1203519" y="76647"/>
                  </a:cubicBezTo>
                  <a:lnTo>
                    <a:pt x="1203519" y="76647"/>
                  </a:lnTo>
                  <a:cubicBezTo>
                    <a:pt x="1203519" y="118979"/>
                    <a:pt x="1169203" y="153295"/>
                    <a:pt x="1126872" y="153295"/>
                  </a:cubicBezTo>
                  <a:lnTo>
                    <a:pt x="76647" y="153295"/>
                  </a:lnTo>
                  <a:cubicBezTo>
                    <a:pt x="34316" y="153295"/>
                    <a:pt x="0" y="118979"/>
                    <a:pt x="0" y="76647"/>
                  </a:cubicBezTo>
                  <a:lnTo>
                    <a:pt x="0" y="76647"/>
                  </a:lnTo>
                  <a:cubicBezTo>
                    <a:pt x="0" y="34316"/>
                    <a:pt x="34316" y="0"/>
                    <a:pt x="76647" y="0"/>
                  </a:cubicBezTo>
                  <a:close/>
                </a:path>
              </a:pathLst>
            </a:custGeom>
            <a:solidFill>
              <a:srgbClr val="17726D"/>
            </a:solidFill>
          </p:spPr>
        </p:sp>
        <p:sp>
          <p:nvSpPr>
            <p:cNvPr name="TextBox 15" id="15"/>
            <p:cNvSpPr txBox="true"/>
            <p:nvPr/>
          </p:nvSpPr>
          <p:spPr>
            <a:xfrm>
              <a:off x="0" y="-38100"/>
              <a:ext cx="1203519"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Insight</a:t>
              </a:r>
            </a:p>
          </p:txBody>
        </p:sp>
      </p:grpSp>
      <p:sp>
        <p:nvSpPr>
          <p:cNvPr name="TextBox 16" id="16"/>
          <p:cNvSpPr txBox="true"/>
          <p:nvPr/>
        </p:nvSpPr>
        <p:spPr>
          <a:xfrm rot="0">
            <a:off x="13273033" y="3093908"/>
            <a:ext cx="4569613" cy="2020014"/>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Adannya kelandaian pada tahun 2018 hingga kenaikan kecil pada tahun 2020 dan kembali landai hingga ada peningkatan besar di tahun 2022 akhir</a:t>
            </a:r>
          </a:p>
        </p:txBody>
      </p:sp>
      <p:grpSp>
        <p:nvGrpSpPr>
          <p:cNvPr name="Group 17" id="17"/>
          <p:cNvGrpSpPr/>
          <p:nvPr/>
        </p:nvGrpSpPr>
        <p:grpSpPr>
          <a:xfrm rot="0">
            <a:off x="13273033" y="5625165"/>
            <a:ext cx="4569613" cy="582041"/>
            <a:chOff x="0" y="0"/>
            <a:chExt cx="1203519" cy="153295"/>
          </a:xfrm>
        </p:grpSpPr>
        <p:sp>
          <p:nvSpPr>
            <p:cNvPr name="Freeform 18" id="18"/>
            <p:cNvSpPr/>
            <p:nvPr/>
          </p:nvSpPr>
          <p:spPr>
            <a:xfrm flipH="false" flipV="false" rot="0">
              <a:off x="0" y="0"/>
              <a:ext cx="1203519" cy="153295"/>
            </a:xfrm>
            <a:custGeom>
              <a:avLst/>
              <a:gdLst/>
              <a:ahLst/>
              <a:cxnLst/>
              <a:rect r="r" b="b" t="t" l="l"/>
              <a:pathLst>
                <a:path h="153295" w="1203519">
                  <a:moveTo>
                    <a:pt x="76647" y="0"/>
                  </a:moveTo>
                  <a:lnTo>
                    <a:pt x="1126872" y="0"/>
                  </a:lnTo>
                  <a:cubicBezTo>
                    <a:pt x="1169203" y="0"/>
                    <a:pt x="1203519" y="34316"/>
                    <a:pt x="1203519" y="76647"/>
                  </a:cubicBezTo>
                  <a:lnTo>
                    <a:pt x="1203519" y="76647"/>
                  </a:lnTo>
                  <a:cubicBezTo>
                    <a:pt x="1203519" y="118979"/>
                    <a:pt x="1169203" y="153295"/>
                    <a:pt x="1126872" y="153295"/>
                  </a:cubicBezTo>
                  <a:lnTo>
                    <a:pt x="76647" y="153295"/>
                  </a:lnTo>
                  <a:cubicBezTo>
                    <a:pt x="34316" y="153295"/>
                    <a:pt x="0" y="118979"/>
                    <a:pt x="0" y="76647"/>
                  </a:cubicBezTo>
                  <a:lnTo>
                    <a:pt x="0" y="76647"/>
                  </a:lnTo>
                  <a:cubicBezTo>
                    <a:pt x="0" y="34316"/>
                    <a:pt x="34316" y="0"/>
                    <a:pt x="76647" y="0"/>
                  </a:cubicBezTo>
                  <a:close/>
                </a:path>
              </a:pathLst>
            </a:custGeom>
            <a:solidFill>
              <a:srgbClr val="17726D"/>
            </a:solidFill>
          </p:spPr>
        </p:sp>
        <p:sp>
          <p:nvSpPr>
            <p:cNvPr name="TextBox 19" id="19"/>
            <p:cNvSpPr txBox="true"/>
            <p:nvPr/>
          </p:nvSpPr>
          <p:spPr>
            <a:xfrm>
              <a:off x="0" y="-38100"/>
              <a:ext cx="1203519"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Kesimpulan</a:t>
              </a:r>
            </a:p>
          </p:txBody>
        </p:sp>
      </p:grpSp>
      <p:sp>
        <p:nvSpPr>
          <p:cNvPr name="TextBox 20" id="20"/>
          <p:cNvSpPr txBox="true"/>
          <p:nvPr/>
        </p:nvSpPr>
        <p:spPr>
          <a:xfrm rot="0">
            <a:off x="13273033" y="6306384"/>
            <a:ext cx="4569613" cy="2020014"/>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Grafik diatas disebabkan karena tingkat pariwisata di tahun 2019-2022 jatuh drastis karena pandemi dan kembali meningkat setelah pandemi.</a:t>
            </a:r>
          </a:p>
        </p:txBody>
      </p:sp>
    </p:spTree>
  </p:cSld>
  <p:clrMapOvr>
    <a:masterClrMapping/>
  </p:clrMapOvr>
</p:sld>
</file>

<file path=ppt/slides/slide2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7996085" cy="10287000"/>
            <a:chOff x="0" y="0"/>
            <a:chExt cx="2105965" cy="2709333"/>
          </a:xfrm>
        </p:grpSpPr>
        <p:sp>
          <p:nvSpPr>
            <p:cNvPr name="Freeform 3" id="3"/>
            <p:cNvSpPr/>
            <p:nvPr/>
          </p:nvSpPr>
          <p:spPr>
            <a:xfrm flipH="false" flipV="false" rot="0">
              <a:off x="0" y="0"/>
              <a:ext cx="2105965" cy="2709333"/>
            </a:xfrm>
            <a:custGeom>
              <a:avLst/>
              <a:gdLst/>
              <a:ahLst/>
              <a:cxnLst/>
              <a:rect r="r" b="b" t="t" l="l"/>
              <a:pathLst>
                <a:path h="2709333" w="2105965">
                  <a:moveTo>
                    <a:pt x="0" y="0"/>
                  </a:moveTo>
                  <a:lnTo>
                    <a:pt x="2105965" y="0"/>
                  </a:lnTo>
                  <a:lnTo>
                    <a:pt x="2105965" y="2709333"/>
                  </a:lnTo>
                  <a:lnTo>
                    <a:pt x="0" y="2709333"/>
                  </a:lnTo>
                  <a:close/>
                </a:path>
              </a:pathLst>
            </a:custGeom>
            <a:solidFill>
              <a:srgbClr val="17726D"/>
            </a:solidFill>
          </p:spPr>
        </p:sp>
        <p:sp>
          <p:nvSpPr>
            <p:cNvPr name="TextBox 4" id="4"/>
            <p:cNvSpPr txBox="true"/>
            <p:nvPr/>
          </p:nvSpPr>
          <p:spPr>
            <a:xfrm>
              <a:off x="0" y="-47625"/>
              <a:ext cx="2105965"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418387"/>
            <a:ext cx="1858299"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8756226" y="653223"/>
            <a:ext cx="8795780" cy="582041"/>
            <a:chOff x="0" y="0"/>
            <a:chExt cx="2316584" cy="153295"/>
          </a:xfrm>
        </p:grpSpPr>
        <p:sp>
          <p:nvSpPr>
            <p:cNvPr name="Freeform 7" id="7"/>
            <p:cNvSpPr/>
            <p:nvPr/>
          </p:nvSpPr>
          <p:spPr>
            <a:xfrm flipH="false" flipV="false" rot="0">
              <a:off x="0" y="0"/>
              <a:ext cx="2316584" cy="153295"/>
            </a:xfrm>
            <a:custGeom>
              <a:avLst/>
              <a:gdLst/>
              <a:ahLst/>
              <a:cxnLst/>
              <a:rect r="r" b="b" t="t" l="l"/>
              <a:pathLst>
                <a:path h="153295" w="2316584">
                  <a:moveTo>
                    <a:pt x="44889" y="0"/>
                  </a:moveTo>
                  <a:lnTo>
                    <a:pt x="2271694" y="0"/>
                  </a:lnTo>
                  <a:cubicBezTo>
                    <a:pt x="2283600" y="0"/>
                    <a:pt x="2295018" y="4729"/>
                    <a:pt x="2303436" y="13148"/>
                  </a:cubicBezTo>
                  <a:cubicBezTo>
                    <a:pt x="2311855" y="21566"/>
                    <a:pt x="2316584" y="32984"/>
                    <a:pt x="2316584" y="44889"/>
                  </a:cubicBezTo>
                  <a:lnTo>
                    <a:pt x="2316584" y="108405"/>
                  </a:lnTo>
                  <a:cubicBezTo>
                    <a:pt x="2316584" y="133197"/>
                    <a:pt x="2296486" y="153295"/>
                    <a:pt x="2271694" y="153295"/>
                  </a:cubicBezTo>
                  <a:lnTo>
                    <a:pt x="44889" y="153295"/>
                  </a:lnTo>
                  <a:cubicBezTo>
                    <a:pt x="20098" y="153295"/>
                    <a:pt x="0" y="133197"/>
                    <a:pt x="0" y="108405"/>
                  </a:cubicBezTo>
                  <a:lnTo>
                    <a:pt x="0" y="44889"/>
                  </a:lnTo>
                  <a:cubicBezTo>
                    <a:pt x="0" y="20098"/>
                    <a:pt x="20098" y="0"/>
                    <a:pt x="44889" y="0"/>
                  </a:cubicBezTo>
                  <a:close/>
                </a:path>
              </a:pathLst>
            </a:custGeom>
            <a:solidFill>
              <a:srgbClr val="17726D"/>
            </a:solidFill>
          </p:spPr>
        </p:sp>
        <p:sp>
          <p:nvSpPr>
            <p:cNvPr name="TextBox 8" id="8"/>
            <p:cNvSpPr txBox="true"/>
            <p:nvPr/>
          </p:nvSpPr>
          <p:spPr>
            <a:xfrm>
              <a:off x="0" y="-38100"/>
              <a:ext cx="2316584" cy="191395"/>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Data</a:t>
              </a:r>
            </a:p>
          </p:txBody>
        </p:sp>
      </p:grpSp>
      <p:grpSp>
        <p:nvGrpSpPr>
          <p:cNvPr name="Group 9" id="9"/>
          <p:cNvGrpSpPr/>
          <p:nvPr/>
        </p:nvGrpSpPr>
        <p:grpSpPr>
          <a:xfrm rot="0">
            <a:off x="8756226" y="2697231"/>
            <a:ext cx="8795780" cy="553720"/>
            <a:chOff x="0" y="0"/>
            <a:chExt cx="2316584" cy="145836"/>
          </a:xfrm>
        </p:grpSpPr>
        <p:sp>
          <p:nvSpPr>
            <p:cNvPr name="Freeform 10" id="10"/>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11" id="11"/>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Nilai Rendah / Perlu Peningkatan</a:t>
              </a:r>
            </a:p>
          </p:txBody>
        </p:sp>
      </p:grpSp>
      <p:grpSp>
        <p:nvGrpSpPr>
          <p:cNvPr name="Group 12" id="12"/>
          <p:cNvGrpSpPr/>
          <p:nvPr/>
        </p:nvGrpSpPr>
        <p:grpSpPr>
          <a:xfrm rot="0">
            <a:off x="15941633" y="7975432"/>
            <a:ext cx="3803190" cy="380319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5" id="15"/>
          <p:cNvSpPr txBox="true"/>
          <p:nvPr/>
        </p:nvSpPr>
        <p:spPr>
          <a:xfrm rot="0">
            <a:off x="597978" y="796572"/>
            <a:ext cx="6032408" cy="508577"/>
          </a:xfrm>
          <a:prstGeom prst="rect">
            <a:avLst/>
          </a:prstGeom>
        </p:spPr>
        <p:txBody>
          <a:bodyPr anchor="t" rtlCol="false" tIns="0" lIns="0" bIns="0" rIns="0">
            <a:spAutoFit/>
          </a:bodyPr>
          <a:lstStyle/>
          <a:p>
            <a:pPr algn="ctr">
              <a:lnSpc>
                <a:spcPts val="3881"/>
              </a:lnSpc>
            </a:pPr>
            <a:r>
              <a:rPr lang="en-US" b="true" sz="3696">
                <a:solidFill>
                  <a:srgbClr val="FFFFFF"/>
                </a:solidFill>
                <a:latin typeface="Inter Bold"/>
                <a:ea typeface="Inter Bold"/>
                <a:cs typeface="Inter Bold"/>
                <a:sym typeface="Inter Bold"/>
              </a:rPr>
              <a:t>REKOMENDASI</a:t>
            </a:r>
          </a:p>
        </p:txBody>
      </p:sp>
      <p:sp>
        <p:nvSpPr>
          <p:cNvPr name="TextBox 16" id="16"/>
          <p:cNvSpPr txBox="true"/>
          <p:nvPr/>
        </p:nvSpPr>
        <p:spPr>
          <a:xfrm rot="0">
            <a:off x="1028700" y="1555422"/>
            <a:ext cx="5601685" cy="396240"/>
          </a:xfrm>
          <a:prstGeom prst="rect">
            <a:avLst/>
          </a:prstGeom>
        </p:spPr>
        <p:txBody>
          <a:bodyPr anchor="t" rtlCol="false" tIns="0" lIns="0" bIns="0" rIns="0">
            <a:spAutoFit/>
          </a:bodyPr>
          <a:lstStyle/>
          <a:p>
            <a:pPr algn="l" marL="0" indent="0" lvl="0">
              <a:lnSpc>
                <a:spcPts val="3359"/>
              </a:lnSpc>
            </a:pPr>
            <a:r>
              <a:rPr lang="en-US" b="true" sz="2400" spc="177">
                <a:solidFill>
                  <a:srgbClr val="FFFFFF"/>
                </a:solidFill>
                <a:latin typeface="Open Sans Semi-Bold"/>
                <a:ea typeface="Open Sans Semi-Bold"/>
                <a:cs typeface="Open Sans Semi-Bold"/>
                <a:sym typeface="Open Sans Semi-Bold"/>
              </a:rPr>
              <a:t>KESELURUHAN</a:t>
            </a:r>
          </a:p>
        </p:txBody>
      </p:sp>
      <p:sp>
        <p:nvSpPr>
          <p:cNvPr name="TextBox 17" id="17"/>
          <p:cNvSpPr txBox="true"/>
          <p:nvPr/>
        </p:nvSpPr>
        <p:spPr>
          <a:xfrm rot="0">
            <a:off x="8756226" y="1334442"/>
            <a:ext cx="8795780" cy="1200864"/>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Sinkronasi kolom dengan data type</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Sinkronasi Nama properti keseluruhan menggunakan huruf latin agar mudah dipahami</a:t>
            </a:r>
          </a:p>
        </p:txBody>
      </p:sp>
      <p:grpSp>
        <p:nvGrpSpPr>
          <p:cNvPr name="Group 18" id="18"/>
          <p:cNvGrpSpPr/>
          <p:nvPr/>
        </p:nvGrpSpPr>
        <p:grpSpPr>
          <a:xfrm rot="0">
            <a:off x="8756226" y="4708275"/>
            <a:ext cx="8795780" cy="553720"/>
            <a:chOff x="0" y="0"/>
            <a:chExt cx="2316584" cy="145836"/>
          </a:xfrm>
        </p:grpSpPr>
        <p:sp>
          <p:nvSpPr>
            <p:cNvPr name="Freeform 19" id="19"/>
            <p:cNvSpPr/>
            <p:nvPr/>
          </p:nvSpPr>
          <p:spPr>
            <a:xfrm flipH="false" flipV="false" rot="0">
              <a:off x="0" y="0"/>
              <a:ext cx="2316584" cy="145836"/>
            </a:xfrm>
            <a:custGeom>
              <a:avLst/>
              <a:gdLst/>
              <a:ahLst/>
              <a:cxnLst/>
              <a:rect r="r" b="b" t="t" l="l"/>
              <a:pathLst>
                <a:path h="145836" w="2316584">
                  <a:moveTo>
                    <a:pt x="44889" y="0"/>
                  </a:moveTo>
                  <a:lnTo>
                    <a:pt x="2271694" y="0"/>
                  </a:lnTo>
                  <a:cubicBezTo>
                    <a:pt x="2283600" y="0"/>
                    <a:pt x="2295018" y="4729"/>
                    <a:pt x="2303436" y="13148"/>
                  </a:cubicBezTo>
                  <a:cubicBezTo>
                    <a:pt x="2311855" y="21566"/>
                    <a:pt x="2316584" y="32984"/>
                    <a:pt x="2316584" y="44889"/>
                  </a:cubicBezTo>
                  <a:lnTo>
                    <a:pt x="2316584" y="100946"/>
                  </a:lnTo>
                  <a:cubicBezTo>
                    <a:pt x="2316584" y="125738"/>
                    <a:pt x="2296486" y="145836"/>
                    <a:pt x="2271694" y="145836"/>
                  </a:cubicBezTo>
                  <a:lnTo>
                    <a:pt x="44889" y="145836"/>
                  </a:lnTo>
                  <a:cubicBezTo>
                    <a:pt x="20098" y="145836"/>
                    <a:pt x="0" y="125738"/>
                    <a:pt x="0" y="100946"/>
                  </a:cubicBezTo>
                  <a:lnTo>
                    <a:pt x="0" y="44889"/>
                  </a:lnTo>
                  <a:cubicBezTo>
                    <a:pt x="0" y="20098"/>
                    <a:pt x="20098" y="0"/>
                    <a:pt x="44889" y="0"/>
                  </a:cubicBezTo>
                  <a:close/>
                </a:path>
              </a:pathLst>
            </a:custGeom>
            <a:solidFill>
              <a:srgbClr val="17726D"/>
            </a:solidFill>
          </p:spPr>
        </p:sp>
        <p:sp>
          <p:nvSpPr>
            <p:cNvPr name="TextBox 20" id="20"/>
            <p:cNvSpPr txBox="true"/>
            <p:nvPr/>
          </p:nvSpPr>
          <p:spPr>
            <a:xfrm>
              <a:off x="0" y="-38100"/>
              <a:ext cx="2316584" cy="183936"/>
            </a:xfrm>
            <a:prstGeom prst="rect">
              <a:avLst/>
            </a:prstGeom>
          </p:spPr>
          <p:txBody>
            <a:bodyPr anchor="ctr" rtlCol="false" tIns="50800" lIns="50800" bIns="50800" rIns="50800"/>
            <a:lstStyle/>
            <a:p>
              <a:pPr algn="ctr">
                <a:lnSpc>
                  <a:spcPts val="3079"/>
                </a:lnSpc>
              </a:pPr>
              <a:r>
                <a:rPr lang="en-US" b="true" sz="2199">
                  <a:solidFill>
                    <a:srgbClr val="FFFFFF"/>
                  </a:solidFill>
                  <a:latin typeface="Inter Bold"/>
                  <a:ea typeface="Inter Bold"/>
                  <a:cs typeface="Inter Bold"/>
                  <a:sym typeface="Inter Bold"/>
                </a:rPr>
                <a:t>Rekomendasi </a:t>
              </a:r>
            </a:p>
          </p:txBody>
        </p:sp>
      </p:grpSp>
      <p:sp>
        <p:nvSpPr>
          <p:cNvPr name="TextBox 21" id="21"/>
          <p:cNvSpPr txBox="true"/>
          <p:nvPr/>
        </p:nvSpPr>
        <p:spPr>
          <a:xfrm rot="0">
            <a:off x="8756226" y="5376295"/>
            <a:ext cx="8795780" cy="4264660"/>
          </a:xfrm>
          <a:prstGeom prst="rect">
            <a:avLst/>
          </a:prstGeom>
        </p:spPr>
        <p:txBody>
          <a:bodyPr anchor="t" rtlCol="false" tIns="0" lIns="0" bIns="0" rIns="0">
            <a:spAutoFit/>
          </a:bodyPr>
          <a:lstStyle/>
          <a:p>
            <a:pPr algn="just" marL="474981" indent="-237491" lvl="1">
              <a:lnSpc>
                <a:spcPts val="3410"/>
              </a:lnSpc>
              <a:buFont typeface="Arial"/>
              <a:buChar char="•"/>
            </a:pPr>
            <a:r>
              <a:rPr lang="en-US" sz="2200">
                <a:solidFill>
                  <a:srgbClr val="000000"/>
                </a:solidFill>
                <a:latin typeface="Open Sans"/>
                <a:ea typeface="Open Sans"/>
                <a:cs typeface="Open Sans"/>
                <a:sym typeface="Open Sans"/>
              </a:rPr>
              <a:t>Penyuluhan ‘Pentingnnya ulasan dalam bisnis sewa properti’  kepada Host dengan tingkat keterisian Review rendah.</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Peningkatan komentar pada Neighbourhood dapat dengan memberikan voucher discount jika melakukan ulasan, Vadhana bisa jadi rendah dalam proporsi, namun jumlah properti disana juga banyak. Sehingga perlunnya peningkatan jumlah properti dan pengunjung di neighbourhood lainnya</a:t>
            </a:r>
          </a:p>
          <a:p>
            <a:pPr algn="just" marL="474981" indent="-237491" lvl="1">
              <a:lnSpc>
                <a:spcPts val="3410"/>
              </a:lnSpc>
              <a:buFont typeface="Arial"/>
              <a:buChar char="•"/>
            </a:pPr>
            <a:r>
              <a:rPr lang="en-US" sz="2200" strike="noStrike" u="none">
                <a:solidFill>
                  <a:srgbClr val="000000"/>
                </a:solidFill>
                <a:latin typeface="Open Sans"/>
                <a:ea typeface="Open Sans"/>
                <a:cs typeface="Open Sans"/>
                <a:sym typeface="Open Sans"/>
              </a:rPr>
              <a:t>Shared Room juga memiliki proporsi yang kecil, sehingga peningkatan jumlah shared room dan jumlah review perlu ditingkatkan.</a:t>
            </a:r>
          </a:p>
        </p:txBody>
      </p:sp>
      <p:sp>
        <p:nvSpPr>
          <p:cNvPr name="TextBox 22" id="22"/>
          <p:cNvSpPr txBox="true"/>
          <p:nvPr/>
        </p:nvSpPr>
        <p:spPr>
          <a:xfrm rot="0">
            <a:off x="8756226" y="3346200"/>
            <a:ext cx="8795780" cy="1610439"/>
          </a:xfrm>
          <a:prstGeom prst="rect">
            <a:avLst/>
          </a:prstGeom>
        </p:spPr>
        <p:txBody>
          <a:bodyPr anchor="t" rtlCol="false" tIns="0" lIns="0" bIns="0" rIns="0">
            <a:spAutoFit/>
          </a:bodyPr>
          <a:lstStyle/>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Host = Pornchai</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Neighbourhood = Vadhana </a:t>
            </a:r>
          </a:p>
          <a:p>
            <a:pPr algn="just" marL="459174" indent="-229587" lvl="1">
              <a:lnSpc>
                <a:spcPts val="3296"/>
              </a:lnSpc>
              <a:buFont typeface="Arial"/>
              <a:buChar char="•"/>
            </a:pPr>
            <a:r>
              <a:rPr lang="en-US" sz="2126">
                <a:solidFill>
                  <a:srgbClr val="000000"/>
                </a:solidFill>
                <a:latin typeface="Open Sans"/>
                <a:ea typeface="Open Sans"/>
                <a:cs typeface="Open Sans"/>
                <a:sym typeface="Open Sans"/>
              </a:rPr>
              <a:t>Room Type = Shared Room</a:t>
            </a:r>
          </a:p>
          <a:p>
            <a:pPr algn="just">
              <a:lnSpc>
                <a:spcPts val="3296"/>
              </a:lnSpc>
            </a:pP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3" id="3"/>
          <p:cNvGrpSpPr/>
          <p:nvPr/>
        </p:nvGrpSpPr>
        <p:grpSpPr>
          <a:xfrm rot="0">
            <a:off x="10785978" y="1231643"/>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1074658" y="5553371"/>
            <a:ext cx="447675" cy="4476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4" id="14"/>
          <p:cNvSpPr txBox="true"/>
          <p:nvPr/>
        </p:nvSpPr>
        <p:spPr>
          <a:xfrm rot="0">
            <a:off x="14344595" y="8862553"/>
            <a:ext cx="2868747"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April, 2025</a:t>
            </a:r>
          </a:p>
        </p:txBody>
      </p:sp>
      <p:sp>
        <p:nvSpPr>
          <p:cNvPr name="TextBox 15" id="15"/>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FOR YOUR NICE ATTENTION</a:t>
            </a:r>
          </a:p>
        </p:txBody>
      </p:sp>
      <p:sp>
        <p:nvSpPr>
          <p:cNvPr name="Freeform 16" id="16"/>
          <p:cNvSpPr/>
          <p:nvPr/>
        </p:nvSpPr>
        <p:spPr>
          <a:xfrm flipH="false" flipV="false" rot="0">
            <a:off x="1074658" y="671507"/>
            <a:ext cx="3802581" cy="586818"/>
          </a:xfrm>
          <a:custGeom>
            <a:avLst/>
            <a:gdLst/>
            <a:ahLst/>
            <a:cxnLst/>
            <a:rect r="r" b="b" t="t" l="l"/>
            <a:pathLst>
              <a:path h="586818" w="3802581">
                <a:moveTo>
                  <a:pt x="0" y="0"/>
                </a:moveTo>
                <a:lnTo>
                  <a:pt x="3802580" y="0"/>
                </a:lnTo>
                <a:lnTo>
                  <a:pt x="3802580" y="586818"/>
                </a:lnTo>
                <a:lnTo>
                  <a:pt x="0" y="586818"/>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9091167" y="3525732"/>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4871011" y="6031106"/>
            <a:ext cx="5402508" cy="54025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3" id="13"/>
          <p:cNvSpPr txBox="true"/>
          <p:nvPr/>
        </p:nvSpPr>
        <p:spPr>
          <a:xfrm rot="0">
            <a:off x="9091101" y="1654573"/>
            <a:ext cx="816819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KOTA BANGKOK</a:t>
            </a:r>
          </a:p>
        </p:txBody>
      </p:sp>
      <p:sp>
        <p:nvSpPr>
          <p:cNvPr name="TextBox 14" id="14"/>
          <p:cNvSpPr txBox="true"/>
          <p:nvPr/>
        </p:nvSpPr>
        <p:spPr>
          <a:xfrm rot="0">
            <a:off x="9144000" y="2658508"/>
            <a:ext cx="7930266"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KOTA PARIWISATA INTERNASIONAL</a:t>
            </a:r>
          </a:p>
        </p:txBody>
      </p:sp>
      <p:sp>
        <p:nvSpPr>
          <p:cNvPr name="TextBox 15" id="15"/>
          <p:cNvSpPr txBox="true"/>
          <p:nvPr/>
        </p:nvSpPr>
        <p:spPr>
          <a:xfrm rot="0">
            <a:off x="9144000" y="3851403"/>
            <a:ext cx="8115300" cy="4360927"/>
          </a:xfrm>
          <a:prstGeom prst="rect">
            <a:avLst/>
          </a:prstGeom>
        </p:spPr>
        <p:txBody>
          <a:bodyPr anchor="t" rtlCol="false" tIns="0" lIns="0" bIns="0" rIns="0">
            <a:spAutoFit/>
          </a:bodyPr>
          <a:lstStyle/>
          <a:p>
            <a:pPr algn="just">
              <a:lnSpc>
                <a:spcPts val="5279"/>
              </a:lnSpc>
            </a:pPr>
            <a:r>
              <a:rPr lang="en-US" sz="2999" spc="119">
                <a:solidFill>
                  <a:srgbClr val="000000"/>
                </a:solidFill>
                <a:latin typeface="Open Sans"/>
                <a:ea typeface="Open Sans"/>
                <a:cs typeface="Open Sans"/>
                <a:sym typeface="Open Sans"/>
              </a:rPr>
              <a:t>Bangkok adalah salah satu destinasi utama bagi wisatawan internasional, menjadikannya pasar yang sangat menguntungkan untuk bisnis penginapan dan properti di platform seperti Airbnb.</a:t>
            </a:r>
          </a:p>
          <a:p>
            <a:pPr algn="just">
              <a:lnSpc>
                <a:spcPts val="4224"/>
              </a:lnSpc>
            </a:pPr>
          </a:p>
          <a:p>
            <a:pPr algn="just" marL="0" indent="0" lvl="0">
              <a:lnSpc>
                <a:spcPts val="4224"/>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4871011" y="6031106"/>
            <a:ext cx="5402508" cy="54025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3" id="13"/>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ALUR KERJA AIRBNB</a:t>
            </a:r>
          </a:p>
        </p:txBody>
      </p:sp>
      <p:sp>
        <p:nvSpPr>
          <p:cNvPr name="TextBox 14" id="14"/>
          <p:cNvSpPr txBox="true"/>
          <p:nvPr/>
        </p:nvSpPr>
        <p:spPr>
          <a:xfrm rot="0">
            <a:off x="7361821" y="3476244"/>
            <a:ext cx="9897479" cy="3939541"/>
          </a:xfrm>
          <a:prstGeom prst="rect">
            <a:avLst/>
          </a:prstGeom>
        </p:spPr>
        <p:txBody>
          <a:bodyPr anchor="t" rtlCol="false" tIns="0" lIns="0" bIns="0" rIns="0">
            <a:spAutoFit/>
          </a:bodyPr>
          <a:lstStyle/>
          <a:p>
            <a:pPr algn="just" marL="647697" indent="-323848" lvl="1">
              <a:lnSpc>
                <a:spcPts val="5279"/>
              </a:lnSpc>
              <a:buAutoNum type="arabicPeriod" startAt="1"/>
            </a:pPr>
            <a:r>
              <a:rPr lang="en-US" b="true" sz="2999" spc="119">
                <a:solidFill>
                  <a:srgbClr val="000000"/>
                </a:solidFill>
                <a:latin typeface="Open Sans Bold"/>
                <a:ea typeface="Open Sans Bold"/>
                <a:cs typeface="Open Sans Bold"/>
                <a:sym typeface="Open Sans Bold"/>
              </a:rPr>
              <a:t> Pemilik Properti (Host) Mendaftarkan  Properti</a:t>
            </a:r>
          </a:p>
          <a:p>
            <a:pPr algn="just" marL="647697" indent="-323848" lvl="1">
              <a:lnSpc>
                <a:spcPts val="5279"/>
              </a:lnSpc>
              <a:buAutoNum type="arabicPeriod" startAt="1"/>
            </a:pPr>
            <a:r>
              <a:rPr lang="en-US" sz="2999" spc="119">
                <a:solidFill>
                  <a:srgbClr val="000000"/>
                </a:solidFill>
                <a:latin typeface="Open Sans"/>
                <a:ea typeface="Open Sans"/>
                <a:cs typeface="Open Sans"/>
                <a:sym typeface="Open Sans"/>
              </a:rPr>
              <a:t> </a:t>
            </a:r>
            <a:r>
              <a:rPr lang="en-US" b="true" sz="2999" spc="119">
                <a:solidFill>
                  <a:srgbClr val="000000"/>
                </a:solidFill>
                <a:latin typeface="Open Sans Bold"/>
                <a:ea typeface="Open Sans Bold"/>
                <a:cs typeface="Open Sans Bold"/>
                <a:sym typeface="Open Sans Bold"/>
              </a:rPr>
              <a:t>Tamu (Guest) Mencari dan Memesan Penginapan</a:t>
            </a:r>
          </a:p>
          <a:p>
            <a:pPr algn="just" marL="647697" indent="-323848" lvl="1">
              <a:lnSpc>
                <a:spcPts val="5279"/>
              </a:lnSpc>
              <a:buAutoNum type="arabicPeriod" startAt="1"/>
            </a:pPr>
            <a:r>
              <a:rPr lang="en-US" b="true" sz="2999" spc="119">
                <a:solidFill>
                  <a:srgbClr val="000000"/>
                </a:solidFill>
                <a:latin typeface="Open Sans Bold"/>
                <a:ea typeface="Open Sans Bold"/>
                <a:cs typeface="Open Sans Bold"/>
                <a:sym typeface="Open Sans Bold"/>
              </a:rPr>
              <a:t> Menginap &amp; Ulasan</a:t>
            </a:r>
          </a:p>
          <a:p>
            <a:pPr algn="just">
              <a:lnSpc>
                <a:spcPts val="527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4871011" y="6031106"/>
            <a:ext cx="5402508" cy="54025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Freeform 13" id="13"/>
          <p:cNvSpPr/>
          <p:nvPr/>
        </p:nvSpPr>
        <p:spPr>
          <a:xfrm flipH="false" flipV="false" rot="0">
            <a:off x="9342229" y="2648983"/>
            <a:ext cx="5936663" cy="3955302"/>
          </a:xfrm>
          <a:custGeom>
            <a:avLst/>
            <a:gdLst/>
            <a:ahLst/>
            <a:cxnLst/>
            <a:rect r="r" b="b" t="t" l="l"/>
            <a:pathLst>
              <a:path h="3955302" w="5936663">
                <a:moveTo>
                  <a:pt x="0" y="0"/>
                </a:moveTo>
                <a:lnTo>
                  <a:pt x="5936663" y="0"/>
                </a:lnTo>
                <a:lnTo>
                  <a:pt x="5936663" y="3955302"/>
                </a:lnTo>
                <a:lnTo>
                  <a:pt x="0" y="3955302"/>
                </a:lnTo>
                <a:lnTo>
                  <a:pt x="0" y="0"/>
                </a:lnTo>
                <a:close/>
              </a:path>
            </a:pathLst>
          </a:custGeom>
          <a:blipFill>
            <a:blip r:embed="rId3"/>
            <a:stretch>
              <a:fillRect l="0" t="0" r="0" b="0"/>
            </a:stretch>
          </a:blipFill>
        </p:spPr>
      </p:sp>
      <p:sp>
        <p:nvSpPr>
          <p:cNvPr name="Freeform 14" id="14"/>
          <p:cNvSpPr/>
          <p:nvPr/>
        </p:nvSpPr>
        <p:spPr>
          <a:xfrm flipH="false" flipV="false" rot="0">
            <a:off x="9836191" y="4484625"/>
            <a:ext cx="4948739" cy="3092962"/>
          </a:xfrm>
          <a:custGeom>
            <a:avLst/>
            <a:gdLst/>
            <a:ahLst/>
            <a:cxnLst/>
            <a:rect r="r" b="b" t="t" l="l"/>
            <a:pathLst>
              <a:path h="3092962" w="4948739">
                <a:moveTo>
                  <a:pt x="0" y="0"/>
                </a:moveTo>
                <a:lnTo>
                  <a:pt x="4948739" y="0"/>
                </a:lnTo>
                <a:lnTo>
                  <a:pt x="4948739" y="3092962"/>
                </a:lnTo>
                <a:lnTo>
                  <a:pt x="0" y="3092962"/>
                </a:lnTo>
                <a:lnTo>
                  <a:pt x="0" y="0"/>
                </a:lnTo>
                <a:close/>
              </a:path>
            </a:pathLst>
          </a:custGeom>
          <a:blipFill>
            <a:blip r:embed="rId4"/>
            <a:stretch>
              <a:fillRect l="0" t="0" r="0" b="0"/>
            </a:stretch>
          </a:blipFill>
        </p:spPr>
      </p:sp>
      <p:sp>
        <p:nvSpPr>
          <p:cNvPr name="Freeform 15" id="15"/>
          <p:cNvSpPr/>
          <p:nvPr/>
        </p:nvSpPr>
        <p:spPr>
          <a:xfrm flipH="false" flipV="false" rot="0">
            <a:off x="7750829" y="6571807"/>
            <a:ext cx="9119464" cy="2667443"/>
          </a:xfrm>
          <a:custGeom>
            <a:avLst/>
            <a:gdLst/>
            <a:ahLst/>
            <a:cxnLst/>
            <a:rect r="r" b="b" t="t" l="l"/>
            <a:pathLst>
              <a:path h="2667443" w="9119464">
                <a:moveTo>
                  <a:pt x="0" y="0"/>
                </a:moveTo>
                <a:lnTo>
                  <a:pt x="9119464" y="0"/>
                </a:lnTo>
                <a:lnTo>
                  <a:pt x="9119464" y="2667443"/>
                </a:lnTo>
                <a:lnTo>
                  <a:pt x="0" y="2667443"/>
                </a:lnTo>
                <a:lnTo>
                  <a:pt x="0" y="0"/>
                </a:lnTo>
                <a:close/>
              </a:path>
            </a:pathLst>
          </a:custGeom>
          <a:blipFill>
            <a:blip r:embed="rId5"/>
            <a:stretch>
              <a:fillRect l="0" t="0" r="0" b="0"/>
            </a:stretch>
          </a:blipFill>
        </p:spPr>
      </p:sp>
      <p:sp>
        <p:nvSpPr>
          <p:cNvPr name="TextBox 16" id="16"/>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KOMPETITOR AIRBNB</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4871011" y="6031106"/>
            <a:ext cx="5402508" cy="540250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3" id="13"/>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ULASAN</a:t>
            </a:r>
          </a:p>
        </p:txBody>
      </p:sp>
      <p:sp>
        <p:nvSpPr>
          <p:cNvPr name="TextBox 14" id="14"/>
          <p:cNvSpPr txBox="true"/>
          <p:nvPr/>
        </p:nvSpPr>
        <p:spPr>
          <a:xfrm rot="0">
            <a:off x="7361821" y="3476244"/>
            <a:ext cx="9897479" cy="3939541"/>
          </a:xfrm>
          <a:prstGeom prst="rect">
            <a:avLst/>
          </a:prstGeom>
        </p:spPr>
        <p:txBody>
          <a:bodyPr anchor="t" rtlCol="false" tIns="0" lIns="0" bIns="0" rIns="0">
            <a:spAutoFit/>
          </a:bodyPr>
          <a:lstStyle/>
          <a:p>
            <a:pPr algn="just">
              <a:lnSpc>
                <a:spcPts val="5279"/>
              </a:lnSpc>
            </a:pPr>
            <a:r>
              <a:rPr lang="en-US" sz="2999" spc="119">
                <a:solidFill>
                  <a:srgbClr val="000000"/>
                </a:solidFill>
                <a:latin typeface="Open Sans"/>
                <a:ea typeface="Open Sans"/>
                <a:cs typeface="Open Sans"/>
                <a:sym typeface="Open Sans"/>
              </a:rPr>
              <a:t>Ulasan pada properti Airbnb adalah komentar atau penilaian yang diberikan oleh tamu setelah mereka selesai menginap di sebuah properti yang disewa melalui platform Airbnb.</a:t>
            </a:r>
          </a:p>
          <a:p>
            <a:pPr algn="just">
              <a:lnSpc>
                <a:spcPts val="5279"/>
              </a:lnSpc>
            </a:pPr>
          </a:p>
          <a:p>
            <a:pPr algn="just">
              <a:lnSpc>
                <a:spcPts val="527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7361821" y="3326393"/>
            <a:ext cx="4351856" cy="0"/>
          </a:xfrm>
          <a:prstGeom prst="line">
            <a:avLst/>
          </a:prstGeom>
          <a:ln cap="flat" w="76200">
            <a:solidFill>
              <a:srgbClr val="EAE4D2"/>
            </a:solidFill>
            <a:prstDash val="solid"/>
            <a:headEnd type="none" len="sm" w="sm"/>
            <a:tailEnd type="none" len="sm" w="sm"/>
          </a:ln>
        </p:spPr>
      </p:sp>
      <p:grpSp>
        <p:nvGrpSpPr>
          <p:cNvPr name="Group 6" id="6"/>
          <p:cNvGrpSpPr/>
          <p:nvPr/>
        </p:nvGrpSpPr>
        <p:grpSpPr>
          <a:xfrm rot="0">
            <a:off x="1028700" y="8881660"/>
            <a:ext cx="715180" cy="71518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9" id="9"/>
          <p:cNvSpPr/>
          <p:nvPr/>
        </p:nvSpPr>
        <p:spPr>
          <a:xfrm flipH="false" flipV="false" rot="0">
            <a:off x="881895" y="2871154"/>
            <a:ext cx="4544693" cy="4544693"/>
          </a:xfrm>
          <a:custGeom>
            <a:avLst/>
            <a:gdLst/>
            <a:ahLst/>
            <a:cxnLst/>
            <a:rect r="r" b="b" t="t" l="l"/>
            <a:pathLst>
              <a:path h="4544693" w="4544693">
                <a:moveTo>
                  <a:pt x="0" y="0"/>
                </a:moveTo>
                <a:lnTo>
                  <a:pt x="4544693" y="0"/>
                </a:lnTo>
                <a:lnTo>
                  <a:pt x="4544693" y="4544692"/>
                </a:lnTo>
                <a:lnTo>
                  <a:pt x="0" y="4544692"/>
                </a:lnTo>
                <a:lnTo>
                  <a:pt x="0" y="0"/>
                </a:lnTo>
                <a:close/>
              </a:path>
            </a:pathLst>
          </a:custGeom>
          <a:blipFill>
            <a:blip r:embed="rId2"/>
            <a:stretch>
              <a:fillRect l="0" t="0" r="0" b="0"/>
            </a:stretch>
          </a:blipFill>
        </p:spPr>
      </p:sp>
      <p:sp>
        <p:nvSpPr>
          <p:cNvPr name="TextBox 10" id="10"/>
          <p:cNvSpPr txBox="true"/>
          <p:nvPr/>
        </p:nvSpPr>
        <p:spPr>
          <a:xfrm rot="0">
            <a:off x="7361821" y="1654573"/>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KENAPA ULASAN ?</a:t>
            </a:r>
          </a:p>
        </p:txBody>
      </p:sp>
      <p:sp>
        <p:nvSpPr>
          <p:cNvPr name="TextBox 11" id="11"/>
          <p:cNvSpPr txBox="true"/>
          <p:nvPr/>
        </p:nvSpPr>
        <p:spPr>
          <a:xfrm rot="0">
            <a:off x="7361821" y="3476244"/>
            <a:ext cx="9897479" cy="3272791"/>
          </a:xfrm>
          <a:prstGeom prst="rect">
            <a:avLst/>
          </a:prstGeom>
        </p:spPr>
        <p:txBody>
          <a:bodyPr anchor="t" rtlCol="false" tIns="0" lIns="0" bIns="0" rIns="0">
            <a:spAutoFit/>
          </a:bodyPr>
          <a:lstStyle/>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Salah satu acuan sebelum pelanggan menentukan properti yang dipesan</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Ide atau Insight untuk memperbaiki kualitas properti</a:t>
            </a:r>
          </a:p>
          <a:p>
            <a:pPr algn="just" marL="647697" indent="-323848" lvl="1">
              <a:lnSpc>
                <a:spcPts val="5279"/>
              </a:lnSpc>
              <a:buFont typeface="Arial"/>
              <a:buChar char="•"/>
            </a:pPr>
            <a:r>
              <a:rPr lang="en-US" sz="2999" spc="119">
                <a:solidFill>
                  <a:srgbClr val="000000"/>
                </a:solidFill>
                <a:latin typeface="Open Sans"/>
                <a:ea typeface="Open Sans"/>
                <a:cs typeface="Open Sans"/>
                <a:sym typeface="Open Sans"/>
              </a:rPr>
              <a:t>Alat promosi gratis</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58558" cy="10287000"/>
            <a:chOff x="0" y="0"/>
            <a:chExt cx="542172" cy="2709333"/>
          </a:xfrm>
        </p:grpSpPr>
        <p:sp>
          <p:nvSpPr>
            <p:cNvPr name="Freeform 3" id="3"/>
            <p:cNvSpPr/>
            <p:nvPr/>
          </p:nvSpPr>
          <p:spPr>
            <a:xfrm flipH="false" flipV="false" rot="0">
              <a:off x="0" y="0"/>
              <a:ext cx="542172" cy="2709333"/>
            </a:xfrm>
            <a:custGeom>
              <a:avLst/>
              <a:gdLst/>
              <a:ahLst/>
              <a:cxnLst/>
              <a:rect r="r" b="b" t="t" l="l"/>
              <a:pathLst>
                <a:path h="2709333" w="542172">
                  <a:moveTo>
                    <a:pt x="0" y="0"/>
                  </a:moveTo>
                  <a:lnTo>
                    <a:pt x="542172" y="0"/>
                  </a:lnTo>
                  <a:lnTo>
                    <a:pt x="542172" y="2709333"/>
                  </a:lnTo>
                  <a:lnTo>
                    <a:pt x="0" y="2709333"/>
                  </a:lnTo>
                  <a:close/>
                </a:path>
              </a:pathLst>
            </a:custGeom>
            <a:solidFill>
              <a:srgbClr val="17726D"/>
            </a:solidFill>
          </p:spPr>
        </p:sp>
        <p:sp>
          <p:nvSpPr>
            <p:cNvPr name="TextBox 4" id="4"/>
            <p:cNvSpPr txBox="true"/>
            <p:nvPr/>
          </p:nvSpPr>
          <p:spPr>
            <a:xfrm>
              <a:off x="0" y="-47625"/>
              <a:ext cx="54217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8881660"/>
            <a:ext cx="715180" cy="7151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2291221" y="423560"/>
            <a:ext cx="12476743"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PERNYATAAN MASALAH</a:t>
            </a:r>
          </a:p>
        </p:txBody>
      </p:sp>
      <p:sp>
        <p:nvSpPr>
          <p:cNvPr name="TextBox 9" id="9"/>
          <p:cNvSpPr txBox="true"/>
          <p:nvPr/>
        </p:nvSpPr>
        <p:spPr>
          <a:xfrm rot="0">
            <a:off x="2291221" y="2081613"/>
            <a:ext cx="15796665" cy="6934202"/>
          </a:xfrm>
          <a:prstGeom prst="rect">
            <a:avLst/>
          </a:prstGeom>
        </p:spPr>
        <p:txBody>
          <a:bodyPr anchor="t" rtlCol="false" tIns="0" lIns="0" bIns="0" rIns="0">
            <a:spAutoFit/>
          </a:bodyPr>
          <a:lstStyle/>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Tingk</a:t>
            </a:r>
            <a:r>
              <a:rPr lang="en-US" b="true" sz="2999" spc="119">
                <a:solidFill>
                  <a:srgbClr val="000000"/>
                </a:solidFill>
                <a:latin typeface="Open Sans Medium"/>
                <a:ea typeface="Open Sans Medium"/>
                <a:cs typeface="Open Sans Medium"/>
                <a:sym typeface="Open Sans Medium"/>
              </a:rPr>
              <a:t>at keterisian ulasan pada setiap transaksi yang bisa dianalisis dengan faktor,</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host_name &amp; host id</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neighbourhood</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tipe properti</a:t>
            </a:r>
          </a:p>
          <a:p>
            <a:pPr algn="l">
              <a:lnSpc>
                <a:spcPts val="4649"/>
              </a:lnSpc>
              <a:spcBef>
                <a:spcPct val="0"/>
              </a:spcBef>
            </a:pP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Sehingga, diharapkan analisa ini dapat mengetahui,</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Tingkat pengaruh jumlah review terhadap faktor diatas</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Insight dari tingkat keterisian review</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Trends review dalam timeline</a:t>
            </a:r>
          </a:p>
          <a:p>
            <a:pPr algn="l">
              <a:lnSpc>
                <a:spcPts val="4649"/>
              </a:lnSpc>
              <a:spcBef>
                <a:spcPct val="0"/>
              </a:spcBef>
            </a:pPr>
            <a:r>
              <a:rPr lang="en-US" b="true" sz="2999" spc="119">
                <a:solidFill>
                  <a:srgbClr val="000000"/>
                </a:solidFill>
                <a:latin typeface="Open Sans Medium"/>
                <a:ea typeface="Open Sans Medium"/>
                <a:cs typeface="Open Sans Medium"/>
                <a:sym typeface="Open Sans Medium"/>
              </a:rPr>
              <a:t> - Rekomendasi untuk meningkatkan proporsi review</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2058558" cy="10287000"/>
            <a:chOff x="0" y="0"/>
            <a:chExt cx="542172" cy="2709333"/>
          </a:xfrm>
        </p:grpSpPr>
        <p:sp>
          <p:nvSpPr>
            <p:cNvPr name="Freeform 3" id="3"/>
            <p:cNvSpPr/>
            <p:nvPr/>
          </p:nvSpPr>
          <p:spPr>
            <a:xfrm flipH="false" flipV="false" rot="0">
              <a:off x="0" y="0"/>
              <a:ext cx="542172" cy="2709333"/>
            </a:xfrm>
            <a:custGeom>
              <a:avLst/>
              <a:gdLst/>
              <a:ahLst/>
              <a:cxnLst/>
              <a:rect r="r" b="b" t="t" l="l"/>
              <a:pathLst>
                <a:path h="2709333" w="542172">
                  <a:moveTo>
                    <a:pt x="0" y="0"/>
                  </a:moveTo>
                  <a:lnTo>
                    <a:pt x="542172" y="0"/>
                  </a:lnTo>
                  <a:lnTo>
                    <a:pt x="542172" y="2709333"/>
                  </a:lnTo>
                  <a:lnTo>
                    <a:pt x="0" y="2709333"/>
                  </a:lnTo>
                  <a:close/>
                </a:path>
              </a:pathLst>
            </a:custGeom>
            <a:solidFill>
              <a:srgbClr val="17726D"/>
            </a:solidFill>
          </p:spPr>
        </p:sp>
        <p:sp>
          <p:nvSpPr>
            <p:cNvPr name="TextBox 4" id="4"/>
            <p:cNvSpPr txBox="true"/>
            <p:nvPr/>
          </p:nvSpPr>
          <p:spPr>
            <a:xfrm>
              <a:off x="0" y="-47625"/>
              <a:ext cx="54217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8881660"/>
            <a:ext cx="715180" cy="7151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8" id="8"/>
          <p:cNvSpPr txBox="true"/>
          <p:nvPr/>
        </p:nvSpPr>
        <p:spPr>
          <a:xfrm rot="0">
            <a:off x="2291221" y="423560"/>
            <a:ext cx="989747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DATA SET</a:t>
            </a:r>
          </a:p>
        </p:txBody>
      </p:sp>
      <p:sp>
        <p:nvSpPr>
          <p:cNvPr name="TextBox 9" id="9"/>
          <p:cNvSpPr txBox="true"/>
          <p:nvPr/>
        </p:nvSpPr>
        <p:spPr>
          <a:xfrm rot="0">
            <a:off x="2291221" y="2081613"/>
            <a:ext cx="15796665" cy="7515227"/>
          </a:xfrm>
          <a:prstGeom prst="rect">
            <a:avLst/>
          </a:prstGeom>
        </p:spPr>
        <p:txBody>
          <a:bodyPr anchor="t" rtlCol="false" tIns="0" lIns="0" bIns="0" rIns="0">
            <a:spAutoFit/>
          </a:bodyPr>
          <a:lstStyle/>
          <a:p>
            <a:pPr algn="l">
              <a:lnSpc>
                <a:spcPts val="4649"/>
              </a:lnSpc>
              <a:spcBef>
                <a:spcPct val="0"/>
              </a:spcBef>
            </a:pPr>
            <a:r>
              <a:rPr lang="en-US" b="true" sz="2999">
                <a:solidFill>
                  <a:srgbClr val="000000"/>
                </a:solidFill>
                <a:latin typeface="Open Sans Medium"/>
                <a:ea typeface="Open Sans Medium"/>
                <a:cs typeface="Open Sans Medium"/>
                <a:sym typeface="Open Sans Medium"/>
              </a:rPr>
              <a:t>Dataset ini berisi informasi terkait detail host atau pemilik properti dalam penyewaan Airbnb. Ada 14 kolom di dalam dataset, yaitu:  </a:t>
            </a:r>
          </a:p>
          <a:p>
            <a:pPr algn="l">
              <a:lnSpc>
                <a:spcPts val="4649"/>
              </a:lnSpc>
              <a:spcBef>
                <a:spcPct val="0"/>
              </a:spcBef>
            </a:pP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id : Kode unik untuk yang menyewa properti Airbnb</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name : Nama orang yang menyewa</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host_id : kode unik untuk pemilik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host_name : Nama pemilik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neighborhood : Distrik / area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latitude : titik koordinat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longitude : titik koordinat properti</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room_type : Jenis Kamar (entire place/ private room /shared rooms)</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price : harga per hari untuk sewa properti (Baht)</a:t>
            </a:r>
          </a:p>
          <a:p>
            <a:pPr algn="l">
              <a:lnSpc>
                <a:spcPts val="4649"/>
              </a:lnSpc>
              <a:spcBef>
                <a:spcPct val="0"/>
              </a:spcBef>
            </a:pPr>
            <a:r>
              <a:rPr lang="en-US" b="true" sz="2999">
                <a:solidFill>
                  <a:srgbClr val="000000"/>
                </a:solidFill>
                <a:latin typeface="Open Sans Medium"/>
                <a:ea typeface="Open Sans Medium"/>
                <a:cs typeface="Open Sans Medium"/>
                <a:sym typeface="Open Sans Medium"/>
              </a:rPr>
              <a:t>* minimum_nights : Jumlah minimal per malam dalam reservasi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DAGkFaRMA9Y</dc:identifier>
  <dcterms:modified xsi:type="dcterms:W3CDTF">2011-08-01T06:04:30Z</dcterms:modified>
  <cp:revision>1</cp:revision>
  <dc:title>Analisis Review Airbnb Bangkok</dc:title>
</cp:coreProperties>
</file>