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D5-6152-493B-BFB0-950AF7B91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67AA-8632-418F-BAA8-27134ABF1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9589-C1A5-40B0-B1C0-C6861016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44D3-C546-46FB-9D5C-0607C339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2AE8-DC02-4FE8-B4CA-98256475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AE66-A9F7-4CD6-A98F-4DE26899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DB03A-12DA-4B98-8758-933C9B343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9FA3-2891-4FA3-9E59-2A0F498B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A525-3286-422F-8012-9644FC18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1A6C-CCFB-4CB6-B651-1BFDDAF4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67E9-C158-4927-8679-40A9B81F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399A7-E3A7-4C93-A6A4-24D8B20B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0C9C-8106-471A-B39D-4199A18D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2995-4E9B-4798-AA84-A4A5E17F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FBAB-9700-4AD1-B762-86AD050E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7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1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5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2CF-1807-42CF-A233-A2436EA3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5CA6-FF34-4372-9469-6274153D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4094-76F6-416F-98A0-F24B72A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30D7-67F4-4FCA-AC65-D808A8A7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7CA7B-D4F0-40B0-8B22-B284E0DD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9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D63-83A6-4106-8E9D-7A02DE51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77A6-26F2-4B47-9A8B-6CD2AB43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657B-98F6-4C3C-B2F7-8CA264F0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FCF2-02D4-406D-A6A6-8D2481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638A-D93A-4534-99EC-475F17F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77F3-5856-4576-9149-F48A302B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AFD5-8B1B-4E68-A5F8-B6D27B223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F7F72-BB4A-479F-A5AD-114FE425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3F6E-C0BF-456B-893C-1D27C953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91F1-85B9-4924-BC5E-83B5CF37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68CD-0730-4162-AAE4-E59EBAEC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D41F-EE40-43A0-8867-C508EE76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3CC1-420B-4CD4-9A00-B5174539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2C077-C956-4FE9-B51A-9105E25B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7AD0-703F-446F-9DB5-FA53DEC4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9F303-84FC-4EFB-B5E8-C2A7884B2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BD0F6-55F9-4FDC-BED1-305322A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DAD4A-8014-4FD0-85B2-F82BB280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B5D47-ED33-4B36-ADB5-28BD589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6E9-C702-4DAA-9A9B-BAA23F85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267C3-9D29-4380-8D20-047BFF3E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52947-C73B-41F8-B2FB-2A82413F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DD028-24E8-42CE-B208-82C55D32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E57FE-3F42-4456-A03B-F58B7760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F2FF1-E1B4-4860-B56F-150BB547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7706-3670-42B4-A164-17DA4792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34F9-DDBB-4500-BB53-8A6FF249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A077-D24C-4637-B3D1-6BAC01FF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7D39-D16E-43C5-BA9D-305BC223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13BE-D677-45F6-85DA-EB50D2F2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4FEC2-3CE9-46EF-884B-11A3FCF1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D27C-008D-4941-A2F9-CF058304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EF51-846A-437C-BBB0-94439476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72BDE-6784-43F3-B4AD-80C473DBB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8FF0B-FF28-4B1D-8B73-0E9ECB71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5233-DE20-404A-A0B6-13081C2F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3F002-E47F-4909-AE4C-12B8564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7EDE-2276-43D1-8067-303C82BC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9EB4E-3A5B-46C4-8840-BEF5AFF7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94A3-EF83-4E30-970A-23A38489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3082-C041-4A1A-9A7E-4949B5BC6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7C05-433C-4AC7-AAEB-3488D599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F4F1-997B-4A3E-8472-C89434123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BCDB4D-4CA4-47FC-8628-6181A49CE19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1ED5388-5A9B-44BB-9FBC-48D93714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84E8D-84AB-4287-A125-0DA313F67C4C}"/>
              </a:ext>
            </a:extLst>
          </p:cNvPr>
          <p:cNvSpPr/>
          <p:nvPr/>
        </p:nvSpPr>
        <p:spPr>
          <a:xfrm>
            <a:off x="3082051" y="2849033"/>
            <a:ext cx="60278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Anastasia Aleta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Reinard Sodyanata</a:t>
            </a:r>
          </a:p>
          <a:p>
            <a:pPr algn="ctr"/>
            <a:r>
              <a:rPr lang="en-US" sz="3600" dirty="0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Muhamad Ari </a:t>
            </a:r>
            <a:r>
              <a:rPr lang="en-US" sz="3600" dirty="0" err="1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Kosasih</a:t>
            </a:r>
            <a:endParaRPr lang="en-US" sz="3600" b="0" cap="none" spc="0" dirty="0">
              <a:ln w="0"/>
              <a:solidFill>
                <a:srgbClr val="002060"/>
              </a:solidFill>
              <a:latin typeface="Coves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F81461-1E04-4A7C-A5E8-1EA7C0BB104B}"/>
              </a:ext>
            </a:extLst>
          </p:cNvPr>
          <p:cNvSpPr/>
          <p:nvPr/>
        </p:nvSpPr>
        <p:spPr>
          <a:xfrm>
            <a:off x="2109697" y="1266837"/>
            <a:ext cx="79726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Analisis</a:t>
            </a:r>
            <a:r>
              <a:rPr lang="en-US" sz="3600" b="1" cap="none" spc="0" dirty="0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 </a:t>
            </a:r>
            <a:r>
              <a:rPr lang="en-US" sz="3600" b="1" cap="none" spc="0" dirty="0" err="1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Sentimen</a:t>
            </a:r>
            <a:r>
              <a:rPr lang="en-US" sz="3600" b="1" cap="none" spc="0" dirty="0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 </a:t>
            </a:r>
            <a:r>
              <a:rPr lang="en-US" sz="3600" b="1" cap="none" spc="0" dirty="0" err="1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Menggunakan</a:t>
            </a:r>
            <a:r>
              <a:rPr lang="en-US" sz="3600" b="1" cap="none" spc="0" dirty="0">
                <a:ln w="0"/>
                <a:solidFill>
                  <a:srgbClr val="002060"/>
                </a:solidFill>
                <a:latin typeface="Coves" panose="02000500000000000000" pitchFamily="2" charset="0"/>
              </a:rPr>
              <a:t> Model Neural Network dan LSTM</a:t>
            </a:r>
          </a:p>
        </p:txBody>
      </p:sp>
    </p:spTree>
    <p:extLst>
      <p:ext uri="{BB962C8B-B14F-4D97-AF65-F5344CB8AC3E}">
        <p14:creationId xmlns:p14="http://schemas.microsoft.com/office/powerpoint/2010/main" val="113675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(LSTM)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82852-B7E6-47CF-9561-4D1DC35E3208}"/>
              </a:ext>
            </a:extLst>
          </p:cNvPr>
          <p:cNvSpPr/>
          <p:nvPr/>
        </p:nvSpPr>
        <p:spPr>
          <a:xfrm>
            <a:off x="3819788" y="508477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Data training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10DE43F-469A-4D8C-B308-CF8953F2B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88" y="1058005"/>
            <a:ext cx="7773798" cy="28318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2A56AC-C6A5-4EE5-9AE8-4B506AB878D2}"/>
              </a:ext>
            </a:extLst>
          </p:cNvPr>
          <p:cNvSpPr/>
          <p:nvPr/>
        </p:nvSpPr>
        <p:spPr>
          <a:xfrm>
            <a:off x="3819788" y="3889833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Data testing</a:t>
            </a:r>
          </a:p>
        </p:txBody>
      </p:sp>
      <p:pic>
        <p:nvPicPr>
          <p:cNvPr id="12" name="Picture 11" descr="Calendar&#10;&#10;Description automatically generated">
            <a:extLst>
              <a:ext uri="{FF2B5EF4-FFF2-40B4-BE49-F238E27FC236}">
                <a16:creationId xmlns:a16="http://schemas.microsoft.com/office/drawing/2014/main" id="{7C37AA1E-8B52-4112-AA4E-415153521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88" y="4330120"/>
            <a:ext cx="381053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(LSTM)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82852-B7E6-47CF-9561-4D1DC35E3208}"/>
              </a:ext>
            </a:extLst>
          </p:cNvPr>
          <p:cNvSpPr/>
          <p:nvPr/>
        </p:nvSpPr>
        <p:spPr>
          <a:xfrm>
            <a:off x="3977238" y="693549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Training dan validation accuracy dan loss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7E62CB0-CA59-40D7-A05A-C452F5E1E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38" y="1243077"/>
            <a:ext cx="648743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(LSTM)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82852-B7E6-47CF-9561-4D1DC35E3208}"/>
              </a:ext>
            </a:extLst>
          </p:cNvPr>
          <p:cNvSpPr/>
          <p:nvPr/>
        </p:nvSpPr>
        <p:spPr>
          <a:xfrm>
            <a:off x="3977238" y="693549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Prediksi</a:t>
            </a:r>
            <a:endParaRPr lang="en-US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1EE7F-743B-4B0B-8A39-03E9FE054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42" y="1293682"/>
            <a:ext cx="3991532" cy="26673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0C47EE-10BA-4B95-91A6-3C78E9762312}"/>
              </a:ext>
            </a:extLst>
          </p:cNvPr>
          <p:cNvSpPr/>
          <p:nvPr/>
        </p:nvSpPr>
        <p:spPr>
          <a:xfrm>
            <a:off x="3974442" y="3154261"/>
            <a:ext cx="7424255" cy="27120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LSTM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text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dilihat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prediksi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contoh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: ‘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Selamat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bagus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’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menghasilkan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berupa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positive. </a:t>
            </a:r>
          </a:p>
        </p:txBody>
      </p:sp>
    </p:spTree>
    <p:extLst>
      <p:ext uri="{BB962C8B-B14F-4D97-AF65-F5344CB8AC3E}">
        <p14:creationId xmlns:p14="http://schemas.microsoft.com/office/powerpoint/2010/main" val="22350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Akhir</a:t>
            </a:r>
            <a:endParaRPr lang="en-US" sz="3600" b="1" cap="none" spc="0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9CDBB-6BED-4F28-A021-BE2440BA20E2}"/>
              </a:ext>
            </a:extLst>
          </p:cNvPr>
          <p:cNvSpPr/>
          <p:nvPr/>
        </p:nvSpPr>
        <p:spPr>
          <a:xfrm>
            <a:off x="3724705" y="-352338"/>
            <a:ext cx="7424255" cy="27120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Perbandingan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Neural Network dan LSTM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6858D1-625E-4C06-BA41-8FB89A27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05" y="1735230"/>
            <a:ext cx="4096322" cy="18957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4D6404-492B-40A1-A0A0-D32784C56FBD}"/>
              </a:ext>
            </a:extLst>
          </p:cNvPr>
          <p:cNvSpPr/>
          <p:nvPr/>
        </p:nvSpPr>
        <p:spPr>
          <a:xfrm>
            <a:off x="3724705" y="1103202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Neural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C4A7E-FF89-46E6-9DF5-B2FFA2E7F597}"/>
              </a:ext>
            </a:extLst>
          </p:cNvPr>
          <p:cNvSpPr/>
          <p:nvPr/>
        </p:nvSpPr>
        <p:spPr>
          <a:xfrm>
            <a:off x="8005443" y="1103202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LSTM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5D5E5-4E03-4D1A-8187-6FA43BB7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43" y="1661654"/>
            <a:ext cx="3991532" cy="26673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5C45EA-6D8E-4D99-B535-9FE258AA27E0}"/>
              </a:ext>
            </a:extLst>
          </p:cNvPr>
          <p:cNvSpPr/>
          <p:nvPr/>
        </p:nvSpPr>
        <p:spPr>
          <a:xfrm>
            <a:off x="3606517" y="3614897"/>
            <a:ext cx="7424255" cy="27120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sama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yaitu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: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Selamat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Bagus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kedua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memberikan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sama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yaitu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positive.</a:t>
            </a:r>
          </a:p>
        </p:txBody>
      </p:sp>
    </p:spTree>
    <p:extLst>
      <p:ext uri="{BB962C8B-B14F-4D97-AF65-F5344CB8AC3E}">
        <p14:creationId xmlns:p14="http://schemas.microsoft.com/office/powerpoint/2010/main" val="315684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1967085" y="668644"/>
            <a:ext cx="56668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latin typeface="Coves" panose="02000500000000000000" pitchFamily="2" charset="0"/>
              </a:rPr>
              <a:t>Kontribusi</a:t>
            </a:r>
            <a:r>
              <a:rPr lang="en-US" sz="3600" b="1" dirty="0">
                <a:ln w="0"/>
                <a:latin typeface="Coves" panose="02000500000000000000" pitchFamily="2" charset="0"/>
              </a:rPr>
              <a:t>:</a:t>
            </a:r>
            <a:endParaRPr lang="en-US" sz="3600" b="1" cap="none" spc="0" dirty="0">
              <a:ln w="0"/>
              <a:latin typeface="Coves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6FADA-3D16-4252-B70D-F21B8A10A1EE}"/>
              </a:ext>
            </a:extLst>
          </p:cNvPr>
          <p:cNvSpPr/>
          <p:nvPr/>
        </p:nvSpPr>
        <p:spPr>
          <a:xfrm>
            <a:off x="3833020" y="1314975"/>
            <a:ext cx="7424255" cy="480898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Reinard Sodyanata: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Data cleansing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Training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penerapan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Neural Network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Pembuatan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API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Neural Network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Pembuatan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API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LSTM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Melengkapi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Laporan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Hasil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Muhamad Ari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Kosasih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Training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penerapan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LSTM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kalkulasi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Neural Network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Anastasia Aleta (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Ijin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karena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operasi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-   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Pembuatan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Laporan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Hasil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2156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Pendahuluan</a:t>
            </a:r>
            <a:endParaRPr lang="en-US" sz="3600" b="1" cap="none" spc="0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05896"/>
            <a:ext cx="7424255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dunia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maya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dibanjiri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oleh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beragam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opini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pengguna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seluruh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dunia.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Opini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dikenal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juga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Menurut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KBBI,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sebuah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atau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pandangan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didasari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oleh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perasaan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sesuatu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Indonesia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salah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satu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negara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pengguna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media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sosial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terbanyak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di dunia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berkontribusi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besar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memberikan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atau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topik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Tentunya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sentimen-sentimen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di dunia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maya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memiliki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beragam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penilaian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apakah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positif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atau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negatif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bahkan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tidak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keduanya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(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netral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Oleh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karena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penelitian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bertujuan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-sentiment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Neural Network dan Deep Learning LSTM (Long short-term memory).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Metode</a:t>
            </a:r>
            <a:endParaRPr lang="en-US" sz="3600" b="1" cap="none" spc="0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Penelitian</a:t>
            </a:r>
            <a:endParaRPr lang="en-US" sz="3600" b="1" cap="none" spc="0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64619"/>
            <a:ext cx="7424255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akhir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tugas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API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di mana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2 endpoint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Neural Network dan 2 endpoint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LSTM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masing-masing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menerima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input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berupa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text dan file.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Model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training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Neural Network dan LSTM, di mana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disediakan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bahan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training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modelnya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Secara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garis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besar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langkah-langkah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dilalui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berikut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 cleansing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Feature extraction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Data training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Evaluasi</a:t>
            </a: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prediksi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2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Metode</a:t>
            </a:r>
            <a:endParaRPr lang="en-US" sz="3600" b="1" cap="none" spc="0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Penelitian</a:t>
            </a:r>
            <a:endParaRPr lang="en-US" sz="3600" b="1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(Neural Network)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64619"/>
            <a:ext cx="7424255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A3319-B8FB-417C-9329-2DC3EDBC5738}"/>
              </a:ext>
            </a:extLst>
          </p:cNvPr>
          <p:cNvSpPr/>
          <p:nvPr/>
        </p:nvSpPr>
        <p:spPr>
          <a:xfrm>
            <a:off x="4051883" y="605896"/>
            <a:ext cx="7424255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pertama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Neural Network. Dataset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melalui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proses data cleansing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mengubah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semua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huruf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menjadi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lowercase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menghapus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tanda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baca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serta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emoticon.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Selanjutnya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pengecekan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mengetahui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jumlah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positif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netral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negatif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Langkah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kedua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yaitu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feature extraction,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kita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metode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BoW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modul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CountVectorizer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Modul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pada library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Sklearn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Hasil feature extraction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kemudian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disimpan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format pickle.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Data training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Sebelumnya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kita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bagi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menjadi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 train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sebesar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80% dan data test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sebesar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20%.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Lalu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diuji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disimpan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sebuah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file.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Selanjutnya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evaluasi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Kita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modul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classification_report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evaluasi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Metode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dipakai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evaluasi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meliputi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accuracy, precision, recall, dan F1-Score. Setelah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cross validation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menguji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apakah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konsisten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atau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stabil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bila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berbeda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Setelah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prediksi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dan file.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pembuatan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API, 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disimpan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sebuah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file. Kita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flask swagger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dokumentasi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API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Response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meliputi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200, 400, dan 500.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Metode</a:t>
            </a:r>
            <a:endParaRPr lang="en-US" sz="3600" b="1" cap="none" spc="0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Penelitian</a:t>
            </a:r>
            <a:endParaRPr lang="en-US" sz="3600" b="1" dirty="0">
              <a:ln w="0"/>
              <a:solidFill>
                <a:schemeClr val="bg1"/>
              </a:solidFill>
              <a:latin typeface="Coves" panose="02000500000000000000" pitchFamily="2" charset="0"/>
            </a:endParaRP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(LSTM)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64619"/>
            <a:ext cx="7424255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Sama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halnya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sebelumnya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langkah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pertama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 cleansing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Selanjutnya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pengecekan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jumlah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Feature extraction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tokenizer dan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pad_sequences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Modul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digunakan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mengubah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list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sequence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menjadi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vector/array 2D. Label 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dimasukan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ke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dalam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sebuah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variable.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Selanjutnya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membagi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menjadi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80% data train dan 20% data test. Data training pun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Pada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bagian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arsitektur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LSTM,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proses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sebagai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berikut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Input layer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 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teks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dikondisikan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menjadi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sebuah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matriks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berdimensi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100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Unit layer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ditetapkan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jumlah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neuran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sebanyak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64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Fully connected layer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mengkondisikan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unit layer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menjadi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input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multi layer perceptron yang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terdiri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  <a:sym typeface="Wingdings" panose="05000000000000000000" pitchFamily="2" charset="2"/>
              </a:rPr>
              <a:t> 10 input dan 3 output.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mencegah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overfitting,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kita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menerapkan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EarlyStopping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Evaluasi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dengan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5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metode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yaitu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confusion matrix, accuracy, F1, recall, dan precision.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Cross validation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sama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halnya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seperti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sebelumnya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untuk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menguji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konsistensi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bila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diberikan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berbeda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Selanjutnya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prediction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sentiment.</a:t>
            </a:r>
          </a:p>
        </p:txBody>
      </p:sp>
    </p:spTree>
    <p:extLst>
      <p:ext uri="{BB962C8B-B14F-4D97-AF65-F5344CB8AC3E}">
        <p14:creationId xmlns:p14="http://schemas.microsoft.com/office/powerpoint/2010/main" val="124098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(Neural Network)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64619"/>
            <a:ext cx="7424255" cy="87895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Berikut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proses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penerapan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Neural Network.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CAEE676-5949-45D7-AD82-C7A931BD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3" y="1652730"/>
            <a:ext cx="2257740" cy="1190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C82852-B7E6-47CF-9561-4D1DC35E3208}"/>
              </a:ext>
            </a:extLst>
          </p:cNvPr>
          <p:cNvSpPr/>
          <p:nvPr/>
        </p:nvSpPr>
        <p:spPr>
          <a:xfrm>
            <a:off x="4051883" y="1104096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Menghitung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 </a:t>
            </a: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15FA8-0688-4FCF-BAEC-7812173E97F6}"/>
              </a:ext>
            </a:extLst>
          </p:cNvPr>
          <p:cNvSpPr/>
          <p:nvPr/>
        </p:nvSpPr>
        <p:spPr>
          <a:xfrm>
            <a:off x="4051882" y="2774428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 data cleansing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8147AA-4118-434F-9F15-D08605F6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2" y="3218011"/>
            <a:ext cx="724001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(Neural Network)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64619"/>
            <a:ext cx="7424255" cy="87895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82852-B7E6-47CF-9561-4D1DC35E3208}"/>
              </a:ext>
            </a:extLst>
          </p:cNvPr>
          <p:cNvSpPr/>
          <p:nvPr/>
        </p:nvSpPr>
        <p:spPr>
          <a:xfrm>
            <a:off x="4051880" y="389855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 data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15FA8-0688-4FCF-BAEC-7812173E97F6}"/>
              </a:ext>
            </a:extLst>
          </p:cNvPr>
          <p:cNvSpPr/>
          <p:nvPr/>
        </p:nvSpPr>
        <p:spPr>
          <a:xfrm>
            <a:off x="4051882" y="2774428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BAF29-23C1-4040-8902-EC1F1EA8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0" y="813699"/>
            <a:ext cx="3848637" cy="30293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8E20F4-0362-44BD-89F5-D0FC91C6730E}"/>
              </a:ext>
            </a:extLst>
          </p:cNvPr>
          <p:cNvSpPr/>
          <p:nvPr/>
        </p:nvSpPr>
        <p:spPr>
          <a:xfrm>
            <a:off x="4051879" y="3774452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 </a:t>
            </a: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prediksi</a:t>
            </a:r>
            <a:endParaRPr lang="en-US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E04BF4F-7F2E-4439-B16F-D47F8419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79" y="4263285"/>
            <a:ext cx="409632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0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(Neural Network)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0" y="664619"/>
            <a:ext cx="7424255" cy="87895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15FA8-0688-4FCF-BAEC-7812173E97F6}"/>
              </a:ext>
            </a:extLst>
          </p:cNvPr>
          <p:cNvSpPr/>
          <p:nvPr/>
        </p:nvSpPr>
        <p:spPr>
          <a:xfrm>
            <a:off x="4051882" y="2774428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4F81F-F986-4042-A138-34FAB7F1FADA}"/>
              </a:ext>
            </a:extLst>
          </p:cNvPr>
          <p:cNvSpPr/>
          <p:nvPr/>
        </p:nvSpPr>
        <p:spPr>
          <a:xfrm>
            <a:off x="3720514" y="664619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Kesimpulan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5A9011-8FB8-44DC-8F48-036538288200}"/>
              </a:ext>
            </a:extLst>
          </p:cNvPr>
          <p:cNvSpPr/>
          <p:nvPr/>
        </p:nvSpPr>
        <p:spPr>
          <a:xfrm>
            <a:off x="3724705" y="3137483"/>
            <a:ext cx="7424255" cy="271204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model Neural Network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sentimen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text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dilihat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prediksi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contoh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: ‘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Selamat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bagus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’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menghasilkan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berupa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positive.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Tidak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hanya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itu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,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analisis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tersebut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dapat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dilakukan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beragam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teks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. 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23E2CE4-5A70-494E-8C64-AB8E638D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14" y="1104096"/>
            <a:ext cx="409632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F7969-8EF5-4347-A885-AA520697F7BB}"/>
              </a:ext>
            </a:extLst>
          </p:cNvPr>
          <p:cNvSpPr/>
          <p:nvPr/>
        </p:nvSpPr>
        <p:spPr>
          <a:xfrm>
            <a:off x="-88217" y="1652730"/>
            <a:ext cx="350253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Hasil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d</a:t>
            </a:r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an</a:t>
            </a:r>
          </a:p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Kesimpulan</a:t>
            </a:r>
          </a:p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latin typeface="Coves" panose="02000500000000000000" pitchFamily="2" charset="0"/>
              </a:rPr>
              <a:t>(LSTM)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415C7-E854-4C4B-9B84-EF71276C997D}"/>
              </a:ext>
            </a:extLst>
          </p:cNvPr>
          <p:cNvSpPr/>
          <p:nvPr/>
        </p:nvSpPr>
        <p:spPr>
          <a:xfrm>
            <a:off x="4051883" y="664619"/>
            <a:ext cx="7424255" cy="87895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Berikut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ini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adalah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dari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setiap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proses </a:t>
            </a:r>
            <a:r>
              <a:rPr lang="en-US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penerapan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LSTM.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oves" panose="02000500000000000000" pitchFamily="2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CAEE676-5949-45D7-AD82-C7A931BD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3" y="1652730"/>
            <a:ext cx="2257740" cy="1190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C82852-B7E6-47CF-9561-4D1DC35E3208}"/>
              </a:ext>
            </a:extLst>
          </p:cNvPr>
          <p:cNvSpPr/>
          <p:nvPr/>
        </p:nvSpPr>
        <p:spPr>
          <a:xfrm>
            <a:off x="4051883" y="1104096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Menghitung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sentiment </a:t>
            </a:r>
            <a:r>
              <a:rPr lang="en-US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terhadap</a:t>
            </a: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15FA8-0688-4FCF-BAEC-7812173E97F6}"/>
              </a:ext>
            </a:extLst>
          </p:cNvPr>
          <p:cNvSpPr/>
          <p:nvPr/>
        </p:nvSpPr>
        <p:spPr>
          <a:xfrm>
            <a:off x="4051882" y="2774428"/>
            <a:ext cx="4043493" cy="5495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oves" panose="02000500000000000000" pitchFamily="2" charset="0"/>
              </a:rPr>
              <a:t>Hasil data cleansing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8147AA-4118-434F-9F15-D08605F6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82" y="3218011"/>
            <a:ext cx="724001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866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Coves</vt:lpstr>
      <vt:lpstr>Wingdings 2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Reinard Sodyanata</dc:creator>
  <cp:lastModifiedBy>Reinard Sodyanata</cp:lastModifiedBy>
  <cp:revision>63</cp:revision>
  <dcterms:created xsi:type="dcterms:W3CDTF">2023-03-06T09:44:05Z</dcterms:created>
  <dcterms:modified xsi:type="dcterms:W3CDTF">2023-03-06T11:32:24Z</dcterms:modified>
</cp:coreProperties>
</file>