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284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78" d="100"/>
          <a:sy n="78" d="100"/>
        </p:scale>
        <p:origin x="-510" y="-10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1A05E44B-AE1C-451D-8D8D-7EFD6EF9759F}" type="presOf" srcId="{92A1FB7E-F6FD-4533-B7D0-0F890B2F403B}" destId="{73B52D46-DF95-492F-A481-110C5B8B9354}" srcOrd="0" destOrd="0" presId="urn:microsoft.com/office/officeart/2005/8/layout/hList1"/>
    <dgm:cxn modelId="{EDBD22FE-A5AB-47CE-A5BA-BA8FC01497E9}" type="presOf" srcId="{612B25F3-FC7B-41D4-AB8A-4039605CAB03}" destId="{73B52D46-DF95-492F-A481-110C5B8B9354}" srcOrd="0" destOrd="5" presId="urn:microsoft.com/office/officeart/2005/8/layout/hList1"/>
    <dgm:cxn modelId="{4322739B-B066-420D-AB28-BFFF36F5182A}" type="presOf" srcId="{19313857-70A6-4556-9CA3-BDE902CCC6A7}" destId="{92C3490E-73FE-4B9E-BEE8-4AE70D053286}" srcOrd="0" destOrd="0" presId="urn:microsoft.com/office/officeart/2005/8/layout/hList1"/>
    <dgm:cxn modelId="{A97D4C31-7C7F-4016-A0DE-72654F55D8DF}" type="presOf" srcId="{87CB987D-18FA-4F8D-A9DB-0B680A9EFC5D}" destId="{73B52D46-DF95-492F-A481-110C5B8B9354}" srcOrd="0" destOrd="2" presId="urn:microsoft.com/office/officeart/2005/8/layout/hList1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2A1002A4-9FA8-42A1-8A2E-549DD107F4CC}" type="presOf" srcId="{56FD1652-1E94-4239-B24A-BB9AA78CBBF9}" destId="{4D590B99-4F81-464A-BD58-F2E2E5B0137D}" srcOrd="0" destOrd="3" presId="urn:microsoft.com/office/officeart/2005/8/layout/hList1"/>
    <dgm:cxn modelId="{DB403059-44CA-42CA-B6CC-6B29233F97CA}" type="presOf" srcId="{573997ED-44B2-4118-8BC8-2DEDFA80212D}" destId="{73B52D46-DF95-492F-A481-110C5B8B9354}" srcOrd="0" destOrd="6" presId="urn:microsoft.com/office/officeart/2005/8/layout/hList1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2864A684-6270-42CE-8CCC-5E1329A39CD1}" type="presOf" srcId="{BED9D978-7208-4ACD-B48C-6081A117C18F}" destId="{73B52D46-DF95-492F-A481-110C5B8B9354}" srcOrd="0" destOrd="1" presId="urn:microsoft.com/office/officeart/2005/8/layout/hList1"/>
    <dgm:cxn modelId="{EBA4F8F8-1B30-40B6-A234-5C762EC9D106}" type="presOf" srcId="{4F622714-BFFE-4E0E-A4E7-2EAA71CA2B99}" destId="{4D590B99-4F81-464A-BD58-F2E2E5B0137D}" srcOrd="0" destOrd="1" presId="urn:microsoft.com/office/officeart/2005/8/layout/hList1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48BCD150-66E0-4188-AC93-FD19C6F47DE7}" type="presOf" srcId="{94BEF138-3189-4EFC-9573-64EB2223430E}" destId="{4D590B99-4F81-464A-BD58-F2E2E5B0137D}" srcOrd="0" destOrd="4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6A7DFAF9-8F3A-4C1F-BC31-61B42933D2FF}" type="presOf" srcId="{F5BEA049-88DA-442A-B3D2-D9715C5ADCE1}" destId="{73B52D46-DF95-492F-A481-110C5B8B9354}" srcOrd="0" destOrd="3" presId="urn:microsoft.com/office/officeart/2005/8/layout/hList1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131616B7-D6FF-483C-9703-C62624783FD6}" type="presOf" srcId="{DFD29872-F485-48AE-B936-4997C26A5A78}" destId="{C56AD232-AC0F-4E20-A271-D5325FD97B9E}" srcOrd="0" destOrd="0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DF896D0C-CEFC-433B-B570-02FCD54A655B}" type="presOf" srcId="{595230A2-8F88-41BD-91D6-0CC322CE7F58}" destId="{4D590B99-4F81-464A-BD58-F2E2E5B0137D}" srcOrd="0" destOrd="2" presId="urn:microsoft.com/office/officeart/2005/8/layout/hList1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3BC00C0B-2998-41BA-9C5B-8225D65B9D00}" type="presOf" srcId="{1C440C53-7C8A-4C61-BD2A-EEF9B62BF3A6}" destId="{73B52D46-DF95-492F-A481-110C5B8B9354}" srcOrd="0" destOrd="4" presId="urn:microsoft.com/office/officeart/2005/8/layout/hList1"/>
    <dgm:cxn modelId="{EFAD9860-D290-4724-9C65-CB9CAFC38FAE}" type="presOf" srcId="{8AAE326E-2481-4F3B-9C35-3132CF1C2816}" destId="{4D590B99-4F81-464A-BD58-F2E2E5B0137D}" srcOrd="0" destOrd="5" presId="urn:microsoft.com/office/officeart/2005/8/layout/hList1"/>
    <dgm:cxn modelId="{016B9D72-2254-453D-8E7B-330830AA6BAF}" type="presOf" srcId="{75E258F0-F2C2-4758-A473-255071B5F9D2}" destId="{4D590B99-4F81-464A-BD58-F2E2E5B0137D}" srcOrd="0" destOrd="0" presId="urn:microsoft.com/office/officeart/2005/8/layout/hList1"/>
    <dgm:cxn modelId="{939FA941-2A68-44A2-BF03-B9065AE084E4}" type="presOf" srcId="{3D974753-D63F-4107-AA64-791F28BBC24A}" destId="{1606CFC2-84B0-4CCE-BA4A-D1F150DDA201}" srcOrd="0" destOrd="0" presId="urn:microsoft.com/office/officeart/2005/8/layout/hList1"/>
    <dgm:cxn modelId="{AB89B7AD-6722-4C40-853D-86BAA1283EBC}" type="presParOf" srcId="{92C3490E-73FE-4B9E-BEE8-4AE70D053286}" destId="{614D821C-CD7C-447D-A16F-3F363B4CC258}" srcOrd="0" destOrd="0" presId="urn:microsoft.com/office/officeart/2005/8/layout/hList1"/>
    <dgm:cxn modelId="{D8D111F8-9016-4D7A-A266-430281C3F880}" type="presParOf" srcId="{614D821C-CD7C-447D-A16F-3F363B4CC258}" destId="{1606CFC2-84B0-4CCE-BA4A-D1F150DDA201}" srcOrd="0" destOrd="0" presId="urn:microsoft.com/office/officeart/2005/8/layout/hList1"/>
    <dgm:cxn modelId="{69EF4F1B-2FC6-40C8-B075-D030A306A162}" type="presParOf" srcId="{614D821C-CD7C-447D-A16F-3F363B4CC258}" destId="{4D590B99-4F81-464A-BD58-F2E2E5B0137D}" srcOrd="1" destOrd="0" presId="urn:microsoft.com/office/officeart/2005/8/layout/hList1"/>
    <dgm:cxn modelId="{A4897959-B4ED-46E0-BE80-D94110F13363}" type="presParOf" srcId="{92C3490E-73FE-4B9E-BEE8-4AE70D053286}" destId="{79BD0298-16B7-4DF1-B192-60BE8C7001B6}" srcOrd="1" destOrd="0" presId="urn:microsoft.com/office/officeart/2005/8/layout/hList1"/>
    <dgm:cxn modelId="{DA613925-9467-4FD8-8A7C-C1B48F5E5927}" type="presParOf" srcId="{92C3490E-73FE-4B9E-BEE8-4AE70D053286}" destId="{B42D1387-995F-4C7F-AD11-F956140D1E68}" srcOrd="2" destOrd="0" presId="urn:microsoft.com/office/officeart/2005/8/layout/hList1"/>
    <dgm:cxn modelId="{9771F946-89BD-4F5D-BA23-6C8D1EA7C25C}" type="presParOf" srcId="{B42D1387-995F-4C7F-AD11-F956140D1E68}" destId="{C56AD232-AC0F-4E20-A271-D5325FD97B9E}" srcOrd="0" destOrd="0" presId="urn:microsoft.com/office/officeart/2005/8/layout/hList1"/>
    <dgm:cxn modelId="{C30DCE0A-72C3-42F4-9D68-F601C8EB24E6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36AC18DF-1578-4344-84BF-A7CD5270FC27}" type="presOf" srcId="{573997ED-44B2-4118-8BC8-2DEDFA80212D}" destId="{73B52D46-DF95-492F-A481-110C5B8B9354}" srcOrd="0" destOrd="6" presId="urn:microsoft.com/office/officeart/2005/8/layout/hList1"/>
    <dgm:cxn modelId="{727E06A8-BA6F-477A-9704-FC239DDD8A46}" type="presOf" srcId="{F5BEA049-88DA-442A-B3D2-D9715C5ADCE1}" destId="{73B52D46-DF95-492F-A481-110C5B8B9354}" srcOrd="0" destOrd="3" presId="urn:microsoft.com/office/officeart/2005/8/layout/hList1"/>
    <dgm:cxn modelId="{A4C0FB75-9AF8-4B1B-8C88-1DDAAF903F0F}" type="presOf" srcId="{8AAE326E-2481-4F3B-9C35-3132CF1C2816}" destId="{4D590B99-4F81-464A-BD58-F2E2E5B0137D}" srcOrd="0" destOrd="5" presId="urn:microsoft.com/office/officeart/2005/8/layout/hList1"/>
    <dgm:cxn modelId="{ADCB869A-74BF-4117-B7A9-D570F7CDCCC8}" type="presOf" srcId="{75E258F0-F2C2-4758-A473-255071B5F9D2}" destId="{4D590B99-4F81-464A-BD58-F2E2E5B0137D}" srcOrd="0" destOrd="0" presId="urn:microsoft.com/office/officeart/2005/8/layout/hList1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C93D938A-D0D0-4DBB-B676-C07849526CDA}" type="presOf" srcId="{3D974753-D63F-4107-AA64-791F28BBC24A}" destId="{1606CFC2-84B0-4CCE-BA4A-D1F150DDA201}" srcOrd="0" destOrd="0" presId="urn:microsoft.com/office/officeart/2005/8/layout/hList1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68E1C5AD-0DBB-458C-8BAC-FAB74CD4E43C}" type="presOf" srcId="{19313857-70A6-4556-9CA3-BDE902CCC6A7}" destId="{92C3490E-73FE-4B9E-BEE8-4AE70D053286}" srcOrd="0" destOrd="0" presId="urn:microsoft.com/office/officeart/2005/8/layout/hList1"/>
    <dgm:cxn modelId="{B7719E6F-2E3D-4CDD-A05E-2333D392A330}" type="presOf" srcId="{595230A2-8F88-41BD-91D6-0CC322CE7F58}" destId="{4D590B99-4F81-464A-BD58-F2E2E5B0137D}" srcOrd="0" destOrd="2" presId="urn:microsoft.com/office/officeart/2005/8/layout/hList1"/>
    <dgm:cxn modelId="{D7E8D6E0-D30F-4F05-AEAC-6E7F95C1EB1C}" type="presOf" srcId="{BED9D978-7208-4ACD-B48C-6081A117C18F}" destId="{73B52D46-DF95-492F-A481-110C5B8B9354}" srcOrd="0" destOrd="1" presId="urn:microsoft.com/office/officeart/2005/8/layout/hList1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D0BF6915-8D90-406F-8CCE-985BD297C859}" type="presOf" srcId="{87CB987D-18FA-4F8D-A9DB-0B680A9EFC5D}" destId="{73B52D46-DF95-492F-A481-110C5B8B9354}" srcOrd="0" destOrd="2" presId="urn:microsoft.com/office/officeart/2005/8/layout/hList1"/>
    <dgm:cxn modelId="{068A2150-12A4-4D99-8A34-56E3512828F5}" type="presOf" srcId="{1C440C53-7C8A-4C61-BD2A-EEF9B62BF3A6}" destId="{73B52D46-DF95-492F-A481-110C5B8B9354}" srcOrd="0" destOrd="4" presId="urn:microsoft.com/office/officeart/2005/8/layout/hList1"/>
    <dgm:cxn modelId="{7E3F731A-3557-46F6-A05C-9D390C3212A1}" type="presOf" srcId="{4F622714-BFFE-4E0E-A4E7-2EAA71CA2B99}" destId="{4D590B99-4F81-464A-BD58-F2E2E5B0137D}" srcOrd="0" destOrd="1" presId="urn:microsoft.com/office/officeart/2005/8/layout/hList1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8246E7FD-5407-4FA2-9AF3-192F140E2ACE}" type="presOf" srcId="{DFD29872-F485-48AE-B936-4997C26A5A78}" destId="{C56AD232-AC0F-4E20-A271-D5325FD97B9E}" srcOrd="0" destOrd="0" presId="urn:microsoft.com/office/officeart/2005/8/layout/hList1"/>
    <dgm:cxn modelId="{482E5CA1-79F9-42A2-99E2-0DD14385ACAA}" type="presOf" srcId="{92A1FB7E-F6FD-4533-B7D0-0F890B2F403B}" destId="{73B52D46-DF95-492F-A481-110C5B8B9354}" srcOrd="0" destOrd="0" presId="urn:microsoft.com/office/officeart/2005/8/layout/hList1"/>
    <dgm:cxn modelId="{8D6B49F5-E1A8-4DB9-82D8-797DBBAF84FC}" type="presOf" srcId="{612B25F3-FC7B-41D4-AB8A-4039605CAB03}" destId="{73B52D46-DF95-492F-A481-110C5B8B9354}" srcOrd="0" destOrd="5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0BD8A5AB-A12A-4107-9FF0-B795A46CC81B}" type="presOf" srcId="{94BEF138-3189-4EFC-9573-64EB2223430E}" destId="{4D590B99-4F81-464A-BD58-F2E2E5B0137D}" srcOrd="0" destOrd="4" presId="urn:microsoft.com/office/officeart/2005/8/layout/hList1"/>
    <dgm:cxn modelId="{312D56BA-CE4E-4992-BFDA-52AD006E640D}" type="presOf" srcId="{56FD1652-1E94-4239-B24A-BB9AA78CBBF9}" destId="{4D590B99-4F81-464A-BD58-F2E2E5B0137D}" srcOrd="0" destOrd="3" presId="urn:microsoft.com/office/officeart/2005/8/layout/hList1"/>
    <dgm:cxn modelId="{2F3EDC40-875C-4DBF-BBCE-AAC9EB8C947D}" type="presParOf" srcId="{92C3490E-73FE-4B9E-BEE8-4AE70D053286}" destId="{614D821C-CD7C-447D-A16F-3F363B4CC258}" srcOrd="0" destOrd="0" presId="urn:microsoft.com/office/officeart/2005/8/layout/hList1"/>
    <dgm:cxn modelId="{E9A22927-6B4B-46DB-9B89-5299E0CF820C}" type="presParOf" srcId="{614D821C-CD7C-447D-A16F-3F363B4CC258}" destId="{1606CFC2-84B0-4CCE-BA4A-D1F150DDA201}" srcOrd="0" destOrd="0" presId="urn:microsoft.com/office/officeart/2005/8/layout/hList1"/>
    <dgm:cxn modelId="{47EF5DAF-61FC-448D-8F15-BF23FE86DAC9}" type="presParOf" srcId="{614D821C-CD7C-447D-A16F-3F363B4CC258}" destId="{4D590B99-4F81-464A-BD58-F2E2E5B0137D}" srcOrd="1" destOrd="0" presId="urn:microsoft.com/office/officeart/2005/8/layout/hList1"/>
    <dgm:cxn modelId="{F685E848-F107-47B3-843F-6841F01B2E49}" type="presParOf" srcId="{92C3490E-73FE-4B9E-BEE8-4AE70D053286}" destId="{79BD0298-16B7-4DF1-B192-60BE8C7001B6}" srcOrd="1" destOrd="0" presId="urn:microsoft.com/office/officeart/2005/8/layout/hList1"/>
    <dgm:cxn modelId="{A679E25A-82E1-4043-91A4-99A2BE4BF681}" type="presParOf" srcId="{92C3490E-73FE-4B9E-BEE8-4AE70D053286}" destId="{B42D1387-995F-4C7F-AD11-F956140D1E68}" srcOrd="2" destOrd="0" presId="urn:microsoft.com/office/officeart/2005/8/layout/hList1"/>
    <dgm:cxn modelId="{DF813FD3-4D00-426B-B79C-F7324C61A198}" type="presParOf" srcId="{B42D1387-995F-4C7F-AD11-F956140D1E68}" destId="{C56AD232-AC0F-4E20-A271-D5325FD97B9E}" srcOrd="0" destOrd="0" presId="urn:microsoft.com/office/officeart/2005/8/layout/hList1"/>
    <dgm:cxn modelId="{AA55A0DE-2831-4041-9724-02C36CBDD06B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  <p:sldLayoutId id="2147484356" r:id="rId2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dirty="0" smtClean="0"/>
              <a:t>Docker </a:t>
            </a:r>
            <a:r>
              <a:rPr lang="en-US" dirty="0"/>
              <a:t>Training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7229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</a:t>
            </a:r>
            <a:r>
              <a:rPr lang="en-US" altLang="en-US" dirty="0" smtClean="0">
                <a:solidFill>
                  <a:schemeClr val="bg1"/>
                </a:solidFill>
              </a:rPr>
              <a:t>by: Kailash </a:t>
            </a:r>
            <a:r>
              <a:rPr lang="en-US" altLang="en-US" dirty="0" err="1" smtClean="0">
                <a:solidFill>
                  <a:schemeClr val="bg1"/>
                </a:solidFill>
              </a:rPr>
              <a:t>Verma</a:t>
            </a:r>
            <a:r>
              <a:rPr lang="en-US" altLang="en-US" dirty="0" smtClean="0">
                <a:solidFill>
                  <a:schemeClr val="bg1"/>
                </a:solidFill>
              </a:rPr>
              <a:t>	   Presented </a:t>
            </a:r>
            <a:r>
              <a:rPr lang="en-US" altLang="en-US" dirty="0">
                <a:solidFill>
                  <a:schemeClr val="bg1"/>
                </a:solidFill>
              </a:rPr>
              <a:t>by	</a:t>
            </a:r>
            <a:r>
              <a:rPr lang="en-US" altLang="en-US" dirty="0" smtClean="0">
                <a:solidFill>
                  <a:schemeClr val="bg1"/>
                </a:solidFill>
              </a:rPr>
              <a:t>: Kailash </a:t>
            </a:r>
            <a:r>
              <a:rPr lang="en-US" altLang="en-US" dirty="0" err="1" smtClean="0">
                <a:solidFill>
                  <a:schemeClr val="bg1"/>
                </a:solidFill>
              </a:rPr>
              <a:t>Verma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1616492"/>
            <a:ext cx="8458199" cy="4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Matrix From 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481328"/>
            <a:ext cx="8353615" cy="42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7175" y="1771649"/>
            <a:ext cx="8658225" cy="447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Ship an Application Container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270441" y="2920795"/>
            <a:ext cx="1596584" cy="2014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Docker Hub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Quaiy.io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Private Registry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Ecosystem for DevOps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45" y="2817397"/>
            <a:ext cx="2473831" cy="22070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85875" y="1766886"/>
            <a:ext cx="1581150" cy="10048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Machine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Engine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Compose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Swarm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24649" y="4020997"/>
            <a:ext cx="1495425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RancherOS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CoreOS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24648" y="5148258"/>
            <a:ext cx="1495425" cy="9144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Flocker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Convoy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4649" y="2977604"/>
            <a:ext cx="1495425" cy="8705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AWS ECS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Azure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19435" y="1765969"/>
            <a:ext cx="1495425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Swarm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Mesos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Kubernetes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724649" y="1766888"/>
            <a:ext cx="1495425" cy="10048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Rancher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Triton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IBM </a:t>
            </a:r>
            <a:r>
              <a:rPr lang="en-US" sz="1100" b="1" dirty="0" err="1">
                <a:solidFill>
                  <a:srgbClr val="00547E"/>
                </a:solidFill>
              </a:rPr>
              <a:t>Bluemix</a:t>
            </a:r>
            <a:endParaRPr lang="en-US" sz="1100" b="1" dirty="0">
              <a:solidFill>
                <a:srgbClr val="00547E"/>
              </a:solidFill>
            </a:endParaRPr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81560" y="1766888"/>
            <a:ext cx="1581150" cy="9896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Marathon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Chronos</a:t>
            </a:r>
            <a:r>
              <a:rPr lang="en-US" sz="1100" b="1" dirty="0">
                <a:solidFill>
                  <a:srgbClr val="00547E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Jenkins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19435" y="5162543"/>
            <a:ext cx="1496284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Consul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</a:t>
            </a:r>
            <a:r>
              <a:rPr lang="en-US" sz="1100" b="1" dirty="0" err="1">
                <a:solidFill>
                  <a:srgbClr val="00547E"/>
                </a:solidFill>
              </a:rPr>
              <a:t>etcd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Eureka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81560" y="5162543"/>
            <a:ext cx="1481270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cAdvisor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Sysdig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Ruxit</a:t>
            </a:r>
            <a:endParaRPr lang="en-US" sz="1100" b="1" dirty="0">
              <a:solidFill>
                <a:srgbClr val="00547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1098" y="1525412"/>
            <a:ext cx="14113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Tools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911" y="3745426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Registry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96941" y="1525412"/>
            <a:ext cx="1928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Orchestration Tools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24649" y="1505276"/>
            <a:ext cx="12001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– CAAS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76785" y="1508569"/>
            <a:ext cx="20615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    Scheduler &amp; </a:t>
            </a:r>
            <a:r>
              <a:rPr lang="en-US" sz="1100" b="1" dirty="0">
                <a:solidFill>
                  <a:srgbClr val="00547E"/>
                </a:solidFill>
                <a:latin typeface="+mn-lt"/>
              </a:rPr>
              <a:t>E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xecutor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647" y="3112791"/>
            <a:ext cx="6270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</a:p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on </a:t>
            </a:r>
          </a:p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Cloud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9435" y="6216134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Service discovery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81560" y="6197084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Monitoring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53399" y="4216588"/>
            <a:ext cx="6270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endParaRPr lang="en-US" sz="1100" b="1" dirty="0" smtClean="0">
              <a:solidFill>
                <a:srgbClr val="00547E"/>
              </a:solidFill>
              <a:latin typeface="+mn-lt"/>
            </a:endParaRPr>
          </a:p>
          <a:p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OS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38303" y="6200775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err="1">
                <a:solidFill>
                  <a:srgbClr val="00547E"/>
                </a:solidFill>
                <a:latin typeface="+mn-lt"/>
              </a:rPr>
              <a:t>Stateful</a:t>
            </a:r>
            <a:r>
              <a:rPr lang="en-US" sz="1100" b="1" dirty="0">
                <a:solidFill>
                  <a:srgbClr val="00547E"/>
                </a:solidFill>
                <a:latin typeface="+mn-lt"/>
              </a:rPr>
              <a:t>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258122" y="5169689"/>
            <a:ext cx="1596584" cy="90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Weave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688" y="5390014"/>
            <a:ext cx="920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networking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8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311" y="1466849"/>
            <a:ext cx="6410183" cy="434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 eliminates the matrix from Hell</a:t>
            </a:r>
          </a:p>
        </p:txBody>
      </p:sp>
      <p:pic>
        <p:nvPicPr>
          <p:cNvPr id="10" name="Picture 9" descr="D:\Docker\docker-matri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552574"/>
            <a:ext cx="6991350" cy="425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6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– Build , Ship And Run Apps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9262"/>
            <a:ext cx="7077075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Pipeline with Containers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D:\Docker\delivery pipe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33550"/>
            <a:ext cx="8439150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7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value addition for 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4950" y="1562100"/>
            <a:ext cx="7524750" cy="48577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performance near bare metal speeds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operations (run, stop , start, etc.) in seconds / milliseconds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Agile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VM-like agility – it’s still “virtualization”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Flexible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Containerize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“application(s)”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its own Operating System, like a VM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only contain bin, lib and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Inexpensive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 – free – lower TCO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Supported with out-of-the-box modern Linux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Ecosystem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16,000+ Apps in Docker Hub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Vibrant community &amp; numerous 3</a:t>
            </a:r>
            <a:r>
              <a:rPr lang="en-US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party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Cloud providers  - AWS, VMware, Google App Engine support Docker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</a:t>
            </a:r>
            <a:r>
              <a:rPr lang="en-IN" dirty="0" smtClean="0"/>
              <a:t>hould we care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564677"/>
              </p:ext>
            </p:extLst>
          </p:nvPr>
        </p:nvGraphicFramePr>
        <p:xfrm>
          <a:off x="304799" y="1644649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4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r>
              <a:rPr lang="en-IN" dirty="0"/>
              <a:t>for 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33525" y="1474152"/>
            <a:ext cx="7439025" cy="469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Automating packaging &amp; deployment of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Continuous integration/deployment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Zero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Creation of PAAS environments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Scaling Web apps, databases and backend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Micro-services architecture / Service orchestration &amp; discovery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2" y="3792463"/>
            <a:ext cx="7124703" cy="25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295400" y="1543051"/>
            <a:ext cx="7191374" cy="35622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IN" dirty="0" smtClean="0"/>
              <a:t>Infra </a:t>
            </a:r>
            <a:r>
              <a:rPr lang="en-IN" dirty="0"/>
              <a:t>team – Pain </a:t>
            </a:r>
            <a:r>
              <a:rPr lang="en-IN" dirty="0" smtClean="0"/>
              <a:t>areas</a:t>
            </a:r>
          </a:p>
          <a:p>
            <a:pPr eaLnBrk="1" hangingPunct="1">
              <a:defRPr/>
            </a:pPr>
            <a:r>
              <a:rPr lang="en-IN" dirty="0" smtClean="0"/>
              <a:t>DevOps </a:t>
            </a:r>
          </a:p>
          <a:p>
            <a:pPr eaLnBrk="1" hangingPunct="1">
              <a:defRPr/>
            </a:pPr>
            <a:r>
              <a:rPr lang="en-US" dirty="0"/>
              <a:t>Docker vs </a:t>
            </a:r>
            <a:r>
              <a:rPr lang="en-US" dirty="0" smtClean="0"/>
              <a:t>KVM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Evolution in Virtualization </a:t>
            </a:r>
            <a:r>
              <a:rPr lang="en-US" dirty="0" smtClean="0"/>
              <a:t>History</a:t>
            </a:r>
          </a:p>
          <a:p>
            <a:pPr eaLnBrk="1" hangingPunct="1">
              <a:defRPr/>
            </a:pPr>
            <a:r>
              <a:rPr lang="en-US" dirty="0" smtClean="0"/>
              <a:t>Docker</a:t>
            </a:r>
            <a:endParaRPr lang="en-US" dirty="0"/>
          </a:p>
          <a:p>
            <a:pPr eaLnBrk="1" hangingPunct="1">
              <a:defRPr/>
            </a:pPr>
            <a:r>
              <a:rPr lang="en-IN" dirty="0" smtClean="0"/>
              <a:t>Containers</a:t>
            </a:r>
          </a:p>
          <a:p>
            <a:pPr eaLnBrk="1" hangingPunct="1">
              <a:defRPr/>
            </a:pPr>
            <a:r>
              <a:rPr lang="en-IN" dirty="0" smtClean="0"/>
              <a:t>Docker Workflow</a:t>
            </a:r>
          </a:p>
          <a:p>
            <a:pPr eaLnBrk="1" hangingPunct="1">
              <a:defRPr/>
            </a:pPr>
            <a:r>
              <a:rPr lang="en-IN" dirty="0" smtClean="0"/>
              <a:t>Docker Ecosystem for DevOps</a:t>
            </a:r>
          </a:p>
          <a:p>
            <a:pPr eaLnBrk="1" hangingPunct="1">
              <a:defRPr/>
            </a:pPr>
            <a:r>
              <a:rPr lang="en-GB" dirty="0" smtClean="0"/>
              <a:t>Dockerfile</a:t>
            </a:r>
          </a:p>
          <a:p>
            <a:pPr eaLnBrk="1" hangingPunct="1">
              <a:defRPr/>
            </a:pPr>
            <a:r>
              <a:rPr lang="en-GB" dirty="0" smtClean="0"/>
              <a:t>Docker Commands</a:t>
            </a:r>
            <a:endParaRPr lang="en-US" dirty="0"/>
          </a:p>
          <a:p>
            <a:pPr eaLnBrk="1" hangingPunct="1">
              <a:defRPr/>
            </a:pPr>
            <a:r>
              <a:rPr lang="en-IN" dirty="0"/>
              <a:t>Use cases for Docker</a:t>
            </a:r>
          </a:p>
          <a:p>
            <a:pPr eaLnBrk="1" hangingPunct="1">
              <a:defRPr/>
            </a:pPr>
            <a:r>
              <a:rPr lang="en-US" dirty="0" smtClean="0"/>
              <a:t>Application Deployment using Docker containers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9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Virtualization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771650"/>
            <a:ext cx="8553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907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 smtClean="0"/>
              <a:t>progrium</a:t>
            </a:r>
            <a:r>
              <a:rPr lang="en-US" dirty="0" smtClean="0"/>
              <a:t>/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MAINTAINER </a:t>
            </a:r>
            <a:r>
              <a:rPr lang="en-US" dirty="0"/>
              <a:t>Kailash </a:t>
            </a:r>
            <a:r>
              <a:rPr lang="en-US" dirty="0" smtClean="0"/>
              <a:t>Verma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/>
              <a:t>opkg</a:t>
            </a:r>
            <a:r>
              <a:rPr lang="en-US" dirty="0"/>
              <a:t>-install curl </a:t>
            </a:r>
            <a:r>
              <a:rPr lang="en-US" dirty="0" smtClean="0"/>
              <a:t>ca-certificates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JAVA_HOME /</a:t>
            </a:r>
            <a:r>
              <a:rPr lang="en-US" dirty="0" err="1"/>
              <a:t>usr</a:t>
            </a:r>
            <a:r>
              <a:rPr lang="en-US" dirty="0"/>
              <a:t>/jdk1.8.0_25COPY jre1.8.0_25 /</a:t>
            </a:r>
            <a:r>
              <a:rPr lang="en-US" dirty="0" err="1"/>
              <a:t>usr</a:t>
            </a:r>
            <a:r>
              <a:rPr lang="en-US" dirty="0"/>
              <a:t>/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ln -s $JAVA_HOME /</a:t>
            </a:r>
            <a:r>
              <a:rPr lang="en-US" dirty="0" err="1"/>
              <a:t>usr</a:t>
            </a:r>
            <a:r>
              <a:rPr lang="en-US" dirty="0"/>
              <a:t>/java &amp;&amp;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$</a:t>
            </a:r>
            <a:r>
              <a:rPr lang="en-US" dirty="0" smtClean="0"/>
              <a:t>JAVA_HOME/man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PATH ${PATH}:${JAVA_HOME}/</a:t>
            </a:r>
            <a:r>
              <a:rPr lang="en-US" dirty="0" smtClean="0"/>
              <a:t>bin</a:t>
            </a:r>
          </a:p>
          <a:p>
            <a:endParaRPr lang="en-US" dirty="0"/>
          </a:p>
          <a:p>
            <a:r>
              <a:rPr lang="en-US" dirty="0" smtClean="0"/>
              <a:t>ENTRYPOINT </a:t>
            </a:r>
            <a:r>
              <a:rPr lang="en-US" dirty="0"/>
              <a:t>[ "java" ]CMD [ "-version" ]</a:t>
            </a:r>
          </a:p>
        </p:txBody>
      </p:sp>
    </p:spTree>
    <p:extLst>
      <p:ext uri="{BB962C8B-B14F-4D97-AF65-F5344CB8AC3E}">
        <p14:creationId xmlns:p14="http://schemas.microsoft.com/office/powerpoint/2010/main" val="18097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97093"/>
              </p:ext>
            </p:extLst>
          </p:nvPr>
        </p:nvGraphicFramePr>
        <p:xfrm>
          <a:off x="1552575" y="1628808"/>
          <a:ext cx="6486526" cy="47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86"/>
                <a:gridCol w="5234740"/>
              </a:tblGrid>
              <a:tr h="40001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Builds Docker images from a Dockerfile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image from a container's changes</a:t>
                      </a:r>
                    </a:p>
                  </a:txBody>
                  <a:tcPr/>
                </a:tc>
              </a:tr>
              <a:tr h="6536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 files/folders from a container's </a:t>
                      </a:r>
                      <a:r>
                        <a:rPr lang="en-US" dirty="0" err="1" smtClean="0"/>
                        <a:t>filesystem</a:t>
                      </a:r>
                      <a:r>
                        <a:rPr lang="en-US" dirty="0" smtClean="0"/>
                        <a:t> to the host path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container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running container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history of an image</a:t>
                      </a:r>
                      <a:endParaRPr lang="en-US" dirty="0"/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images</a:t>
                      </a:r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system-wide information</a:t>
                      </a:r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inspect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low-level information on a container or image</a:t>
                      </a:r>
                      <a:endParaRPr lang="en-US" dirty="0"/>
                    </a:p>
                  </a:txBody>
                  <a:tcPr/>
                </a:tc>
              </a:tr>
              <a:tr h="299118"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a running container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8715"/>
              </p:ext>
            </p:extLst>
          </p:nvPr>
        </p:nvGraphicFramePr>
        <p:xfrm>
          <a:off x="1514475" y="1597026"/>
          <a:ext cx="7067550" cy="50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Load an image from a tar archive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or log in to a Docker registry server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 out from a Docker registry server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Fetch the logs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Pause all processes within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r>
                        <a:rPr lang="en-US" dirty="0" smtClean="0"/>
                        <a:t> a paused container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 the public-facing port that is NAT-</a:t>
                      </a:r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 to PRIVATE_PORT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containers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Pull an image or a repository from a Docker registry server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an image or a repository to a Docker registry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89863"/>
              </p:ext>
            </p:extLst>
          </p:nvPr>
        </p:nvGraphicFramePr>
        <p:xfrm>
          <a:off x="1514475" y="1597026"/>
          <a:ext cx="7067550" cy="485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Rename an existing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restart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Restart a running container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one or more containers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one or more images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new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 image to a tar archive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for an image on the Docker Hub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 a stopped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a stream of a containers' resource usage statistics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Stop a running container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2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03192"/>
              </p:ext>
            </p:extLst>
          </p:nvPr>
        </p:nvGraphicFramePr>
        <p:xfrm>
          <a:off x="1514475" y="1597026"/>
          <a:ext cx="7067550" cy="22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Tag an image into a repository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Lookup the running processes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the Docker version information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wait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until a container stops, then print its exit code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57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 team – </a:t>
            </a:r>
            <a:r>
              <a:rPr lang="en-IN" dirty="0"/>
              <a:t>Pain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674178"/>
            <a:ext cx="7269734" cy="42408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Dev, </a:t>
            </a:r>
            <a:r>
              <a:rPr lang="en-IN" sz="1800" dirty="0" smtClean="0"/>
              <a:t>Test, Prod </a:t>
            </a:r>
            <a:r>
              <a:rPr lang="en-IN" sz="1800" dirty="0"/>
              <a:t>environments are </a:t>
            </a:r>
            <a:r>
              <a:rPr lang="en-IN" sz="1800" dirty="0" smtClean="0"/>
              <a:t>different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Prod Env –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Downtime issues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Fire fighting </a:t>
            </a:r>
            <a:r>
              <a:rPr lang="en-IN" sz="1600" dirty="0" smtClean="0"/>
              <a:t>issues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Golden </a:t>
            </a:r>
            <a:r>
              <a:rPr lang="en-IN" sz="1800" dirty="0" smtClean="0"/>
              <a:t>Images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Cost </a:t>
            </a:r>
            <a:r>
              <a:rPr lang="en-IN" sz="1800" dirty="0"/>
              <a:t>– at machine/VM </a:t>
            </a:r>
            <a:r>
              <a:rPr lang="en-IN" sz="1800" dirty="0" smtClean="0"/>
              <a:t>level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storage requirements for Golden Images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process of creating Environments - for Dev, Test teams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How to Snapshot the Environments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release process</a:t>
            </a: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7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value addition to Infra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31327"/>
            <a:ext cx="7269734" cy="4317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Same environments for Dev, Test and Prod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Faster </a:t>
            </a:r>
            <a:r>
              <a:rPr lang="en-IN" sz="1800" dirty="0"/>
              <a:t>to </a:t>
            </a:r>
            <a:r>
              <a:rPr lang="en-IN" sz="1800" dirty="0" smtClean="0"/>
              <a:t>create/manage Environments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take Snapshot of </a:t>
            </a:r>
            <a:r>
              <a:rPr lang="en-IN" sz="1800" dirty="0" smtClean="0"/>
              <a:t>Environments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Portability of Apps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build, test and </a:t>
            </a:r>
            <a:r>
              <a:rPr lang="en-IN" sz="1800" dirty="0" smtClean="0"/>
              <a:t>deploy Apps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automation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and more releases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Lower cost on storage </a:t>
            </a:r>
            <a:r>
              <a:rPr lang="en-IN" sz="1800" dirty="0"/>
              <a:t>&amp;</a:t>
            </a:r>
            <a:r>
              <a:rPr lang="en-IN" sz="1800" dirty="0" smtClean="0"/>
              <a:t> CPU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Zero downtime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Green/Blue </a:t>
            </a:r>
            <a:r>
              <a:rPr lang="en-IN" sz="1800" dirty="0"/>
              <a:t>deployment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vs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00250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96187" y="1914431"/>
            <a:ext cx="7269734" cy="158337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Docker automates creation of lightweight - </a:t>
            </a:r>
            <a:r>
              <a:rPr lang="en-IN" sz="1600" i="1" dirty="0" smtClean="0"/>
              <a:t>Application container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Container </a:t>
            </a:r>
            <a:r>
              <a:rPr lang="en-IN" sz="1600" dirty="0"/>
              <a:t>will virtually run </a:t>
            </a:r>
            <a:r>
              <a:rPr lang="en-IN" sz="1600" dirty="0" smtClean="0"/>
              <a:t>anywhere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run on any laptop, desktop, VM, Cloud &amp; more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Deployment </a:t>
            </a:r>
            <a:r>
              <a:rPr lang="en-IN" sz="1600" dirty="0"/>
              <a:t>of Applications inside an </a:t>
            </a:r>
            <a:r>
              <a:rPr lang="en-IN" sz="1600" dirty="0" smtClean="0"/>
              <a:t>Container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Unlike </a:t>
            </a:r>
            <a:r>
              <a:rPr lang="en-IN" sz="1600" dirty="0"/>
              <a:t>VM, it does not include a separate Operating system</a:t>
            </a:r>
            <a:r>
              <a:rPr lang="en-IN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59338" y="4118397"/>
            <a:ext cx="7269734" cy="156432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Speed:  Boots in 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Footprint: 100-1000 containers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Small Disk/CPU requirements as compared to VM's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Supported by all Cloud providers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459338" y="370732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Docker 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9338" y="15604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IN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?</a:t>
            </a:r>
            <a:r>
              <a:rPr lang="en-IN" dirty="0"/>
              <a:t>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62" y="3819525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</a:t>
            </a:r>
            <a:r>
              <a:rPr lang="en-IN" dirty="0" smtClean="0"/>
              <a:t>hould we care for Docker?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1295614"/>
              </p:ext>
            </p:extLst>
          </p:nvPr>
        </p:nvGraphicFramePr>
        <p:xfrm>
          <a:off x="304799" y="1644649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2791" y="1597977"/>
            <a:ext cx="7269734" cy="4964747"/>
          </a:xfrm>
        </p:spPr>
        <p:txBody>
          <a:bodyPr/>
          <a:lstStyle/>
          <a:p>
            <a:pPr marL="0" indent="0"/>
            <a:r>
              <a:rPr lang="en-IN" dirty="0">
                <a:solidFill>
                  <a:schemeClr val="tx1"/>
                </a:solidFill>
              </a:rPr>
              <a:t>What is Container ?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“Unit of deployment”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LXC - OS virtualization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Lighter than VM/Golden Images</a:t>
            </a: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IN" dirty="0" smtClean="0">
                <a:solidFill>
                  <a:schemeClr val="tx1"/>
                </a:solidFill>
              </a:rPr>
              <a:t>Why Containers ? </a:t>
            </a:r>
            <a:endParaRPr lang="en-IN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/>
              <a:t>Boots in </a:t>
            </a:r>
            <a:r>
              <a:rPr lang="en-IN" sz="1600" dirty="0" smtClean="0"/>
              <a:t>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100-1000 </a:t>
            </a:r>
            <a:r>
              <a:rPr lang="en-IN" sz="1600" dirty="0"/>
              <a:t>containers on one Machine/VM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be deployed to any Dev</a:t>
            </a:r>
            <a:r>
              <a:rPr lang="en-IN" sz="1600" dirty="0"/>
              <a:t>, Test &amp; </a:t>
            </a:r>
            <a:r>
              <a:rPr lang="en-IN" sz="1600" dirty="0" smtClean="0"/>
              <a:t>Prod servers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3019425"/>
            <a:ext cx="2143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Dockerfile, Image,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925" y="2750332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099" y="2750335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4560" y="2750336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2352674" y="3214676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0135" y="3214679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7979" y="290690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5440" y="29054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8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B06DB-23BE-4C87-8A72-920D78959B4A}"/>
</file>

<file path=customXml/itemProps2.xml><?xml version="1.0" encoding="utf-8"?>
<ds:datastoreItem xmlns:ds="http://schemas.openxmlformats.org/officeDocument/2006/customXml" ds:itemID="{2EEF2545-0C8D-4D5F-8F40-91E756A8972B}"/>
</file>

<file path=customXml/itemProps3.xml><?xml version="1.0" encoding="utf-8"?>
<ds:datastoreItem xmlns:ds="http://schemas.openxmlformats.org/officeDocument/2006/customXml" ds:itemID="{02C68E01-5B27-43E0-B270-7267047A7BBE}"/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1090</Words>
  <Application>Microsoft Office PowerPoint</Application>
  <PresentationFormat>On-screen Show (4:3)</PresentationFormat>
  <Paragraphs>309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Docker Training  </vt:lpstr>
      <vt:lpstr>Agenda </vt:lpstr>
      <vt:lpstr>Infra team – Pain areas</vt:lpstr>
      <vt:lpstr>DevOps value addition to Infra team</vt:lpstr>
      <vt:lpstr>Docker Container vs VM</vt:lpstr>
      <vt:lpstr>Docker </vt:lpstr>
      <vt:lpstr>Why should we care for Docker?</vt:lpstr>
      <vt:lpstr>Containers</vt:lpstr>
      <vt:lpstr>Dockerfile, Image, Container</vt:lpstr>
      <vt:lpstr>Docker Workflow</vt:lpstr>
      <vt:lpstr>PowerPoint Presentation</vt:lpstr>
      <vt:lpstr>PowerPoint Presentation</vt:lpstr>
      <vt:lpstr>Docker Ecosystem for DevOps </vt:lpstr>
      <vt:lpstr>PowerPoint Presentation</vt:lpstr>
      <vt:lpstr>Docker – Build , Ship And Run Apps </vt:lpstr>
      <vt:lpstr>Delivery Pipeline with Containers </vt:lpstr>
      <vt:lpstr>Docker – value addition for DevOps</vt:lpstr>
      <vt:lpstr>Why should we care ?</vt:lpstr>
      <vt:lpstr>Use cases for Docker</vt:lpstr>
      <vt:lpstr>Evolution in Virtualization History</vt:lpstr>
      <vt:lpstr>Dockerfile</vt:lpstr>
      <vt:lpstr>Docker Commands</vt:lpstr>
      <vt:lpstr>Docker Commands</vt:lpstr>
      <vt:lpstr>Docker Commands</vt:lpstr>
      <vt:lpstr>Docker Commands</vt:lpstr>
      <vt:lpstr>Thank You!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PPT Updated</dc:title>
  <cp:lastModifiedBy>Kailash Verma</cp:lastModifiedBy>
  <cp:revision>310</cp:revision>
  <dcterms:created xsi:type="dcterms:W3CDTF">2009-07-20T04:26:09Z</dcterms:created>
  <dcterms:modified xsi:type="dcterms:W3CDTF">2016-05-16T08:28:38Z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