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2F389-0727-43BF-AFA0-3A778B5DC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68C98F-7E8B-40B7-A822-38DBC6ECB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2B1A8D-CC54-494E-B95D-729AC48D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A35648-3B19-42EC-807F-85293E17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24CDF8-8583-4814-97D0-C019825D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21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0B5F0-AB26-406A-BADA-0A4A0590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989202-B815-4AC1-92CA-04734C93B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5BC08A-F9F9-4B5D-B0C5-4237A69C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8ECAED-1FAA-4B54-A620-C1E6C6D72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2BB8A-6859-4CDA-9381-6CFD8D36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690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C27168-0F0E-462C-90E4-E9641A2D0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69A40B-42A0-4BAA-98FA-7401EEB62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647C5-D9A8-459A-8398-8A2285D1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A96280-60E1-4234-AF13-4E525B67C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5C50BD-439F-4182-AED7-BEA47EA5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95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8319A-7A28-4C10-BAA0-51BD27E66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FCE81-D2C3-4081-8201-A215DD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30A513-BD57-4ACE-BD18-8DDE6BE6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D3C2D6-A933-410D-852B-0A7D9FD5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BD1D2-B594-4612-BA3B-7FEF7BF6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0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A6857-2985-443B-8CA8-558329201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A429C0-BB82-49FD-9A0F-EE182CBE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E5683-7CC6-4819-B0E4-57D29746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696243-020C-4C7A-9CDE-65E34D2D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498622-CBC2-4B5E-8E71-31A2C37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5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72BA9-DBC5-4749-98D7-3AD71DA8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46D5D-AFBB-4D7F-A0BD-AF4977639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EAD74C-F1B5-4E67-8A4F-5B69DFAF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983289-EA81-4815-A943-9E118DA0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3024DD-03C4-44CB-95CF-E20F0A3B4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16FBB5-10FF-4FBF-9876-23E56905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7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426690-9738-4FCF-8109-34B6D8E5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0B82A7-2AB6-4D3B-AC12-96E69377A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840080-EE09-4C16-B2ED-B336160C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59521B-FCF6-4077-A717-5C6F92417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097F9E-E785-4365-A53D-93DBF8F5E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026077-5716-4562-92C1-6F10C1EC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20B665-A79F-476C-B97C-B35CCBED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9695EC-DDD9-488F-BFA3-C6B79A3B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87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BB4F9-7D4A-4BC9-BAE9-599810DD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A2F75C-210D-498D-8CCD-4803F0CCF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E714A4C-F1DB-420C-99B3-AC03B761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B5E2F0-AEC3-4C06-B232-ABE160A93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07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B633BF-DF9E-4123-B49D-4DDE56DE7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CDC9FD-7131-4048-8A0D-C42B1A1B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389DC3-57BF-43D3-882C-DD688281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10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25292-D08B-490B-96C4-D437D9AE0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CE1A5-F481-4CBF-8B02-4DF972F67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CD3395-B617-4707-ABCE-E69F3A64C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9BB516-0EC2-4C64-AA97-91358112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2DDD8E-71FB-4784-ACDD-E4A1E33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4052F7-87DB-4C0C-B305-28A9C728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391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4CFE3-3892-4149-B87C-616725CB4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394723-FDFA-4CF0-8A23-712C7BFCD9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5AA622-9B9A-48DC-9F01-B4C3CBE4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0DCF52-806C-4A71-A5CD-97C25171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DA9313-8A6C-405B-9E51-A5DF16FF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80B27E-AC4E-4955-88ED-D89DC067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41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53997-2A52-4D90-A3D4-224B77AB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600879-BFC9-4C85-8644-390D1417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4DD76A-B695-4077-9F64-AADB923ED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DAB3F-5C37-4958-9647-A9A692C86919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CDC9E7-AF90-4DC1-A3AF-F1A5B12B7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822D6D-12A1-4874-88B9-893B2064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99C86-0945-4EE3-A852-CBAEE524CF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724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E30007-CE12-49D5-98AD-2A3CA1DED0D1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9A76227-860F-4AC8-9992-009E460C5C9B}"/>
              </a:ext>
            </a:extLst>
          </p:cNvPr>
          <p:cNvSpPr txBox="1">
            <a:spLocks/>
          </p:cNvSpPr>
          <p:nvPr/>
        </p:nvSpPr>
        <p:spPr>
          <a:xfrm>
            <a:off x="536046" y="1434041"/>
            <a:ext cx="6527346" cy="112915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alt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симулятора экономических моделей</a:t>
            </a:r>
            <a:endParaRPr lang="fr-CA" alt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BEF123AD-3742-463F-872E-0EC2A913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46" y="3429000"/>
            <a:ext cx="7273676" cy="1129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к.т.н., доц. каф. ИС-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Комкова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С.В.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ИС-121 – Есин Д.И.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7843D69-B933-4A6F-9F4E-94B4F9BAE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29" y="6039671"/>
            <a:ext cx="6706110" cy="497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50000"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МИВлГУ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Муром, 2025 г.</a:t>
            </a:r>
          </a:p>
        </p:txBody>
      </p:sp>
    </p:spTree>
    <p:extLst>
      <p:ext uri="{BB962C8B-B14F-4D97-AF65-F5344CB8AC3E}">
        <p14:creationId xmlns:p14="http://schemas.microsoft.com/office/powerpoint/2010/main" val="3190551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часть. Сервер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D4FA4D-066D-485A-8095-674E277F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7" y="1966750"/>
            <a:ext cx="3842003" cy="3303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5EB75E-23D6-4B62-90B9-E25C8EA0F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851" y="1966750"/>
            <a:ext cx="3842003" cy="3303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0F81E5-1481-4633-9D2A-C81CCB8027F0}"/>
              </a:ext>
            </a:extLst>
          </p:cNvPr>
          <p:cNvSpPr txBox="1"/>
          <p:nvPr/>
        </p:nvSpPr>
        <p:spPr>
          <a:xfrm>
            <a:off x="2111931" y="5994586"/>
            <a:ext cx="4114909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5 – Структура модулей сервера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B44BD-36DA-4DE0-9581-37E5031C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6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часть. Клиент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C35F14-3F5E-4EA5-A4A0-45A535FA8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9" y="2102929"/>
            <a:ext cx="3316645" cy="3395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79EAFF-ED9B-4F9D-98E0-E9D6B3D5D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1" y="1295400"/>
            <a:ext cx="3046612" cy="473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7D8F05-01BE-4C81-AE79-57D9BFCB0252}"/>
              </a:ext>
            </a:extLst>
          </p:cNvPr>
          <p:cNvSpPr txBox="1"/>
          <p:nvPr/>
        </p:nvSpPr>
        <p:spPr>
          <a:xfrm>
            <a:off x="2069249" y="6226993"/>
            <a:ext cx="414671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6 – Структура модулей клиента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12D36-8CC0-4692-9C0D-B661EF181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92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36E598-CAA0-4E81-BEAC-546D02C2A9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0043" y="1374616"/>
            <a:ext cx="7188557" cy="4327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EDA502-F754-431B-A0E7-CBAA334CDA94}"/>
              </a:ext>
            </a:extLst>
          </p:cNvPr>
          <p:cNvSpPr txBox="1"/>
          <p:nvPr/>
        </p:nvSpPr>
        <p:spPr>
          <a:xfrm>
            <a:off x="2144440" y="5994586"/>
            <a:ext cx="4049891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7 –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авотризации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DAB2F-5A98-4934-82C0-B3369F006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4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5A6539-AD13-495B-A585-9E06C2504B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92454" y="1459865"/>
            <a:ext cx="7268845" cy="3938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E1DEF2-D8F1-4715-AF9F-697F3995DDA3}"/>
              </a:ext>
            </a:extLst>
          </p:cNvPr>
          <p:cNvSpPr txBox="1"/>
          <p:nvPr/>
        </p:nvSpPr>
        <p:spPr>
          <a:xfrm>
            <a:off x="1753750" y="5994586"/>
            <a:ext cx="4831259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8 -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загрузки документов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93024-7957-499B-ACF2-834EC60A5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37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9A12B6-C489-420A-9E19-2BBA8E8BA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737" y="1330960"/>
            <a:ext cx="7472363" cy="41960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B4FD5D-D9DA-4B58-9CDE-97147899F3C4}"/>
              </a:ext>
            </a:extLst>
          </p:cNvPr>
          <p:cNvSpPr txBox="1"/>
          <p:nvPr/>
        </p:nvSpPr>
        <p:spPr>
          <a:xfrm>
            <a:off x="1147783" y="5994586"/>
            <a:ext cx="604319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9 -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извлечения данных из документа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07816D-FCEC-41F4-81B8-C0440141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1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241326-B5C4-4217-A316-FF301B43EED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037" y="1117282"/>
            <a:ext cx="7383463" cy="4623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B72B62-F93A-4FC5-B9AA-08BA2FDFF97A}"/>
              </a:ext>
            </a:extLst>
          </p:cNvPr>
          <p:cNvSpPr txBox="1"/>
          <p:nvPr/>
        </p:nvSpPr>
        <p:spPr>
          <a:xfrm>
            <a:off x="1936172" y="5994586"/>
            <a:ext cx="4466416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10 -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расчета модели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5783E-78E6-44EF-89F5-09BDB8F10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16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051538-D025-4B5A-852F-C8438C631A3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25700" y="1346200"/>
            <a:ext cx="3543598" cy="4648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18390-9AED-4E9F-BD0B-B24A1333E34E}"/>
              </a:ext>
            </a:extLst>
          </p:cNvPr>
          <p:cNvSpPr txBox="1"/>
          <p:nvPr/>
        </p:nvSpPr>
        <p:spPr>
          <a:xfrm>
            <a:off x="2191148" y="6197600"/>
            <a:ext cx="401270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11 -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Тестирование чата с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LLM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BBC05-B9B2-4447-81F9-E3AFD3E3A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4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100" y="0"/>
            <a:ext cx="5765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Тестирование программы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892201A-183C-4404-A078-5297C99A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" y="1497814"/>
            <a:ext cx="3759200" cy="4370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7945377-0335-4AD5-B9BC-54424606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453" y="1497815"/>
            <a:ext cx="3759200" cy="437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640260-A019-4BD9-901A-43B2DDEFF267}"/>
              </a:ext>
            </a:extLst>
          </p:cNvPr>
          <p:cNvSpPr txBox="1"/>
          <p:nvPr/>
        </p:nvSpPr>
        <p:spPr>
          <a:xfrm>
            <a:off x="1327391" y="6096186"/>
            <a:ext cx="568399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12 – Результаты автоматического тестирования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355B5-CCFE-4CF7-9409-B343AAAF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662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4CE6BEE-BD2A-4F9F-8DB4-10FD4BEFD705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BAFD3D7D-71A9-4689-BAE1-803BEFC7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550" y="0"/>
            <a:ext cx="28829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9A965-1EB1-4A37-ADC4-C76D600C395E}"/>
              </a:ext>
            </a:extLst>
          </p:cNvPr>
          <p:cNvSpPr txBox="1"/>
          <p:nvPr/>
        </p:nvSpPr>
        <p:spPr>
          <a:xfrm>
            <a:off x="63500" y="914400"/>
            <a:ext cx="8259406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дипломной работы была создана интерактивная система для моделирования экономических процессов, включающая удобный клиентский интерфейс, современную архитектуру и интеграцию искусственного интеллекта. В рамках проекта выполнены задачи: анализ аналогов, формирование требований, выбор оптимального стека технологий, проектирование и реализация базы данных, серверной и клиентской частей, разработка модулей визуализации и AI, а также комплексное тестирование. Разработанный симулятор автоматизирует обработку экономических данных, предоставляет наглядные объяснения и помогает студентам глубже освоить экономические теории, что способствует повышению качества образования и развитию аналитических навыков.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9502C-BAD4-4CCC-BE5D-1EE467779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C371725-476D-4396-A80F-7F2C215DF068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05BCBBD-CB89-438C-AF5A-793AA3AA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139" y="199993"/>
            <a:ext cx="4954555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05500-37FA-432D-81B2-14F5327EDDDC}"/>
              </a:ext>
            </a:extLst>
          </p:cNvPr>
          <p:cNvSpPr txBox="1"/>
          <p:nvPr/>
        </p:nvSpPr>
        <p:spPr>
          <a:xfrm>
            <a:off x="335903" y="1772817"/>
            <a:ext cx="7604448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разработать интерактивный симулятор экономических моделей для обучения студентов и начинающих экономистов.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98AC44-76BC-4182-A51D-B6235DF7448F}"/>
              </a:ext>
            </a:extLst>
          </p:cNvPr>
          <p:cNvSpPr txBox="1"/>
          <p:nvPr/>
        </p:nvSpPr>
        <p:spPr>
          <a:xfrm>
            <a:off x="335903" y="2891547"/>
            <a:ext cx="172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9F110C2-A3DD-4B21-8D55-5FC624EDA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03" y="3269563"/>
            <a:ext cx="8074672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образовательных программ и симуляторов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Формулировка требований к системе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и проектирование архитектуры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базы данных и клиент-серверных компонентов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искусственного интеллекта для анализа и пояснения результатов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 программного комплекса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FCDCA-4820-4B03-AE8D-C288A3318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167" y="6428303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ru-RU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90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756BE6-80EE-445C-AB86-0F6B2FBF72BF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3D11E07-F796-4694-8BE0-841BA2B50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301051"/>
              </p:ext>
            </p:extLst>
          </p:nvPr>
        </p:nvGraphicFramePr>
        <p:xfrm>
          <a:off x="314324" y="2143126"/>
          <a:ext cx="7677150" cy="3629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59313">
                  <a:extLst>
                    <a:ext uri="{9D8B030D-6E8A-4147-A177-3AD203B41FA5}">
                      <a16:colId xmlns:a16="http://schemas.microsoft.com/office/drawing/2014/main" val="3691021894"/>
                    </a:ext>
                  </a:extLst>
                </a:gridCol>
                <a:gridCol w="1225454">
                  <a:extLst>
                    <a:ext uri="{9D8B030D-6E8A-4147-A177-3AD203B41FA5}">
                      <a16:colId xmlns:a16="http://schemas.microsoft.com/office/drawing/2014/main" val="246743945"/>
                    </a:ext>
                  </a:extLst>
                </a:gridCol>
                <a:gridCol w="1113119">
                  <a:extLst>
                    <a:ext uri="{9D8B030D-6E8A-4147-A177-3AD203B41FA5}">
                      <a16:colId xmlns:a16="http://schemas.microsoft.com/office/drawing/2014/main" val="2281972447"/>
                    </a:ext>
                  </a:extLst>
                </a:gridCol>
                <a:gridCol w="1779264">
                  <a:extLst>
                    <a:ext uri="{9D8B030D-6E8A-4147-A177-3AD203B41FA5}">
                      <a16:colId xmlns:a16="http://schemas.microsoft.com/office/drawing/2014/main" val="3580654133"/>
                    </a:ext>
                  </a:extLst>
                </a:gridCol>
              </a:tblGrid>
              <a:tr h="515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Eviews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Gretl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Excel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3387207"/>
                  </a:ext>
                </a:extLst>
              </a:tr>
              <a:tr h="10538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Эконометрическое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моделирование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2034679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Интерактивная визуализация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45509650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финансовой отчётности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0322221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AI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3216937"/>
                  </a:ext>
                </a:extLst>
              </a:tr>
              <a:tr h="515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Экспорт отчётов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2356288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C20DD7CA-5B53-48CF-9F27-9EB834CD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219" y="314293"/>
            <a:ext cx="5619361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программ аналогов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8BB31-3184-4419-900E-8DCFDA2869C4}"/>
              </a:ext>
            </a:extLst>
          </p:cNvPr>
          <p:cNvSpPr txBox="1"/>
          <p:nvPr/>
        </p:nvSpPr>
        <p:spPr>
          <a:xfrm>
            <a:off x="1376179" y="5994586"/>
            <a:ext cx="5586401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Таблица 1 - Сравнительный анализ программ аналогов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F00AC-A2C6-45B7-961E-2C5A41A2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728" y="645166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4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EA9E77-7C96-45A8-8E9E-9D6EFB51459D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25D6C8E-6B3E-4756-910C-CD877675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530" y="295243"/>
            <a:ext cx="7953376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Требование к разрабатываемой системе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A05E2D1-D619-498C-BFB7-1D9B65294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31" y="1348176"/>
            <a:ext cx="8050570" cy="521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Возможность выбора и редактирования экономических моделей для каждого пользователя.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Удобный интерфейс для задания исходных данных и запуска вычислений.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Сохранение результатов и возврат к предыдущим сессиям.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Визуализация данных в виде графиков, гистограмм, тепловых карт и других диаграмм.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Переключение между разными типами визуализации и сравнение результатов.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Интеграция AI-модулей для анализа загруженных документов и автозаполнения параметров.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Объяснение графиков и интерпретация результатов с помощью искусственного интеллекта.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Авторизация, регистрация и сохранение пользовательских сессий.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Кэширование результатов вычислений для ускорения работы.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Параллельная работа нескольких пользователей без задержек.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Защита и конфиденциальность пользовательских данных.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B38DC-0B8E-428D-B101-BE66BDA02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306" y="6392894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903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E0B665-31C1-44F3-BA35-5E89243469BD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64DE274-A738-4492-877B-DEAD90BD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430" y="320643"/>
            <a:ext cx="578997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средств реализации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16D4D1-4D86-44CE-A9F7-271A0094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2115119"/>
            <a:ext cx="3022600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JDK 21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B5ACFD1-E539-4DCB-A37B-569A16B08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53" y="2115119"/>
            <a:ext cx="2819400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MinIO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Mistral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7B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Char char="‒"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82C44-83D7-4F40-8163-620570D6A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96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7BE20E-DCEE-43F8-8824-3262E0EF5BD4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048EBC3A-3521-43F9-AF51-52C7A550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300" y="346043"/>
            <a:ext cx="64135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бизнес-процессов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0A5771-C875-4D72-AF42-094153A7F8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1" y="1489043"/>
            <a:ext cx="3132494" cy="469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D419DA-2CEF-4541-A09E-ADE8C958AD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89043"/>
            <a:ext cx="3581400" cy="469585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825C4-D625-4AC5-9C0F-76BF208412A9}"/>
              </a:ext>
            </a:extLst>
          </p:cNvPr>
          <p:cNvSpPr txBox="1"/>
          <p:nvPr/>
        </p:nvSpPr>
        <p:spPr>
          <a:xfrm>
            <a:off x="2026793" y="6184900"/>
            <a:ext cx="4311308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Диаграмма бизнес-процессов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3E4AF-68CF-4F68-9EC8-9EBE1C1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5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E89832-2EEA-4ADC-9010-29C96B71D1A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990600"/>
            <a:ext cx="72009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51A4F8-DF02-4EED-94C3-D152B90FC73D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A022CC9-2206-41F5-AF13-2EBEE023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0"/>
            <a:ext cx="64135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архитектуры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C45F3-ECAC-453A-9FA5-3E22704F857B}"/>
              </a:ext>
            </a:extLst>
          </p:cNvPr>
          <p:cNvSpPr txBox="1"/>
          <p:nvPr/>
        </p:nvSpPr>
        <p:spPr>
          <a:xfrm>
            <a:off x="2157513" y="6248400"/>
            <a:ext cx="382053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Диаграмма компонентов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2F953-821F-48EC-91A6-CF83B2869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9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877D36A-0A22-4C1C-9D40-E75D6BA9B90E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F591039-099E-4810-91E5-ED5156A6F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12700"/>
            <a:ext cx="843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базы данных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BAB8EF-6F34-4A6E-8F1B-B895E5D5F1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021" y="1229937"/>
            <a:ext cx="5984557" cy="486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7FDCA6-B0C1-46F2-88A9-5C0377C20C65}"/>
              </a:ext>
            </a:extLst>
          </p:cNvPr>
          <p:cNvSpPr txBox="1"/>
          <p:nvPr/>
        </p:nvSpPr>
        <p:spPr>
          <a:xfrm>
            <a:off x="2821453" y="6094037"/>
            <a:ext cx="2768900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–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диаграмма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E0BE81-FC0B-4464-903F-2C6A1261B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65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8F63D-A62F-471E-9B4E-5F25628327CF}"/>
              </a:ext>
            </a:extLst>
          </p:cNvPr>
          <p:cNvSpPr/>
          <p:nvPr/>
        </p:nvSpPr>
        <p:spPr>
          <a:xfrm>
            <a:off x="8322906" y="0"/>
            <a:ext cx="821094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2ECEAD27-51B0-402C-BB1C-DD3B3A5F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0"/>
            <a:ext cx="53213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дизайна</a:t>
            </a:r>
            <a:endParaRPr lang="fr-CA" alt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1D1967-C298-4E20-BB4F-D69E2B5505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5138" y="1143000"/>
            <a:ext cx="3435945" cy="2050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111AF6-881F-4A71-A5A8-0A0ED454B9F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98911" y="1143000"/>
            <a:ext cx="3626167" cy="2050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9CB17B-7958-4FE6-B921-7FAB9D8E65B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7833" y="3429000"/>
            <a:ext cx="3626167" cy="26342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0DE389E-6A31-4262-9F0F-FE7CCAFF69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298911" y="3429000"/>
            <a:ext cx="3626167" cy="26342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9990DE-2BE8-46D2-A7D9-7FE5E1015D87}"/>
              </a:ext>
            </a:extLst>
          </p:cNvPr>
          <p:cNvSpPr txBox="1"/>
          <p:nvPr/>
        </p:nvSpPr>
        <p:spPr>
          <a:xfrm>
            <a:off x="2553396" y="6144894"/>
            <a:ext cx="3021212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4 – Макеты дизайна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70B0C-24A0-4500-8A56-FCEEA72D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5506" y="6405006"/>
            <a:ext cx="6484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  <a:endParaRPr lang="ru-RU" alt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9427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483</Words>
  <Application>Microsoft Office PowerPoint</Application>
  <PresentationFormat>Экран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Цели и задачи работы</vt:lpstr>
      <vt:lpstr>Обзор программ аналогов</vt:lpstr>
      <vt:lpstr>Требование к разрабатываемой системе</vt:lpstr>
      <vt:lpstr>Выбор средств реализации</vt:lpstr>
      <vt:lpstr>Определение бизнес-процессов</vt:lpstr>
      <vt:lpstr>Проектирование архитектуры</vt:lpstr>
      <vt:lpstr>Проектирование структуры базы данных</vt:lpstr>
      <vt:lpstr>Проектирование дизайна</vt:lpstr>
      <vt:lpstr>Техническая часть. Сервер</vt:lpstr>
      <vt:lpstr>Техническая часть. Клиент</vt:lpstr>
      <vt:lpstr> Тестирование программы</vt:lpstr>
      <vt:lpstr> Тестирование программы</vt:lpstr>
      <vt:lpstr> Тестирование программы</vt:lpstr>
      <vt:lpstr> Тестирование программы</vt:lpstr>
      <vt:lpstr> Тестирование программы</vt:lpstr>
      <vt:lpstr> Тестирование программы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Есин Дима</dc:creator>
  <cp:lastModifiedBy>Есин Дима</cp:lastModifiedBy>
  <cp:revision>2</cp:revision>
  <dcterms:created xsi:type="dcterms:W3CDTF">2025-06-15T16:55:52Z</dcterms:created>
  <dcterms:modified xsi:type="dcterms:W3CDTF">2025-06-15T18:17:03Z</dcterms:modified>
</cp:coreProperties>
</file>