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2" roundtripDataSignature="AMtx7mj05HIGkfIVpVPYIy81MrA35hBp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47072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GB"/>
              <a:t>CSE 477: Introduction to Computer Security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524000" y="3602037"/>
            <a:ext cx="9144000" cy="27672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GB" sz="3200"/>
              <a:t>Lecture – 9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/>
              <a:t>Course Teacher: Dr. Md Sadek Ferdous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/>
              <a:t>Assistant Professor, CSE, SUST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/>
              <a:t>E-mail: ripul.bd@gmail.com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Diffie-Hellman key exchange protocol (DH protocol) </a:t>
            </a:r>
            <a:endParaRPr/>
          </a:p>
        </p:txBody>
      </p:sp>
      <p:sp>
        <p:nvSpPr>
          <p:cNvPr id="143" name="Google Shape;143;p10"/>
          <p:cNvSpPr txBox="1"/>
          <p:nvPr>
            <p:ph idx="1" type="body"/>
          </p:nvPr>
        </p:nvSpPr>
        <p:spPr>
          <a:xfrm>
            <a:off x="846292" y="1825623"/>
            <a:ext cx="10943804" cy="47395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926" r="-1507" t="-241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GB"/>
              <a:t> 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Diffie-Hellman key exchange protocol (DH protocol)</a:t>
            </a:r>
            <a:endParaRPr/>
          </a:p>
        </p:txBody>
      </p:sp>
      <p:sp>
        <p:nvSpPr>
          <p:cNvPr id="149" name="Google Shape;149;p11"/>
          <p:cNvSpPr/>
          <p:nvPr/>
        </p:nvSpPr>
        <p:spPr>
          <a:xfrm>
            <a:off x="2727016" y="2859315"/>
            <a:ext cx="817296" cy="3505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Alice</a:t>
            </a:r>
            <a:endParaRPr/>
          </a:p>
        </p:txBody>
      </p:sp>
      <p:sp>
        <p:nvSpPr>
          <p:cNvPr id="150" name="Google Shape;150;p11"/>
          <p:cNvSpPr/>
          <p:nvPr/>
        </p:nvSpPr>
        <p:spPr>
          <a:xfrm>
            <a:off x="7143919" y="2859315"/>
            <a:ext cx="817296" cy="3505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Bob</a:t>
            </a:r>
            <a:endParaRPr/>
          </a:p>
        </p:txBody>
      </p:sp>
      <p:sp>
        <p:nvSpPr>
          <p:cNvPr id="151" name="Google Shape;151;p11"/>
          <p:cNvSpPr/>
          <p:nvPr/>
        </p:nvSpPr>
        <p:spPr>
          <a:xfrm>
            <a:off x="2481734" y="2436241"/>
            <a:ext cx="13078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Picks x in Z</a:t>
            </a:r>
            <a:r>
              <a:rPr b="0" baseline="-2500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1"/>
          <p:cNvSpPr/>
          <p:nvPr/>
        </p:nvSpPr>
        <p:spPr>
          <a:xfrm>
            <a:off x="6914821" y="2422516"/>
            <a:ext cx="13078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Picks y in Z</a:t>
            </a:r>
            <a:r>
              <a:rPr baseline="-25000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3" name="Google Shape;153;p11"/>
          <p:cNvCxnSpPr>
            <a:stCxn id="149" idx="2"/>
          </p:cNvCxnSpPr>
          <p:nvPr/>
        </p:nvCxnSpPr>
        <p:spPr>
          <a:xfrm flipH="1">
            <a:off x="3126064" y="3209903"/>
            <a:ext cx="9600" cy="1809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4" name="Google Shape;154;p11"/>
          <p:cNvCxnSpPr/>
          <p:nvPr/>
        </p:nvCxnSpPr>
        <p:spPr>
          <a:xfrm flipH="1">
            <a:off x="7544139" y="3188357"/>
            <a:ext cx="8430" cy="1810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5" name="Google Shape;155;p11"/>
          <p:cNvCxnSpPr/>
          <p:nvPr/>
        </p:nvCxnSpPr>
        <p:spPr>
          <a:xfrm>
            <a:off x="3135663" y="3485032"/>
            <a:ext cx="441142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6" name="Google Shape;156;p11"/>
          <p:cNvSpPr/>
          <p:nvPr/>
        </p:nvSpPr>
        <p:spPr>
          <a:xfrm>
            <a:off x="4506116" y="3089775"/>
            <a:ext cx="14173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i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baseline="30000" i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i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 </a:t>
            </a:r>
            <a:r>
              <a:rPr i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7" name="Google Shape;157;p11"/>
          <p:cNvCxnSpPr/>
          <p:nvPr/>
        </p:nvCxnSpPr>
        <p:spPr>
          <a:xfrm>
            <a:off x="3135663" y="4097328"/>
            <a:ext cx="441142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sm" w="sm" type="none"/>
          </a:ln>
        </p:spPr>
      </p:cxnSp>
      <p:sp>
        <p:nvSpPr>
          <p:cNvPr id="158" name="Google Shape;158;p11"/>
          <p:cNvSpPr/>
          <p:nvPr/>
        </p:nvSpPr>
        <p:spPr>
          <a:xfrm>
            <a:off x="4505870" y="3734752"/>
            <a:ext cx="14622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i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baseline="30000" i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i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 </a:t>
            </a:r>
            <a:r>
              <a:rPr i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9" name="Google Shape;159;p11"/>
          <p:cNvGrpSpPr/>
          <p:nvPr/>
        </p:nvGrpSpPr>
        <p:grpSpPr>
          <a:xfrm>
            <a:off x="2809792" y="4305022"/>
            <a:ext cx="316174" cy="309765"/>
            <a:chOff x="2819490" y="5004068"/>
            <a:chExt cx="316174" cy="309765"/>
          </a:xfrm>
        </p:grpSpPr>
        <p:cxnSp>
          <p:nvCxnSpPr>
            <p:cNvPr id="160" name="Google Shape;160;p11"/>
            <p:cNvCxnSpPr/>
            <p:nvPr/>
          </p:nvCxnSpPr>
          <p:spPr>
            <a:xfrm>
              <a:off x="2819490" y="5004068"/>
              <a:ext cx="316173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1" name="Google Shape;161;p11"/>
            <p:cNvCxnSpPr/>
            <p:nvPr/>
          </p:nvCxnSpPr>
          <p:spPr>
            <a:xfrm>
              <a:off x="2819490" y="5004068"/>
              <a:ext cx="0" cy="309765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2" name="Google Shape;162;p11"/>
            <p:cNvCxnSpPr/>
            <p:nvPr/>
          </p:nvCxnSpPr>
          <p:spPr>
            <a:xfrm rot="10800000">
              <a:off x="2819490" y="5313833"/>
              <a:ext cx="316174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med" w="med" type="triangle"/>
              <a:tailEnd len="sm" w="sm" type="none"/>
            </a:ln>
          </p:spPr>
        </p:cxnSp>
      </p:grpSp>
      <p:cxnSp>
        <p:nvCxnSpPr>
          <p:cNvPr id="163" name="Google Shape;163;p11"/>
          <p:cNvCxnSpPr/>
          <p:nvPr/>
        </p:nvCxnSpPr>
        <p:spPr>
          <a:xfrm>
            <a:off x="7547090" y="4289890"/>
            <a:ext cx="216376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4" name="Google Shape;164;p11"/>
          <p:cNvCxnSpPr/>
          <p:nvPr/>
        </p:nvCxnSpPr>
        <p:spPr>
          <a:xfrm>
            <a:off x="7763466" y="4289890"/>
            <a:ext cx="0" cy="28588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5" name="Google Shape;165;p11"/>
          <p:cNvCxnSpPr/>
          <p:nvPr/>
        </p:nvCxnSpPr>
        <p:spPr>
          <a:xfrm>
            <a:off x="7544139" y="4575775"/>
            <a:ext cx="216376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sm" w="sm" type="none"/>
          </a:ln>
        </p:spPr>
      </p:cxnSp>
      <p:sp>
        <p:nvSpPr>
          <p:cNvPr id="166" name="Google Shape;166;p11"/>
          <p:cNvSpPr/>
          <p:nvPr/>
        </p:nvSpPr>
        <p:spPr>
          <a:xfrm>
            <a:off x="3075231" y="4271823"/>
            <a:ext cx="14287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aseline="-25000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i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aseline="30000" i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</a:t>
            </a:r>
            <a:r>
              <a:rPr i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 p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1"/>
          <p:cNvSpPr/>
          <p:nvPr/>
        </p:nvSpPr>
        <p:spPr>
          <a:xfrm>
            <a:off x="7718073" y="4245455"/>
            <a:ext cx="14205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aseline="-25000" i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i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X</a:t>
            </a:r>
            <a:r>
              <a:rPr baseline="30000" i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</a:t>
            </a:r>
            <a:r>
              <a:rPr i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 p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Diffie-Hellman key exchange protocol (DH protocol) </a:t>
            </a:r>
            <a:endParaRPr/>
          </a:p>
        </p:txBody>
      </p:sp>
      <p:sp>
        <p:nvSpPr>
          <p:cNvPr id="173" name="Google Shape;173;p12"/>
          <p:cNvSpPr txBox="1"/>
          <p:nvPr>
            <p:ph idx="1" type="body"/>
          </p:nvPr>
        </p:nvSpPr>
        <p:spPr>
          <a:xfrm>
            <a:off x="846292" y="1825623"/>
            <a:ext cx="10943804" cy="47395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927" r="0" t="-241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GB"/>
              <a:t> 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Diffie-Hellman key exchange protocol (DH protocol) </a:t>
            </a:r>
            <a:endParaRPr/>
          </a:p>
        </p:txBody>
      </p:sp>
      <p:sp>
        <p:nvSpPr>
          <p:cNvPr id="179" name="Google Shape;179;p13"/>
          <p:cNvSpPr txBox="1"/>
          <p:nvPr>
            <p:ph idx="1" type="body"/>
          </p:nvPr>
        </p:nvSpPr>
        <p:spPr>
          <a:xfrm>
            <a:off x="846292" y="1825623"/>
            <a:ext cx="10943804" cy="4739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Alice and Bob agree on p = 23 and g = 5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Alice chooses x = 6 and sends 5</a:t>
            </a:r>
            <a:r>
              <a:rPr baseline="30000" lang="en-GB"/>
              <a:t>6</a:t>
            </a:r>
            <a:r>
              <a:rPr lang="en-GB"/>
              <a:t> mod 23 = 8 as X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Bob chooses y = 15 and sends 5</a:t>
            </a:r>
            <a:r>
              <a:rPr baseline="30000" lang="en-GB"/>
              <a:t>15</a:t>
            </a:r>
            <a:r>
              <a:rPr lang="en-GB"/>
              <a:t> mod 23 = 19 as 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Alice computes K</a:t>
            </a:r>
            <a:r>
              <a:rPr baseline="-25000" lang="en-GB"/>
              <a:t>1</a:t>
            </a:r>
            <a:r>
              <a:rPr lang="en-GB"/>
              <a:t> = 19</a:t>
            </a:r>
            <a:r>
              <a:rPr baseline="30000" lang="en-GB"/>
              <a:t>6</a:t>
            </a:r>
            <a:r>
              <a:rPr lang="en-GB"/>
              <a:t> mod 23 = 2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Bob computes 8</a:t>
            </a:r>
            <a:r>
              <a:rPr baseline="30000" lang="en-GB"/>
              <a:t>15</a:t>
            </a:r>
            <a:r>
              <a:rPr lang="en-GB"/>
              <a:t> mod 23 = 2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2 is their shared secret!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Clearly, much larger values of x, y, and p are required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Attack on DH protocol</a:t>
            </a:r>
            <a:endParaRPr/>
          </a:p>
        </p:txBody>
      </p:sp>
      <p:sp>
        <p:nvSpPr>
          <p:cNvPr id="185" name="Google Shape;185;p14"/>
          <p:cNvSpPr txBox="1"/>
          <p:nvPr>
            <p:ph idx="1" type="body"/>
          </p:nvPr>
        </p:nvSpPr>
        <p:spPr>
          <a:xfrm>
            <a:off x="846292" y="1825623"/>
            <a:ext cx="10943804" cy="12898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Even though it is secure against a passive attacker, the DH protocol is vulnerable to a man-in-the-middle attack if the attacker can intercept and modify the messages exchanged by Alice and Bob</a:t>
            </a:r>
            <a:endParaRPr/>
          </a:p>
        </p:txBody>
      </p:sp>
      <p:grpSp>
        <p:nvGrpSpPr>
          <p:cNvPr id="186" name="Google Shape;186;p14"/>
          <p:cNvGrpSpPr/>
          <p:nvPr/>
        </p:nvGrpSpPr>
        <p:grpSpPr>
          <a:xfrm>
            <a:off x="2764955" y="2964682"/>
            <a:ext cx="6909236" cy="3893318"/>
            <a:chOff x="4545203" y="2813569"/>
            <a:chExt cx="6909236" cy="3893318"/>
          </a:xfrm>
        </p:grpSpPr>
        <p:sp>
          <p:nvSpPr>
            <p:cNvPr id="187" name="Google Shape;187;p14"/>
            <p:cNvSpPr/>
            <p:nvPr/>
          </p:nvSpPr>
          <p:spPr>
            <a:xfrm>
              <a:off x="4790485" y="3250368"/>
              <a:ext cx="817296" cy="35058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Alice</a:t>
              </a:r>
              <a:endParaRPr/>
            </a:p>
          </p:txBody>
        </p:sp>
        <p:sp>
          <p:nvSpPr>
            <p:cNvPr id="188" name="Google Shape;188;p14"/>
            <p:cNvSpPr/>
            <p:nvPr/>
          </p:nvSpPr>
          <p:spPr>
            <a:xfrm>
              <a:off x="6933189" y="3250368"/>
              <a:ext cx="924178" cy="35058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Mallory</a:t>
              </a:r>
              <a:endParaRPr/>
            </a:p>
          </p:txBody>
        </p:sp>
        <p:sp>
          <p:nvSpPr>
            <p:cNvPr id="189" name="Google Shape;189;p14"/>
            <p:cNvSpPr/>
            <p:nvPr/>
          </p:nvSpPr>
          <p:spPr>
            <a:xfrm>
              <a:off x="9207388" y="3250368"/>
              <a:ext cx="817296" cy="35058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Bob</a:t>
              </a:r>
              <a:endParaRPr/>
            </a:p>
          </p:txBody>
        </p:sp>
        <p:sp>
          <p:nvSpPr>
            <p:cNvPr id="190" name="Google Shape;190;p14"/>
            <p:cNvSpPr/>
            <p:nvPr/>
          </p:nvSpPr>
          <p:spPr>
            <a:xfrm>
              <a:off x="6181979" y="2813569"/>
              <a:ext cx="26792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Picks numbers </a:t>
              </a:r>
              <a:r>
                <a:rPr i="1"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 </a:t>
              </a:r>
              <a:r>
                <a:rPr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and </a:t>
              </a:r>
              <a:r>
                <a:rPr i="1"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 </a:t>
              </a:r>
              <a:r>
                <a:rPr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 </a:t>
              </a:r>
              <a:r>
                <a:rPr i="1"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Z</a:t>
              </a:r>
              <a:r>
                <a:rPr baseline="-25000" i="1"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4"/>
            <p:cNvSpPr/>
            <p:nvPr/>
          </p:nvSpPr>
          <p:spPr>
            <a:xfrm>
              <a:off x="4545203" y="2827294"/>
              <a:ext cx="130785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Picks x in Z</a:t>
              </a:r>
              <a:r>
                <a:rPr baseline="-25000"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endParaRPr baseline="-25000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4"/>
            <p:cNvSpPr/>
            <p:nvPr/>
          </p:nvSpPr>
          <p:spPr>
            <a:xfrm>
              <a:off x="8978290" y="2813569"/>
              <a:ext cx="130785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Picks y in Z</a:t>
              </a:r>
              <a:r>
                <a:rPr baseline="-25000"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endParaRPr baseline="-25000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93" name="Google Shape;193;p14"/>
            <p:cNvCxnSpPr>
              <a:stCxn id="187" idx="2"/>
            </p:cNvCxnSpPr>
            <p:nvPr/>
          </p:nvCxnSpPr>
          <p:spPr>
            <a:xfrm>
              <a:off x="5199133" y="3600956"/>
              <a:ext cx="0" cy="3103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" name="Google Shape;194;p14"/>
            <p:cNvCxnSpPr/>
            <p:nvPr/>
          </p:nvCxnSpPr>
          <p:spPr>
            <a:xfrm flipH="1">
              <a:off x="7395278" y="3603687"/>
              <a:ext cx="1" cy="3103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" name="Google Shape;195;p14"/>
            <p:cNvCxnSpPr/>
            <p:nvPr/>
          </p:nvCxnSpPr>
          <p:spPr>
            <a:xfrm flipH="1">
              <a:off x="9613510" y="3579410"/>
              <a:ext cx="2527" cy="3104611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" name="Google Shape;196;p14"/>
            <p:cNvCxnSpPr/>
            <p:nvPr/>
          </p:nvCxnSpPr>
          <p:spPr>
            <a:xfrm>
              <a:off x="5199132" y="3876085"/>
              <a:ext cx="2196146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97" name="Google Shape;197;p14"/>
            <p:cNvSpPr/>
            <p:nvPr/>
          </p:nvSpPr>
          <p:spPr>
            <a:xfrm>
              <a:off x="5493094" y="3553855"/>
              <a:ext cx="141737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 </a:t>
              </a:r>
              <a:r>
                <a:rPr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= </a:t>
              </a:r>
              <a:r>
                <a:rPr i="1"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r>
                <a:rPr baseline="30000" i="1"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r>
                <a:rPr i="1"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mod </a:t>
              </a:r>
              <a:r>
                <a:rPr i="1"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 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98" name="Google Shape;198;p14"/>
            <p:cNvCxnSpPr/>
            <p:nvPr/>
          </p:nvCxnSpPr>
          <p:spPr>
            <a:xfrm>
              <a:off x="7415761" y="4077037"/>
              <a:ext cx="2196146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99" name="Google Shape;199;p14"/>
            <p:cNvSpPr/>
            <p:nvPr/>
          </p:nvSpPr>
          <p:spPr>
            <a:xfrm>
              <a:off x="7736570" y="3734048"/>
              <a:ext cx="13933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 </a:t>
              </a:r>
              <a:r>
                <a:rPr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= </a:t>
              </a:r>
              <a:r>
                <a:rPr i="1"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r>
                <a:rPr baseline="30000" i="1"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</a:t>
              </a:r>
              <a:r>
                <a:rPr i="1"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mod </a:t>
              </a:r>
              <a:r>
                <a:rPr i="1"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 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0" name="Google Shape;200;p14"/>
            <p:cNvCxnSpPr/>
            <p:nvPr/>
          </p:nvCxnSpPr>
          <p:spPr>
            <a:xfrm>
              <a:off x="7414413" y="4488381"/>
              <a:ext cx="2196146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med" w="med" type="triangle"/>
              <a:tailEnd len="sm" w="sm" type="none"/>
            </a:ln>
          </p:spPr>
        </p:cxnSp>
        <p:sp>
          <p:nvSpPr>
            <p:cNvPr id="201" name="Google Shape;201;p14"/>
            <p:cNvSpPr/>
            <p:nvPr/>
          </p:nvSpPr>
          <p:spPr>
            <a:xfrm>
              <a:off x="7751406" y="4145392"/>
              <a:ext cx="14622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Y </a:t>
              </a:r>
              <a:r>
                <a:rPr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= </a:t>
              </a:r>
              <a:r>
                <a:rPr i="1"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r>
                <a:rPr baseline="30000" i="1"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y</a:t>
              </a:r>
              <a:r>
                <a:rPr i="1"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mod </a:t>
              </a:r>
              <a:r>
                <a:rPr i="1"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 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2" name="Google Shape;202;p14"/>
            <p:cNvCxnSpPr/>
            <p:nvPr/>
          </p:nvCxnSpPr>
          <p:spPr>
            <a:xfrm>
              <a:off x="5203261" y="4683649"/>
              <a:ext cx="2196146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med" w="med" type="triangle"/>
              <a:tailEnd len="sm" w="sm" type="none"/>
            </a:ln>
          </p:spPr>
        </p:cxnSp>
        <p:sp>
          <p:nvSpPr>
            <p:cNvPr id="203" name="Google Shape;203;p14"/>
            <p:cNvSpPr/>
            <p:nvPr/>
          </p:nvSpPr>
          <p:spPr>
            <a:xfrm>
              <a:off x="5540254" y="4340660"/>
              <a:ext cx="13933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 </a:t>
              </a:r>
              <a:r>
                <a:rPr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= </a:t>
              </a:r>
              <a:r>
                <a:rPr i="1"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r>
                <a:rPr baseline="30000" i="1"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r>
                <a:rPr i="1"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mod </a:t>
              </a:r>
              <a:r>
                <a:rPr i="1"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 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5199132" y="4806670"/>
              <a:ext cx="2215281" cy="314666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GB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K</a:t>
              </a:r>
              <a:r>
                <a:rPr baseline="-25000" lang="en-GB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r>
                <a:rPr lang="en-GB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= </a:t>
              </a:r>
              <a:r>
                <a:rPr i="1" lang="en-GB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r>
                <a:rPr baseline="30000" i="1" lang="en-GB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xs</a:t>
              </a:r>
              <a:r>
                <a:rPr i="1" lang="en-GB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GB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mod </a:t>
              </a:r>
              <a:r>
                <a:rPr i="1" lang="en-GB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7407584" y="4806603"/>
              <a:ext cx="2215281" cy="314666"/>
            </a:xfrm>
            <a:prstGeom prst="rect">
              <a:avLst/>
            </a:prstGeom>
            <a:solidFill>
              <a:srgbClr val="8DA9D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GB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K</a:t>
              </a:r>
              <a:r>
                <a:rPr baseline="-25000" lang="en-GB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-GB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= </a:t>
              </a:r>
              <a:r>
                <a:rPr i="1" lang="en-GB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r>
                <a:rPr baseline="30000" i="1" lang="en-GB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yt</a:t>
              </a:r>
              <a:r>
                <a:rPr i="1" lang="en-GB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GB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mod </a:t>
              </a:r>
              <a:r>
                <a:rPr i="1" lang="en-GB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6" name="Google Shape;206;p14"/>
            <p:cNvCxnSpPr/>
            <p:nvPr/>
          </p:nvCxnSpPr>
          <p:spPr>
            <a:xfrm>
              <a:off x="5200359" y="5517555"/>
              <a:ext cx="2196146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07" name="Google Shape;207;p14"/>
            <p:cNvSpPr/>
            <p:nvPr/>
          </p:nvSpPr>
          <p:spPr>
            <a:xfrm>
              <a:off x="5494321" y="5195325"/>
              <a:ext cx="16595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Encrypt with </a:t>
              </a:r>
              <a:r>
                <a:rPr i="1"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</a:t>
              </a:r>
              <a:r>
                <a:rPr baseline="-25000" i="1"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aseline="-25000" i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8" name="Google Shape;208;p14"/>
            <p:cNvCxnSpPr/>
            <p:nvPr/>
          </p:nvCxnSpPr>
          <p:spPr>
            <a:xfrm>
              <a:off x="7424311" y="6187843"/>
              <a:ext cx="2196146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09" name="Google Shape;209;p14"/>
            <p:cNvSpPr/>
            <p:nvPr/>
          </p:nvSpPr>
          <p:spPr>
            <a:xfrm>
              <a:off x="7718273" y="5865613"/>
              <a:ext cx="16210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Encrypt with </a:t>
              </a:r>
              <a:r>
                <a:rPr i="1"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</a:t>
              </a:r>
              <a:r>
                <a:rPr baseline="-25000" i="1"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baseline="-25000" i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0" name="Google Shape;210;p14"/>
            <p:cNvCxnSpPr/>
            <p:nvPr/>
          </p:nvCxnSpPr>
          <p:spPr>
            <a:xfrm>
              <a:off x="7414413" y="5564657"/>
              <a:ext cx="216376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" name="Google Shape;211;p14"/>
            <p:cNvCxnSpPr/>
            <p:nvPr/>
          </p:nvCxnSpPr>
          <p:spPr>
            <a:xfrm>
              <a:off x="7630789" y="5564657"/>
              <a:ext cx="0" cy="285885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" name="Google Shape;212;p14"/>
            <p:cNvCxnSpPr/>
            <p:nvPr/>
          </p:nvCxnSpPr>
          <p:spPr>
            <a:xfrm>
              <a:off x="7411462" y="5850542"/>
              <a:ext cx="216376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med" w="med" type="triangle"/>
              <a:tailEnd len="sm" w="sm" type="none"/>
            </a:ln>
          </p:spPr>
        </p:cxnSp>
        <p:sp>
          <p:nvSpPr>
            <p:cNvPr id="213" name="Google Shape;213;p14"/>
            <p:cNvSpPr/>
            <p:nvPr/>
          </p:nvSpPr>
          <p:spPr>
            <a:xfrm>
              <a:off x="7603456" y="5535705"/>
              <a:ext cx="16451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Decrypt with </a:t>
              </a:r>
              <a:r>
                <a:rPr i="1"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</a:t>
              </a:r>
              <a:r>
                <a:rPr baseline="-25000" i="1"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aseline="-25000" i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4" name="Google Shape;214;p14"/>
            <p:cNvCxnSpPr/>
            <p:nvPr/>
          </p:nvCxnSpPr>
          <p:spPr>
            <a:xfrm>
              <a:off x="9620266" y="6219509"/>
              <a:ext cx="216376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5" name="Google Shape;215;p14"/>
            <p:cNvCxnSpPr/>
            <p:nvPr/>
          </p:nvCxnSpPr>
          <p:spPr>
            <a:xfrm>
              <a:off x="9836642" y="6219509"/>
              <a:ext cx="0" cy="285885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6" name="Google Shape;216;p14"/>
            <p:cNvCxnSpPr/>
            <p:nvPr/>
          </p:nvCxnSpPr>
          <p:spPr>
            <a:xfrm>
              <a:off x="9617315" y="6505394"/>
              <a:ext cx="216376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med" w="med" type="triangle"/>
              <a:tailEnd len="sm" w="sm" type="none"/>
            </a:ln>
          </p:spPr>
        </p:cxnSp>
        <p:sp>
          <p:nvSpPr>
            <p:cNvPr id="217" name="Google Shape;217;p14"/>
            <p:cNvSpPr/>
            <p:nvPr/>
          </p:nvSpPr>
          <p:spPr>
            <a:xfrm>
              <a:off x="9809309" y="6190557"/>
              <a:ext cx="16451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Decrypt with </a:t>
              </a:r>
              <a:r>
                <a:rPr i="1"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</a:t>
              </a:r>
              <a:r>
                <a:rPr baseline="-25000" i="1"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baseline="-25000" i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Cryptographic Hash Functions</a:t>
            </a:r>
            <a:endParaRPr/>
          </a:p>
        </p:txBody>
      </p:sp>
      <p:sp>
        <p:nvSpPr>
          <p:cNvPr id="223" name="Google Shape;223;p15"/>
          <p:cNvSpPr txBox="1"/>
          <p:nvPr>
            <p:ph idx="1" type="body"/>
          </p:nvPr>
        </p:nvSpPr>
        <p:spPr>
          <a:xfrm>
            <a:off x="846292" y="1825623"/>
            <a:ext cx="10943804" cy="4739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A cryptographic </a:t>
            </a:r>
            <a:r>
              <a:rPr b="1" i="1" lang="en-GB"/>
              <a:t>hash function </a:t>
            </a:r>
            <a:r>
              <a:rPr lang="en-GB"/>
              <a:t>produces a compressed digest of a message with three properties: </a:t>
            </a:r>
            <a:r>
              <a:rPr b="1" lang="en-GB"/>
              <a:t>deterministic</a:t>
            </a:r>
            <a:r>
              <a:rPr lang="en-GB"/>
              <a:t>, </a:t>
            </a:r>
            <a:r>
              <a:rPr b="1" i="1" lang="en-GB"/>
              <a:t>one-way</a:t>
            </a:r>
            <a:r>
              <a:rPr lang="en-GB"/>
              <a:t>, and </a:t>
            </a:r>
            <a:r>
              <a:rPr b="1" i="1" lang="en-GB"/>
              <a:t>collision-resistant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Deterministic property will ensure that a fixed input will produce a same output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The hash value should be significantly smaller than a typical message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For example, the commonly used standard hash function SHA-256 produces hash values with 256 bits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The digest will be such that changing one bit of input should potentially impact every bit of output, known as diffusion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A hash function utilises several of the techniques employed in symmetric encryption, including substitution, permutation, exclusive-or, and iteration, in a way that provides the required diffusion 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Hash Function: one way</a:t>
            </a:r>
            <a:endParaRPr/>
          </a:p>
        </p:txBody>
      </p:sp>
      <p:sp>
        <p:nvSpPr>
          <p:cNvPr id="229" name="Google Shape;229;p16"/>
          <p:cNvSpPr txBox="1"/>
          <p:nvPr>
            <p:ph idx="1" type="body"/>
          </p:nvPr>
        </p:nvSpPr>
        <p:spPr>
          <a:xfrm>
            <a:off x="846292" y="1825623"/>
            <a:ext cx="10943804" cy="4739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That is, given a message, </a:t>
            </a:r>
            <a:r>
              <a:rPr i="1" lang="en-GB"/>
              <a:t>M</a:t>
            </a:r>
            <a:r>
              <a:rPr lang="en-GB"/>
              <a:t>, it should be easy to compute a hash value, </a:t>
            </a:r>
            <a:r>
              <a:rPr i="1" lang="en-GB"/>
              <a:t>H</a:t>
            </a:r>
            <a:r>
              <a:rPr lang="en-GB"/>
              <a:t>(</a:t>
            </a:r>
            <a:r>
              <a:rPr i="1" lang="en-GB"/>
              <a:t>M</a:t>
            </a:r>
            <a:r>
              <a:rPr lang="en-GB"/>
              <a:t>), from that message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However, given only a value, </a:t>
            </a:r>
            <a:r>
              <a:rPr i="1" lang="en-GB"/>
              <a:t>x</a:t>
            </a:r>
            <a:r>
              <a:rPr lang="en-GB"/>
              <a:t>, it should be difficult to find a message, </a:t>
            </a:r>
            <a:r>
              <a:rPr i="1" lang="en-GB"/>
              <a:t>M</a:t>
            </a:r>
            <a:r>
              <a:rPr lang="en-GB"/>
              <a:t>, such that </a:t>
            </a:r>
            <a:r>
              <a:rPr i="1" lang="en-GB"/>
              <a:t>x </a:t>
            </a:r>
            <a:r>
              <a:rPr lang="en-GB"/>
              <a:t>= </a:t>
            </a:r>
            <a:r>
              <a:rPr i="1" lang="en-GB"/>
              <a:t>H</a:t>
            </a:r>
            <a:r>
              <a:rPr lang="en-GB"/>
              <a:t>(</a:t>
            </a:r>
            <a:r>
              <a:rPr i="1" lang="en-GB"/>
              <a:t>M</a:t>
            </a:r>
            <a:r>
              <a:rPr lang="en-GB"/>
              <a:t>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Hash Function: collision resistance</a:t>
            </a:r>
            <a:endParaRPr/>
          </a:p>
        </p:txBody>
      </p:sp>
      <p:sp>
        <p:nvSpPr>
          <p:cNvPr id="235" name="Google Shape;235;p17"/>
          <p:cNvSpPr txBox="1"/>
          <p:nvPr>
            <p:ph idx="1" type="body"/>
          </p:nvPr>
        </p:nvSpPr>
        <p:spPr>
          <a:xfrm>
            <a:off x="846292" y="1825623"/>
            <a:ext cx="10943804" cy="503237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811" r="-579" t="-201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GB"/>
              <a:t> 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Hash Function: construction</a:t>
            </a:r>
            <a:endParaRPr/>
          </a:p>
        </p:txBody>
      </p:sp>
      <p:sp>
        <p:nvSpPr>
          <p:cNvPr id="241" name="Google Shape;241;p18"/>
          <p:cNvSpPr txBox="1"/>
          <p:nvPr>
            <p:ph idx="1" type="body"/>
          </p:nvPr>
        </p:nvSpPr>
        <p:spPr>
          <a:xfrm>
            <a:off x="846292" y="1825623"/>
            <a:ext cx="10943804" cy="50323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A hash function utilises a building block called </a:t>
            </a:r>
            <a:r>
              <a:rPr b="1" i="1" lang="en-GB"/>
              <a:t>cryptographic compression function </a:t>
            </a:r>
            <a:r>
              <a:rPr i="1" lang="en-GB"/>
              <a:t>C</a:t>
            </a:r>
            <a:r>
              <a:rPr lang="en-GB"/>
              <a:t>(</a:t>
            </a:r>
            <a:r>
              <a:rPr i="1" lang="en-GB"/>
              <a:t>X</a:t>
            </a:r>
            <a:r>
              <a:rPr lang="en-GB"/>
              <a:t>, </a:t>
            </a:r>
            <a:r>
              <a:rPr i="1" lang="en-GB"/>
              <a:t>Y</a:t>
            </a:r>
            <a:r>
              <a:rPr lang="en-GB"/>
              <a:t>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i="1" lang="en-GB"/>
              <a:t>C </a:t>
            </a:r>
            <a:r>
              <a:rPr lang="en-GB"/>
              <a:t>takes as input two strings, </a:t>
            </a:r>
            <a:r>
              <a:rPr i="1" lang="en-GB"/>
              <a:t>X </a:t>
            </a:r>
            <a:r>
              <a:rPr lang="en-GB"/>
              <a:t>and </a:t>
            </a:r>
            <a:r>
              <a:rPr i="1" lang="en-GB"/>
              <a:t>Y</a:t>
            </a:r>
            <a:r>
              <a:rPr lang="en-GB"/>
              <a:t>, where </a:t>
            </a:r>
            <a:r>
              <a:rPr i="1" lang="en-GB"/>
              <a:t>X </a:t>
            </a:r>
            <a:r>
              <a:rPr lang="en-GB"/>
              <a:t>has fixed length </a:t>
            </a:r>
            <a:r>
              <a:rPr i="1" lang="en-GB"/>
              <a:t>m </a:t>
            </a:r>
            <a:r>
              <a:rPr lang="en-GB"/>
              <a:t>and </a:t>
            </a:r>
            <a:r>
              <a:rPr i="1" lang="en-GB"/>
              <a:t>Y </a:t>
            </a:r>
            <a:r>
              <a:rPr lang="en-GB"/>
              <a:t>has fixed length </a:t>
            </a:r>
            <a:r>
              <a:rPr i="1" lang="en-GB"/>
              <a:t>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produces a hash value of length </a:t>
            </a:r>
            <a:r>
              <a:rPr i="1" lang="en-GB"/>
              <a:t>n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Given a message </a:t>
            </a:r>
            <a:r>
              <a:rPr i="1" lang="en-GB"/>
              <a:t>M</a:t>
            </a:r>
            <a:r>
              <a:rPr lang="en-GB"/>
              <a:t>, we divide </a:t>
            </a:r>
            <a:r>
              <a:rPr i="1" lang="en-GB"/>
              <a:t>M </a:t>
            </a:r>
            <a:r>
              <a:rPr lang="en-GB"/>
              <a:t>into multiple blocks, </a:t>
            </a:r>
            <a:r>
              <a:rPr i="1" lang="en-GB"/>
              <a:t>M</a:t>
            </a:r>
            <a:r>
              <a:rPr baseline="-25000" lang="en-GB"/>
              <a:t>1</a:t>
            </a:r>
            <a:r>
              <a:rPr lang="en-GB"/>
              <a:t>, </a:t>
            </a:r>
            <a:r>
              <a:rPr i="1" lang="en-GB"/>
              <a:t>M</a:t>
            </a:r>
            <a:r>
              <a:rPr baseline="-25000" lang="en-GB"/>
              <a:t>2</a:t>
            </a:r>
            <a:r>
              <a:rPr lang="en-GB"/>
              <a:t>, . . ., </a:t>
            </a:r>
            <a:r>
              <a:rPr i="1" lang="en-GB"/>
              <a:t>M</a:t>
            </a:r>
            <a:r>
              <a:rPr baseline="-25000" i="1" lang="en-GB"/>
              <a:t>k</a:t>
            </a:r>
            <a:r>
              <a:rPr lang="en-GB"/>
              <a:t>, each of length </a:t>
            </a:r>
            <a:r>
              <a:rPr i="1" lang="en-GB"/>
              <a:t>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The last block is padded in an unambiguous way with additional bits to make it of length </a:t>
            </a:r>
            <a:r>
              <a:rPr i="1" lang="en-GB"/>
              <a:t>m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Hash Function: construction</a:t>
            </a:r>
            <a:endParaRPr/>
          </a:p>
        </p:txBody>
      </p:sp>
      <p:sp>
        <p:nvSpPr>
          <p:cNvPr id="247" name="Google Shape;247;p19"/>
          <p:cNvSpPr txBox="1"/>
          <p:nvPr>
            <p:ph idx="1" type="body"/>
          </p:nvPr>
        </p:nvSpPr>
        <p:spPr>
          <a:xfrm>
            <a:off x="846292" y="1825623"/>
            <a:ext cx="4712936" cy="50323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For block </a:t>
            </a:r>
            <a:r>
              <a:rPr i="1" lang="en-GB"/>
              <a:t>M</a:t>
            </a:r>
            <a:r>
              <a:rPr baseline="-25000" lang="en-GB"/>
              <a:t>1, </a:t>
            </a:r>
            <a:r>
              <a:rPr lang="en-GB"/>
              <a:t>input M</a:t>
            </a:r>
            <a:r>
              <a:rPr baseline="-25000" lang="en-GB"/>
              <a:t>1</a:t>
            </a:r>
            <a:r>
              <a:rPr lang="en-GB"/>
              <a:t> with a fixed string </a:t>
            </a:r>
            <a:r>
              <a:rPr i="1" lang="en-GB"/>
              <a:t>v </a:t>
            </a:r>
            <a:r>
              <a:rPr lang="en-GB"/>
              <a:t>of length </a:t>
            </a:r>
            <a:r>
              <a:rPr i="1" lang="en-GB"/>
              <a:t>n</a:t>
            </a:r>
            <a:r>
              <a:rPr lang="en-GB"/>
              <a:t>, known as the </a:t>
            </a:r>
            <a:r>
              <a:rPr b="1" i="1" lang="en-GB"/>
              <a:t>initialization vector, </a:t>
            </a:r>
            <a:r>
              <a:rPr lang="en-GB"/>
              <a:t>to </a:t>
            </a:r>
            <a:r>
              <a:rPr i="1" lang="en-GB"/>
              <a:t>C</a:t>
            </a:r>
            <a:endParaRPr b="1" i="1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Denote</a:t>
            </a:r>
            <a:r>
              <a:rPr i="1" lang="en-GB"/>
              <a:t>, d</a:t>
            </a:r>
            <a:r>
              <a:rPr baseline="-25000" i="1" lang="en-GB"/>
              <a:t>1</a:t>
            </a:r>
            <a:r>
              <a:rPr lang="en-GB"/>
              <a:t> = </a:t>
            </a:r>
            <a:r>
              <a:rPr i="1" lang="en-GB"/>
              <a:t>C</a:t>
            </a:r>
            <a:r>
              <a:rPr lang="en-GB"/>
              <a:t>(</a:t>
            </a:r>
            <a:r>
              <a:rPr i="1" lang="en-GB"/>
              <a:t>M</a:t>
            </a:r>
            <a:r>
              <a:rPr baseline="-25000" lang="en-GB"/>
              <a:t>1</a:t>
            </a:r>
            <a:r>
              <a:rPr lang="en-GB"/>
              <a:t>,</a:t>
            </a:r>
            <a:r>
              <a:rPr i="1" lang="en-GB"/>
              <a:t>v</a:t>
            </a:r>
            <a:r>
              <a:rPr lang="en-GB"/>
              <a:t>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Next, we apply the compression function to block </a:t>
            </a:r>
            <a:r>
              <a:rPr i="1" lang="en-GB"/>
              <a:t>M</a:t>
            </a:r>
            <a:r>
              <a:rPr baseline="-25000" lang="en-GB"/>
              <a:t>2</a:t>
            </a:r>
            <a:r>
              <a:rPr lang="en-GB"/>
              <a:t> and </a:t>
            </a:r>
            <a:r>
              <a:rPr i="1" lang="en-GB"/>
              <a:t>d</a:t>
            </a:r>
            <a:r>
              <a:rPr baseline="-25000" lang="en-GB"/>
              <a:t>1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resulting in </a:t>
            </a:r>
            <a:r>
              <a:rPr i="1" lang="en-GB"/>
              <a:t>d</a:t>
            </a:r>
            <a:r>
              <a:rPr baseline="-25000" lang="en-GB"/>
              <a:t>2</a:t>
            </a:r>
            <a:r>
              <a:rPr lang="en-GB"/>
              <a:t> = </a:t>
            </a:r>
            <a:r>
              <a:rPr i="1" lang="en-GB"/>
              <a:t>C</a:t>
            </a:r>
            <a:r>
              <a:rPr lang="en-GB"/>
              <a:t>(</a:t>
            </a:r>
            <a:r>
              <a:rPr i="1" lang="en-GB"/>
              <a:t>M</a:t>
            </a:r>
            <a:r>
              <a:rPr baseline="-25000" lang="en-GB"/>
              <a:t>2</a:t>
            </a:r>
            <a:r>
              <a:rPr lang="en-GB"/>
              <a:t>, </a:t>
            </a:r>
            <a:r>
              <a:rPr i="1" lang="en-GB"/>
              <a:t>d</a:t>
            </a:r>
            <a:r>
              <a:rPr baseline="-25000" lang="en-GB"/>
              <a:t>1</a:t>
            </a:r>
            <a:r>
              <a:rPr lang="en-GB"/>
              <a:t>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These go on for all </a:t>
            </a:r>
            <a:r>
              <a:rPr i="1" lang="en-GB"/>
              <a:t>k</a:t>
            </a:r>
            <a:r>
              <a:rPr lang="en-GB"/>
              <a:t> blocks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Final hash value, </a:t>
            </a:r>
            <a:r>
              <a:rPr i="1" lang="en-GB"/>
              <a:t>H = d</a:t>
            </a:r>
            <a:r>
              <a:rPr baseline="-25000" i="1" lang="en-GB"/>
              <a:t>k</a:t>
            </a:r>
            <a:r>
              <a:rPr lang="en-GB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Known as the Merkle-Damgård construction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Ralph Merkle &amp; Ivan Damgård</a:t>
            </a:r>
            <a:endParaRPr/>
          </a:p>
        </p:txBody>
      </p:sp>
      <p:pic>
        <p:nvPicPr>
          <p:cNvPr id="248" name="Google Shape;24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3892" y="3138585"/>
            <a:ext cx="6230615" cy="1846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Outline</a:t>
            </a:r>
            <a:endParaRPr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Elgamal Crypto System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Key Exchange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Hash Function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Hash Function: practical implementation</a:t>
            </a:r>
            <a:endParaRPr/>
          </a:p>
        </p:txBody>
      </p:sp>
      <p:sp>
        <p:nvSpPr>
          <p:cNvPr id="254" name="Google Shape;254;p20"/>
          <p:cNvSpPr txBox="1"/>
          <p:nvPr>
            <p:ph idx="1" type="body"/>
          </p:nvPr>
        </p:nvSpPr>
        <p:spPr>
          <a:xfrm>
            <a:off x="846292" y="1825623"/>
            <a:ext cx="10943804" cy="4963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The currently recommended hash function for cryptographic applications are the </a:t>
            </a:r>
            <a:r>
              <a:rPr b="1" i="1" lang="en-GB"/>
              <a:t>SHA-256 </a:t>
            </a:r>
            <a:r>
              <a:rPr lang="en-GB"/>
              <a:t>and </a:t>
            </a:r>
            <a:r>
              <a:rPr b="1" i="1" lang="en-GB"/>
              <a:t>SHA-512 </a:t>
            </a:r>
            <a:r>
              <a:rPr lang="en-GB"/>
              <a:t>standardised by NIST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SHA stands for “Secure Hash Algorithm”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The numeric suffix refers to the length of the hash value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Utilises the Merkle-Damgård construction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SHA-256 employs a compression function with inputs of: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GB"/>
              <a:t>m </a:t>
            </a:r>
            <a:r>
              <a:rPr lang="en-GB"/>
              <a:t>= 512 bits and </a:t>
            </a:r>
            <a:r>
              <a:rPr i="1" lang="en-GB"/>
              <a:t>n </a:t>
            </a:r>
            <a:r>
              <a:rPr lang="en-GB"/>
              <a:t>= 256 bits and produces hash values of </a:t>
            </a:r>
            <a:r>
              <a:rPr i="1" lang="en-GB"/>
              <a:t>n </a:t>
            </a:r>
            <a:r>
              <a:rPr lang="en-GB"/>
              <a:t>= 256 bits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For SHA-512: </a:t>
            </a:r>
            <a:r>
              <a:rPr i="1" lang="en-GB"/>
              <a:t>m </a:t>
            </a:r>
            <a:r>
              <a:rPr lang="en-GB"/>
              <a:t>= 1,024 and </a:t>
            </a:r>
            <a:r>
              <a:rPr i="1" lang="en-GB"/>
              <a:t>n </a:t>
            </a:r>
            <a:r>
              <a:rPr lang="en-GB"/>
              <a:t>= 512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MD5 (Message Digest 5) hash function is still widely used in legacy applications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However, it is considered insecure as several attacks against it have been demonstrated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For example, one can generate different PDF files or executable files with the same MD5 hash, a major vulnerability!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Hash Function: birthday attack</a:t>
            </a:r>
            <a:endParaRPr/>
          </a:p>
        </p:txBody>
      </p:sp>
      <p:sp>
        <p:nvSpPr>
          <p:cNvPr id="260" name="Google Shape;260;p21"/>
          <p:cNvSpPr txBox="1"/>
          <p:nvPr>
            <p:ph idx="1" type="body"/>
          </p:nvPr>
        </p:nvSpPr>
        <p:spPr>
          <a:xfrm>
            <a:off x="846292" y="1825623"/>
            <a:ext cx="10943804" cy="4963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The main way that cryptographic hash functions are attacked with is by compromising their collision resistance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Sometimes this is done by careful cryptanalysis of the algorithms used to perform cryptographic hashing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But it can also be done by using a brute-force technique known as a </a:t>
            </a:r>
            <a:r>
              <a:rPr b="1" i="1" lang="en-GB"/>
              <a:t>birthday attack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This attack is based on a nonintuitive statistical phenomenon that states that as soon as there are more than 23 people in a room, there is better than a 50-50 chance that two of the people have the same birthday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If there are more than 60 people in a room, it is almost certain that two of them share a birthday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Here, sharing birthday represents finding a collision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Hash Function: birthday attack</a:t>
            </a:r>
            <a:endParaRPr/>
          </a:p>
        </p:txBody>
      </p:sp>
      <p:sp>
        <p:nvSpPr>
          <p:cNvPr id="266" name="Google Shape;266;p22"/>
          <p:cNvSpPr txBox="1"/>
          <p:nvPr>
            <p:ph idx="1" type="body"/>
          </p:nvPr>
        </p:nvSpPr>
        <p:spPr>
          <a:xfrm>
            <a:off x="846292" y="1825623"/>
            <a:ext cx="10943804" cy="4963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The problem is to compute the approximate probability that in a group of </a:t>
            </a:r>
            <a:r>
              <a:rPr i="1" lang="en-GB"/>
              <a:t>n</a:t>
            </a:r>
            <a:r>
              <a:rPr lang="en-GB"/>
              <a:t> people, at least two have the same birthday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The goal is to compute </a:t>
            </a:r>
            <a:r>
              <a:rPr i="1" lang="en-GB"/>
              <a:t>P</a:t>
            </a:r>
            <a:r>
              <a:rPr lang="en-GB"/>
              <a:t>(</a:t>
            </a:r>
            <a:r>
              <a:rPr i="1" lang="en-GB"/>
              <a:t>A</a:t>
            </a:r>
            <a:r>
              <a:rPr lang="en-GB"/>
              <a:t>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the probability that at least two people in the room have the same birthday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However, it is simpler to calculate </a:t>
            </a:r>
            <a:r>
              <a:rPr i="1" lang="en-GB"/>
              <a:t>P</a:t>
            </a:r>
            <a:r>
              <a:rPr lang="en-GB"/>
              <a:t>(</a:t>
            </a:r>
            <a:r>
              <a:rPr i="1" lang="en-GB"/>
              <a:t>A</a:t>
            </a:r>
            <a:r>
              <a:rPr lang="en-GB"/>
              <a:t>’)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the probability that no two people in the room have the same birthday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Because </a:t>
            </a:r>
            <a:r>
              <a:rPr i="1" lang="en-GB"/>
              <a:t>A</a:t>
            </a:r>
            <a:r>
              <a:rPr lang="en-GB"/>
              <a:t> and </a:t>
            </a:r>
            <a:r>
              <a:rPr i="1" lang="en-GB"/>
              <a:t>A</a:t>
            </a:r>
            <a:r>
              <a:rPr lang="en-GB"/>
              <a:t>' are the only two possibilities and are also mutually exclusive, </a:t>
            </a:r>
            <a:r>
              <a:rPr i="1" lang="en-GB"/>
              <a:t>P</a:t>
            </a:r>
            <a:r>
              <a:rPr lang="en-GB"/>
              <a:t>(</a:t>
            </a:r>
            <a:r>
              <a:rPr i="1" lang="en-GB"/>
              <a:t>A</a:t>
            </a:r>
            <a:r>
              <a:rPr lang="en-GB"/>
              <a:t>) = 1 − </a:t>
            </a:r>
            <a:r>
              <a:rPr i="1" lang="en-GB"/>
              <a:t>P</a:t>
            </a:r>
            <a:r>
              <a:rPr lang="en-GB"/>
              <a:t>(</a:t>
            </a:r>
            <a:r>
              <a:rPr i="1" lang="en-GB"/>
              <a:t>A</a:t>
            </a:r>
            <a:r>
              <a:rPr lang="en-GB"/>
              <a:t>')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When events are independent of each other, the probability of all of the events occurring is equal to a product of the probabilities of each of the events occurring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GB"/>
              <a:t>P</a:t>
            </a:r>
            <a:r>
              <a:rPr lang="en-GB"/>
              <a:t>(</a:t>
            </a:r>
            <a:r>
              <a:rPr i="1" lang="en-GB"/>
              <a:t>A</a:t>
            </a:r>
            <a:r>
              <a:rPr lang="en-GB"/>
              <a:t>') can be described as 23 independent events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GB"/>
              <a:t>P</a:t>
            </a:r>
            <a:r>
              <a:rPr lang="en-GB"/>
              <a:t>(</a:t>
            </a:r>
            <a:r>
              <a:rPr i="1" lang="en-GB"/>
              <a:t>A</a:t>
            </a:r>
            <a:r>
              <a:rPr lang="en-GB"/>
              <a:t>’) = </a:t>
            </a:r>
            <a:r>
              <a:rPr i="1" lang="en-GB"/>
              <a:t>P</a:t>
            </a:r>
            <a:r>
              <a:rPr lang="en-GB"/>
              <a:t>(1) × </a:t>
            </a:r>
            <a:r>
              <a:rPr i="1" lang="en-GB"/>
              <a:t>P</a:t>
            </a:r>
            <a:r>
              <a:rPr lang="en-GB"/>
              <a:t>(2) × </a:t>
            </a:r>
            <a:r>
              <a:rPr i="1" lang="en-GB"/>
              <a:t>P</a:t>
            </a:r>
            <a:r>
              <a:rPr lang="en-GB"/>
              <a:t>(3) × ... × </a:t>
            </a:r>
            <a:r>
              <a:rPr i="1" lang="en-GB"/>
              <a:t>P</a:t>
            </a:r>
            <a:r>
              <a:rPr lang="en-GB"/>
              <a:t>(23)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Hash Function: birthday attack</a:t>
            </a:r>
            <a:endParaRPr/>
          </a:p>
        </p:txBody>
      </p:sp>
      <p:sp>
        <p:nvSpPr>
          <p:cNvPr id="272" name="Google Shape;272;p23"/>
          <p:cNvSpPr txBox="1"/>
          <p:nvPr>
            <p:ph idx="1" type="body"/>
          </p:nvPr>
        </p:nvSpPr>
        <p:spPr>
          <a:xfrm>
            <a:off x="846292" y="1825623"/>
            <a:ext cx="10943804" cy="496359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810" r="0" t="-255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GB"/>
              <a:t> 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Hash Function: rainbow table attack</a:t>
            </a:r>
            <a:endParaRPr/>
          </a:p>
        </p:txBody>
      </p:sp>
      <p:sp>
        <p:nvSpPr>
          <p:cNvPr id="278" name="Google Shape;278;p24"/>
          <p:cNvSpPr txBox="1"/>
          <p:nvPr>
            <p:ph idx="1" type="body"/>
          </p:nvPr>
        </p:nvSpPr>
        <p:spPr>
          <a:xfrm>
            <a:off x="846292" y="1825623"/>
            <a:ext cx="10943804" cy="4963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Hash functions is widely used in password hashing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In your OS, passwords of users are stored as hashes so that no one can ever retrieve the passwords when the PC is compromised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Similarly, passwords must be stored as hashes within a DB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Consider a web application that requires sign up (registration) and subsequent sign in of users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During the registration process, the provided password must be hashed in the source (at the client end within the browser) using client side JS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The hashed password must be stored in the DB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Similarly during the sign in process, passwords must be hashed at the source and transmitted the hashed version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Hash Function: rainbow table attack</a:t>
            </a:r>
            <a:endParaRPr/>
          </a:p>
        </p:txBody>
      </p:sp>
      <p:sp>
        <p:nvSpPr>
          <p:cNvPr id="284" name="Google Shape;284;p25"/>
          <p:cNvSpPr txBox="1"/>
          <p:nvPr>
            <p:ph idx="1" type="body"/>
          </p:nvPr>
        </p:nvSpPr>
        <p:spPr>
          <a:xfrm>
            <a:off x="846292" y="1825624"/>
            <a:ext cx="10943804" cy="466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If we know the type or properties of hashed data, then it is prone to rainbow table attack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A rainbow table is a precomputed table for caching the output of cryptographic hash functions, usually for cracking password hashes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85" name="Google Shape;28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1095" y="3710122"/>
            <a:ext cx="9554198" cy="291769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5"/>
          <p:cNvSpPr/>
          <p:nvPr/>
        </p:nvSpPr>
        <p:spPr>
          <a:xfrm>
            <a:off x="3814612" y="6559034"/>
            <a:ext cx="290586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https://www.ckd3.com/blog/rainbowtables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Hash Function: rainbow table attack</a:t>
            </a:r>
            <a:endParaRPr/>
          </a:p>
        </p:txBody>
      </p:sp>
      <p:pic>
        <p:nvPicPr>
          <p:cNvPr id="292" name="Google Shape;29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987458"/>
            <a:ext cx="5781170" cy="1765471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6"/>
          <p:cNvSpPr/>
          <p:nvPr/>
        </p:nvSpPr>
        <p:spPr>
          <a:xfrm>
            <a:off x="3814612" y="6559034"/>
            <a:ext cx="290586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https://www.ckd3.com/blog/rainbowtables</a:t>
            </a:r>
            <a:endParaRPr/>
          </a:p>
        </p:txBody>
      </p:sp>
      <p:pic>
        <p:nvPicPr>
          <p:cNvPr id="294" name="Google Shape;294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19370" y="2907760"/>
            <a:ext cx="5455837" cy="3460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02000" y="1784350"/>
            <a:ext cx="5588000" cy="32893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7"/>
          <p:cNvSpPr txBox="1"/>
          <p:nvPr/>
        </p:nvSpPr>
        <p:spPr>
          <a:xfrm>
            <a:off x="4709365" y="4391844"/>
            <a:ext cx="3018199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 QUESTION?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Elgamal cryptosystem</a:t>
            </a:r>
            <a:endParaRPr/>
          </a:p>
        </p:txBody>
      </p:sp>
      <p:sp>
        <p:nvSpPr>
          <p:cNvPr id="101" name="Google Shape;101;p3"/>
          <p:cNvSpPr txBox="1"/>
          <p:nvPr>
            <p:ph idx="1" type="body"/>
          </p:nvPr>
        </p:nvSpPr>
        <p:spPr>
          <a:xfrm>
            <a:off x="846291" y="1825623"/>
            <a:ext cx="11178473" cy="4739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The </a:t>
            </a:r>
            <a:r>
              <a:rPr b="1" i="1" lang="en-GB"/>
              <a:t>Elgamal </a:t>
            </a:r>
            <a:r>
              <a:rPr lang="en-GB"/>
              <a:t>cryptosystem, named after its inventor, Taher Elgamal, is a public-key cryptosystem that uses randomisation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Enabling independent encryptions of the same plaintext to produce different ciphertexts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In the number system </a:t>
            </a:r>
            <a:r>
              <a:rPr i="1" lang="en-GB"/>
              <a:t>Z</a:t>
            </a:r>
            <a:r>
              <a:rPr baseline="-25000" i="1" lang="en-GB"/>
              <a:t>p</a:t>
            </a:r>
            <a:r>
              <a:rPr lang="en-GB"/>
              <a:t>, all arithmetic is done modulo a prime number, </a:t>
            </a:r>
            <a:r>
              <a:rPr i="1" lang="en-GB"/>
              <a:t>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A number, </a:t>
            </a:r>
            <a:r>
              <a:rPr i="1" lang="en-GB"/>
              <a:t>g </a:t>
            </a:r>
            <a:r>
              <a:rPr lang="en-GB"/>
              <a:t>in </a:t>
            </a:r>
            <a:r>
              <a:rPr i="1" lang="en-GB"/>
              <a:t>Z</a:t>
            </a:r>
            <a:r>
              <a:rPr baseline="-25000" i="1" lang="en-GB"/>
              <a:t>p</a:t>
            </a:r>
            <a:r>
              <a:rPr lang="en-GB"/>
              <a:t>, is said to be a </a:t>
            </a:r>
            <a:r>
              <a:rPr b="1" i="1" lang="en-GB"/>
              <a:t>generator </a:t>
            </a:r>
            <a:r>
              <a:rPr lang="en-GB"/>
              <a:t>or </a:t>
            </a:r>
            <a:r>
              <a:rPr b="1" i="1" lang="en-GB"/>
              <a:t>primitive root </a:t>
            </a:r>
            <a:r>
              <a:rPr lang="en-GB"/>
              <a:t>modulo </a:t>
            </a:r>
            <a:r>
              <a:rPr i="1" lang="en-GB"/>
              <a:t>p </a:t>
            </a:r>
            <a:r>
              <a:rPr lang="en-GB"/>
              <a:t>if, for each positive integer </a:t>
            </a:r>
            <a:r>
              <a:rPr i="1" lang="en-GB"/>
              <a:t>k </a:t>
            </a:r>
            <a:r>
              <a:rPr lang="en-GB"/>
              <a:t>in </a:t>
            </a:r>
            <a:r>
              <a:rPr i="1" lang="en-GB"/>
              <a:t>Z</a:t>
            </a:r>
            <a:r>
              <a:rPr baseline="-25000" i="1" lang="en-GB"/>
              <a:t>p</a:t>
            </a:r>
            <a:r>
              <a:rPr lang="en-GB"/>
              <a:t>, </a:t>
            </a:r>
            <a:r>
              <a:rPr i="1" lang="en-GB"/>
              <a:t>k</a:t>
            </a:r>
            <a:r>
              <a:rPr lang="en-GB"/>
              <a:t> is in range [0, p-2], there is a </a:t>
            </a:r>
            <a:r>
              <a:rPr b="1" lang="en-GB"/>
              <a:t>unique</a:t>
            </a:r>
            <a:r>
              <a:rPr lang="en-GB"/>
              <a:t> integer </a:t>
            </a:r>
            <a:r>
              <a:rPr i="1" lang="en-GB"/>
              <a:t>i </a:t>
            </a:r>
            <a:r>
              <a:rPr lang="en-GB"/>
              <a:t>such that </a:t>
            </a:r>
            <a:r>
              <a:rPr i="1" lang="en-GB"/>
              <a:t>i </a:t>
            </a:r>
            <a:r>
              <a:rPr lang="en-GB"/>
              <a:t>= </a:t>
            </a:r>
            <a:r>
              <a:rPr i="1" lang="en-GB"/>
              <a:t>g</a:t>
            </a:r>
            <a:r>
              <a:rPr baseline="30000" i="1" lang="en-GB"/>
              <a:t>k</a:t>
            </a:r>
            <a:r>
              <a:rPr i="1" lang="en-GB"/>
              <a:t> </a:t>
            </a:r>
            <a:r>
              <a:rPr lang="en-GB"/>
              <a:t>mod </a:t>
            </a:r>
            <a:r>
              <a:rPr i="1" lang="en-GB"/>
              <a:t>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For example,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3 is a </a:t>
            </a:r>
            <a:r>
              <a:rPr lang="en-GB">
                <a:solidFill>
                  <a:schemeClr val="accent6"/>
                </a:solidFill>
              </a:rPr>
              <a:t>primitive</a:t>
            </a:r>
            <a:r>
              <a:rPr lang="en-GB"/>
              <a:t> root modulo 7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3</a:t>
            </a:r>
            <a:r>
              <a:rPr baseline="30000" lang="en-GB"/>
              <a:t>0 </a:t>
            </a:r>
            <a:r>
              <a:rPr lang="en-GB"/>
              <a:t>mod 7 = 1, 3</a:t>
            </a:r>
            <a:r>
              <a:rPr baseline="30000" lang="en-GB"/>
              <a:t>1 </a:t>
            </a:r>
            <a:r>
              <a:rPr lang="en-GB"/>
              <a:t>mod 7 = 3, 3</a:t>
            </a:r>
            <a:r>
              <a:rPr baseline="30000" lang="en-GB"/>
              <a:t>2</a:t>
            </a:r>
            <a:r>
              <a:rPr lang="en-GB"/>
              <a:t> mod 7 = 2, 3</a:t>
            </a:r>
            <a:r>
              <a:rPr baseline="30000" lang="en-GB"/>
              <a:t>3</a:t>
            </a:r>
            <a:r>
              <a:rPr lang="en-GB"/>
              <a:t> mod 7 = 6, 3</a:t>
            </a:r>
            <a:r>
              <a:rPr baseline="30000" lang="en-GB"/>
              <a:t>4</a:t>
            </a:r>
            <a:r>
              <a:rPr lang="en-GB"/>
              <a:t> mod 7 = 4, 3</a:t>
            </a:r>
            <a:r>
              <a:rPr baseline="30000" lang="en-GB"/>
              <a:t>5</a:t>
            </a:r>
            <a:r>
              <a:rPr lang="en-GB"/>
              <a:t> mod 7 = 5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Here, you get all the possible results: 1,3,2,6,4,5</a:t>
            </a:r>
            <a:endParaRPr/>
          </a:p>
          <a:p>
            <a:pPr indent="-9905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3 is </a:t>
            </a:r>
            <a:r>
              <a:rPr lang="en-GB">
                <a:solidFill>
                  <a:srgbClr val="FF0000"/>
                </a:solidFill>
              </a:rPr>
              <a:t>not a primitive </a:t>
            </a:r>
            <a:r>
              <a:rPr lang="en-GB"/>
              <a:t>root modulo 11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3</a:t>
            </a:r>
            <a:r>
              <a:rPr baseline="30000" lang="en-GB"/>
              <a:t>0</a:t>
            </a:r>
            <a:r>
              <a:rPr lang="en-GB"/>
              <a:t> mod 11 = 1, 3</a:t>
            </a:r>
            <a:r>
              <a:rPr baseline="30000" lang="en-GB"/>
              <a:t>1</a:t>
            </a:r>
            <a:r>
              <a:rPr lang="en-GB"/>
              <a:t> mod 11 = 3, 3</a:t>
            </a:r>
            <a:r>
              <a:rPr baseline="30000" lang="en-GB"/>
              <a:t>2</a:t>
            </a:r>
            <a:r>
              <a:rPr lang="en-GB"/>
              <a:t> mod 11 = 9, 3</a:t>
            </a:r>
            <a:r>
              <a:rPr baseline="30000" lang="en-GB"/>
              <a:t>3</a:t>
            </a:r>
            <a:r>
              <a:rPr lang="en-GB"/>
              <a:t> mod 11 = 5, 3</a:t>
            </a:r>
            <a:r>
              <a:rPr baseline="30000" lang="en-GB"/>
              <a:t>4</a:t>
            </a:r>
            <a:r>
              <a:rPr lang="en-GB"/>
              <a:t> mod 11 = 4, 3</a:t>
            </a:r>
            <a:r>
              <a:rPr baseline="30000" lang="en-GB"/>
              <a:t>5</a:t>
            </a:r>
            <a:r>
              <a:rPr lang="en-GB"/>
              <a:t> mod 11 = 1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You get 1, 3, 9, 5, 4 and this sequence repeats after 3</a:t>
            </a:r>
            <a:r>
              <a:rPr baseline="30000" lang="en-GB"/>
              <a:t>5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Elgamal cryptosystem</a:t>
            </a:r>
            <a:endParaRPr/>
          </a:p>
        </p:txBody>
      </p:sp>
      <p:sp>
        <p:nvSpPr>
          <p:cNvPr id="107" name="Google Shape;107;p4"/>
          <p:cNvSpPr txBox="1"/>
          <p:nvPr>
            <p:ph idx="1" type="body"/>
          </p:nvPr>
        </p:nvSpPr>
        <p:spPr>
          <a:xfrm>
            <a:off x="846291" y="1825623"/>
            <a:ext cx="11178473" cy="4739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It turns out that there are </a:t>
            </a:r>
            <a:r>
              <a:rPr i="1" lang="en-GB"/>
              <a:t>φ</a:t>
            </a:r>
            <a:r>
              <a:rPr lang="en-GB"/>
              <a:t>(</a:t>
            </a:r>
            <a:r>
              <a:rPr i="1" lang="en-GB"/>
              <a:t>φ</a:t>
            </a:r>
            <a:r>
              <a:rPr lang="en-GB"/>
              <a:t>(</a:t>
            </a:r>
            <a:r>
              <a:rPr i="1" lang="en-GB"/>
              <a:t>p</a:t>
            </a:r>
            <a:r>
              <a:rPr lang="en-GB"/>
              <a:t>)) = </a:t>
            </a:r>
            <a:r>
              <a:rPr i="1" lang="en-GB"/>
              <a:t>φ</a:t>
            </a:r>
            <a:r>
              <a:rPr lang="en-GB"/>
              <a:t>(</a:t>
            </a:r>
            <a:r>
              <a:rPr i="1" lang="en-GB"/>
              <a:t>p </a:t>
            </a:r>
            <a:r>
              <a:rPr lang="en-GB"/>
              <a:t>− 1) generators for </a:t>
            </a:r>
            <a:r>
              <a:rPr i="1" lang="en-GB"/>
              <a:t>Z</a:t>
            </a:r>
            <a:r>
              <a:rPr baseline="-25000" i="1" lang="en-GB"/>
              <a:t>p</a:t>
            </a:r>
            <a:endParaRPr baseline="-25000" i="1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So we can test different numbers until we find one that is a generator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Once we have a generator </a:t>
            </a:r>
            <a:r>
              <a:rPr i="1" lang="en-GB"/>
              <a:t>g</a:t>
            </a:r>
            <a:r>
              <a:rPr lang="en-GB"/>
              <a:t>, we can efficiently compute </a:t>
            </a:r>
            <a:r>
              <a:rPr i="1" lang="en-GB"/>
              <a:t>x </a:t>
            </a:r>
            <a:r>
              <a:rPr lang="en-GB"/>
              <a:t>= </a:t>
            </a:r>
            <a:r>
              <a:rPr i="1" lang="en-GB"/>
              <a:t>g</a:t>
            </a:r>
            <a:r>
              <a:rPr baseline="30000" i="1" lang="en-GB"/>
              <a:t>k</a:t>
            </a:r>
            <a:r>
              <a:rPr i="1" lang="en-GB"/>
              <a:t> </a:t>
            </a:r>
            <a:r>
              <a:rPr lang="en-GB"/>
              <a:t>mod </a:t>
            </a:r>
            <a:r>
              <a:rPr i="1" lang="en-GB"/>
              <a:t>p</a:t>
            </a:r>
            <a:r>
              <a:rPr lang="en-GB"/>
              <a:t>, for any value </a:t>
            </a:r>
            <a:r>
              <a:rPr i="1" lang="en-GB"/>
              <a:t>k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Conversely, given </a:t>
            </a:r>
            <a:r>
              <a:rPr i="1" lang="en-GB"/>
              <a:t>x</a:t>
            </a:r>
            <a:r>
              <a:rPr lang="en-GB"/>
              <a:t>, </a:t>
            </a:r>
            <a:r>
              <a:rPr i="1" lang="en-GB"/>
              <a:t>g</a:t>
            </a:r>
            <a:r>
              <a:rPr lang="en-GB"/>
              <a:t>, and </a:t>
            </a:r>
            <a:r>
              <a:rPr i="1" lang="en-GB"/>
              <a:t>p</a:t>
            </a:r>
            <a:r>
              <a:rPr lang="en-GB"/>
              <a:t>, the problem of determining </a:t>
            </a:r>
            <a:r>
              <a:rPr i="1" lang="en-GB"/>
              <a:t>k </a:t>
            </a:r>
            <a:r>
              <a:rPr lang="en-GB"/>
              <a:t>such that </a:t>
            </a:r>
            <a:r>
              <a:rPr i="1" lang="en-GB"/>
              <a:t>x </a:t>
            </a:r>
            <a:r>
              <a:rPr lang="en-GB"/>
              <a:t>= </a:t>
            </a:r>
            <a:r>
              <a:rPr i="1" lang="en-GB"/>
              <a:t>g</a:t>
            </a:r>
            <a:r>
              <a:rPr baseline="30000" i="1" lang="en-GB"/>
              <a:t>k</a:t>
            </a:r>
            <a:r>
              <a:rPr i="1" lang="en-GB"/>
              <a:t> </a:t>
            </a:r>
            <a:r>
              <a:rPr lang="en-GB"/>
              <a:t>mod </a:t>
            </a:r>
            <a:r>
              <a:rPr i="1" lang="en-GB"/>
              <a:t>p </a:t>
            </a:r>
            <a:r>
              <a:rPr lang="en-GB"/>
              <a:t>is known as the </a:t>
            </a:r>
            <a:r>
              <a:rPr b="1" i="1" lang="en-GB"/>
              <a:t>discrete logarithm </a:t>
            </a:r>
            <a:r>
              <a:rPr lang="en-GB"/>
              <a:t>problem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Like factoring, the discrete logarithm problem is widely believed to be computationally hard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The security of the Elgamal cryptosystem depends on the difficulty of the discrete logarithm problem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Elgamal cryptosystem</a:t>
            </a:r>
            <a:endParaRPr/>
          </a:p>
        </p:txBody>
      </p:sp>
      <p:sp>
        <p:nvSpPr>
          <p:cNvPr id="113" name="Google Shape;113;p5"/>
          <p:cNvSpPr txBox="1"/>
          <p:nvPr>
            <p:ph idx="1" type="body"/>
          </p:nvPr>
        </p:nvSpPr>
        <p:spPr>
          <a:xfrm>
            <a:off x="846291" y="1825623"/>
            <a:ext cx="11178473" cy="503237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793" r="0" t="-252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GB"/>
              <a:t> 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Elgamal cryptosystem</a:t>
            </a:r>
            <a:endParaRPr/>
          </a:p>
        </p:txBody>
      </p:sp>
      <p:sp>
        <p:nvSpPr>
          <p:cNvPr id="119" name="Google Shape;119;p6"/>
          <p:cNvSpPr txBox="1"/>
          <p:nvPr>
            <p:ph idx="1" type="body"/>
          </p:nvPr>
        </p:nvSpPr>
        <p:spPr>
          <a:xfrm>
            <a:off x="846291" y="1825624"/>
            <a:ext cx="10231705" cy="449425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992" r="0" t="-254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GB"/>
              <a:t> 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Elgamal cryptosystem</a:t>
            </a:r>
            <a:endParaRPr/>
          </a:p>
        </p:txBody>
      </p:sp>
      <p:sp>
        <p:nvSpPr>
          <p:cNvPr id="125" name="Google Shape;125;p7"/>
          <p:cNvSpPr txBox="1"/>
          <p:nvPr>
            <p:ph idx="1" type="body"/>
          </p:nvPr>
        </p:nvSpPr>
        <p:spPr>
          <a:xfrm>
            <a:off x="846291" y="1825624"/>
            <a:ext cx="10231705" cy="449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Note that Bob doesn’t need to know the random value, </a:t>
            </a:r>
            <a:r>
              <a:rPr i="1" lang="en-GB"/>
              <a:t>k</a:t>
            </a:r>
            <a:r>
              <a:rPr lang="en-GB"/>
              <a:t>, to decrypt a message that was encrypted using this value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And Alice didn’t need to know Bob’s secret key to encrypt the message for him in the first place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Instead, Alice got </a:t>
            </a:r>
            <a:r>
              <a:rPr i="1" lang="en-GB"/>
              <a:t>g</a:t>
            </a:r>
            <a:r>
              <a:rPr baseline="30000" i="1" lang="en-GB"/>
              <a:t>x</a:t>
            </a:r>
            <a:r>
              <a:rPr lang="en-GB"/>
              <a:t>, as </a:t>
            </a:r>
            <a:r>
              <a:rPr i="1" lang="en-GB"/>
              <a:t>y</a:t>
            </a:r>
            <a:r>
              <a:rPr lang="en-GB"/>
              <a:t>, from Bob’s public key, and Bob got </a:t>
            </a:r>
            <a:r>
              <a:rPr i="1" lang="en-GB"/>
              <a:t>g</a:t>
            </a:r>
            <a:r>
              <a:rPr baseline="30000" i="1" lang="en-GB"/>
              <a:t>k</a:t>
            </a:r>
            <a:r>
              <a:rPr lang="en-GB"/>
              <a:t>, as </a:t>
            </a:r>
            <a:r>
              <a:rPr i="1" lang="en-GB"/>
              <a:t>a</a:t>
            </a:r>
            <a:r>
              <a:rPr lang="en-GB"/>
              <a:t>, from Alice’s ciphertext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Alice raised </a:t>
            </a:r>
            <a:r>
              <a:rPr i="1" lang="en-GB"/>
              <a:t>y </a:t>
            </a:r>
            <a:r>
              <a:rPr lang="en-GB"/>
              <a:t>to the power </a:t>
            </a:r>
            <a:r>
              <a:rPr i="1" lang="en-GB"/>
              <a:t>k </a:t>
            </a:r>
            <a:r>
              <a:rPr lang="en-GB"/>
              <a:t>and Bob raised </a:t>
            </a:r>
            <a:r>
              <a:rPr i="1" lang="en-GB"/>
              <a:t>a </a:t>
            </a:r>
            <a:r>
              <a:rPr lang="en-GB"/>
              <a:t>to the power </a:t>
            </a:r>
            <a:r>
              <a:rPr i="1" lang="en-GB"/>
              <a:t>x</a:t>
            </a:r>
            <a:r>
              <a:rPr lang="en-GB"/>
              <a:t>, and in so doing they implicitly computed a type of one-time shared key, </a:t>
            </a:r>
            <a:r>
              <a:rPr i="1" lang="en-GB"/>
              <a:t>g</a:t>
            </a:r>
            <a:r>
              <a:rPr baseline="30000" i="1" lang="en-GB"/>
              <a:t>xk</a:t>
            </a:r>
            <a:endParaRPr baseline="30000" i="1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which Alice used for encryption and Bob used for decryption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Elgamal cryptosystem</a:t>
            </a:r>
            <a:endParaRPr/>
          </a:p>
        </p:txBody>
      </p:sp>
      <p:sp>
        <p:nvSpPr>
          <p:cNvPr id="131" name="Google Shape;131;p8"/>
          <p:cNvSpPr txBox="1"/>
          <p:nvPr>
            <p:ph idx="1" type="body"/>
          </p:nvPr>
        </p:nvSpPr>
        <p:spPr>
          <a:xfrm>
            <a:off x="846291" y="1825623"/>
            <a:ext cx="10231705" cy="50323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The security of this scheme is based on the fact that, without knowing </a:t>
            </a:r>
            <a:r>
              <a:rPr i="1" lang="en-GB"/>
              <a:t>x</a:t>
            </a:r>
            <a:r>
              <a:rPr lang="en-GB"/>
              <a:t>, it would be very difficult for an eavesdropper to decrypt the ciphertext, (</a:t>
            </a:r>
            <a:r>
              <a:rPr i="1" lang="en-GB"/>
              <a:t>a</a:t>
            </a:r>
            <a:r>
              <a:rPr lang="en-GB"/>
              <a:t>, </a:t>
            </a:r>
            <a:r>
              <a:rPr i="1" lang="en-GB"/>
              <a:t>b</a:t>
            </a:r>
            <a:r>
              <a:rPr lang="en-GB"/>
              <a:t>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Since everyone knows </a:t>
            </a:r>
            <a:r>
              <a:rPr i="1" lang="en-GB"/>
              <a:t>y </a:t>
            </a:r>
            <a:r>
              <a:rPr lang="en-GB"/>
              <a:t>= </a:t>
            </a:r>
            <a:r>
              <a:rPr i="1" lang="en-GB"/>
              <a:t>g</a:t>
            </a:r>
            <a:r>
              <a:rPr baseline="30000" i="1" lang="en-GB"/>
              <a:t>x</a:t>
            </a:r>
            <a:r>
              <a:rPr i="1" lang="en-GB"/>
              <a:t> </a:t>
            </a:r>
            <a:r>
              <a:rPr lang="en-GB"/>
              <a:t>mod </a:t>
            </a:r>
            <a:r>
              <a:rPr i="1" lang="en-GB"/>
              <a:t>p</a:t>
            </a:r>
            <a:r>
              <a:rPr lang="en-GB"/>
              <a:t>, from Bob’s public key, the security of this scheme is therefore related to the difficulty of solving the discrete logarithm problem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That is, Elgamal could be broken by an eavesdropper finding the secret key, </a:t>
            </a:r>
            <a:r>
              <a:rPr i="1" lang="en-GB"/>
              <a:t>x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This can be only done by solving the discrete logarithm problem which is believed to computationally hard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Note that an Elgamal encryption is dependent on the choice of the random number, </a:t>
            </a:r>
            <a:r>
              <a:rPr i="1" lang="en-GB"/>
              <a:t>k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Different </a:t>
            </a:r>
            <a:r>
              <a:rPr i="1" lang="en-GB"/>
              <a:t>k</a:t>
            </a:r>
            <a:r>
              <a:rPr lang="en-GB"/>
              <a:t> should be chosen for different message encryption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If </a:t>
            </a:r>
            <a:r>
              <a:rPr i="1" lang="en-GB"/>
              <a:t>k</a:t>
            </a:r>
            <a:r>
              <a:rPr lang="en-GB"/>
              <a:t> is reused she would be leaking information much like the one-time pad would leak information if we were to reuse a pad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Key exchange</a:t>
            </a:r>
            <a:endParaRPr/>
          </a:p>
        </p:txBody>
      </p:sp>
      <p:sp>
        <p:nvSpPr>
          <p:cNvPr id="137" name="Google Shape;137;p9"/>
          <p:cNvSpPr txBox="1"/>
          <p:nvPr>
            <p:ph idx="1" type="body"/>
          </p:nvPr>
        </p:nvSpPr>
        <p:spPr>
          <a:xfrm>
            <a:off x="846292" y="1825623"/>
            <a:ext cx="10943804" cy="4739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The use of a symmetric cryptosystem requires that Alice and Bob agree on a secret key before they can send encrypted messages to each other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Accomplish it by the one-time use of a private communication channel, such as an in-person meeting in a private room, or mailing in tamper-proof containers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A </a:t>
            </a:r>
            <a:r>
              <a:rPr b="1" i="1" lang="en-GB"/>
              <a:t>key exchange protocol</a:t>
            </a:r>
            <a:r>
              <a:rPr lang="en-GB"/>
              <a:t>, which is also called </a:t>
            </a:r>
            <a:r>
              <a:rPr b="1" i="1" lang="en-GB"/>
              <a:t>key agreement protocol</a:t>
            </a:r>
            <a:r>
              <a:rPr lang="en-GB"/>
              <a:t>, is a cryptographic approach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to establish a shared secret key by communicating solely over an insecure channel, without any previous private communication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Intuitively, the existence of a key exchange protocol appears unlikely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as the adversary can arbitrarily disrupt the communication between Alice and Bob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Indeed, it can be shown that no key exchange protocol exists if the adversary can actively modify messages sent over the insecure channel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Nevertheless, key exchange can be successfully accomplished if the adversary is limited to only passive eavesdropping on messages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2018-03-28T08:20:04Z</dcterms:created>
  <dc:creator>Ferdous, Md Sadek</dc:creator>
</cp:coreProperties>
</file>