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5" roundtripDataSignature="AMtx7mgFnuEZhIAIou/wxpmWALxZsZle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customschemas.google.com/relationships/presentationmetadata" Target="meta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endParaRPr/>
          </a:p>
        </p:txBody>
      </p:sp>
      <p:sp>
        <p:nvSpPr>
          <p:cNvPr id="222" name="Google Shape;22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Relationship Id="rId5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Relationship Id="rId5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47072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CSE 477: Introduction to Computer Security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7"/>
            <a:ext cx="9144000" cy="2767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 sz="3200"/>
              <a:t>Lecture – 6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Course Teacher: Dr. Md Sadek Ferdous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Assistant Professor, CSE, SUST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E-mail: ripul.bd@gmail.com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Classic cipher: Substitution cipher</a:t>
            </a:r>
            <a:endParaRPr/>
          </a:p>
        </p:txBody>
      </p:sp>
      <p:sp>
        <p:nvSpPr>
          <p:cNvPr id="144" name="Google Shape;144;p10"/>
          <p:cNvSpPr txBox="1"/>
          <p:nvPr>
            <p:ph idx="1" type="body"/>
          </p:nvPr>
        </p:nvSpPr>
        <p:spPr>
          <a:xfrm>
            <a:off x="838200" y="1825624"/>
            <a:ext cx="10515600" cy="483202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43" r="0" t="-341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GB"/>
              <a:t>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Substitution cipher attack</a:t>
            </a:r>
            <a:endParaRPr/>
          </a:p>
        </p:txBody>
      </p:sp>
      <p:sp>
        <p:nvSpPr>
          <p:cNvPr id="150" name="Google Shape;150;p11"/>
          <p:cNvSpPr txBox="1"/>
          <p:nvPr>
            <p:ph idx="1" type="body"/>
          </p:nvPr>
        </p:nvSpPr>
        <p:spPr>
          <a:xfrm>
            <a:off x="838200" y="1825624"/>
            <a:ext cx="10515600" cy="4832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Even with this huge key space, a substitution cipher can be easily broken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This is because letters in a natural language, like English, are not uniformly distributed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Knowledge of letter frequencies, including pairs and triples can be used in cryptologic attacks against substitution ciphers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For example, in English text, the letter “E” occurring just over 12% of the time, and “T” occurring less than 10% of the time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The most frequently occurring character in a ciphertext created from English substitution cipher probably corresponds to the letter E and so 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Substitution cipher attack</a:t>
            </a:r>
            <a:endParaRPr/>
          </a:p>
        </p:txBody>
      </p:sp>
      <p:pic>
        <p:nvPicPr>
          <p:cNvPr id="156" name="Google Shape;15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3106" y="2085654"/>
            <a:ext cx="8895606" cy="3688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Polygraphic substitution cipher</a:t>
            </a:r>
            <a:r>
              <a:rPr b="1" i="1" lang="en-GB"/>
              <a:t> </a:t>
            </a:r>
            <a:endParaRPr/>
          </a:p>
        </p:txBody>
      </p:sp>
      <p:sp>
        <p:nvSpPr>
          <p:cNvPr id="162" name="Google Shape;162;p13"/>
          <p:cNvSpPr txBox="1"/>
          <p:nvPr>
            <p:ph idx="1" type="body"/>
          </p:nvPr>
        </p:nvSpPr>
        <p:spPr>
          <a:xfrm>
            <a:off x="838200" y="1825624"/>
            <a:ext cx="10515600" cy="483202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64" r="-601" t="-236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GB"/>
              <a:t> 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Polygraphic substitution cipher</a:t>
            </a:r>
            <a:r>
              <a:rPr b="1" i="1" lang="en-GB"/>
              <a:t> </a:t>
            </a:r>
            <a:endParaRPr/>
          </a:p>
        </p:txBody>
      </p:sp>
      <p:sp>
        <p:nvSpPr>
          <p:cNvPr id="168" name="Google Shape;168;p14"/>
          <p:cNvSpPr txBox="1"/>
          <p:nvPr>
            <p:ph idx="1" type="body"/>
          </p:nvPr>
        </p:nvSpPr>
        <p:spPr>
          <a:xfrm>
            <a:off x="838200" y="1825624"/>
            <a:ext cx="10515600" cy="4832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One easy way to express a digram substitution is using a two-dimensional table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In such a table, the first letter in a pair would specify a row, the second letter in a pair would specify a column, and each entry would be the unique two-letter substitution to use for this pair.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Such a specification is called a </a:t>
            </a:r>
            <a:r>
              <a:rPr b="1" i="1" lang="en-GB"/>
              <a:t>substitution box </a:t>
            </a:r>
            <a:r>
              <a:rPr lang="en-GB"/>
              <a:t>or </a:t>
            </a:r>
            <a:r>
              <a:rPr b="1" i="1" lang="en-GB"/>
              <a:t>S-box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This approach can be extended for binary values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Polygraphic substitution cipher</a:t>
            </a:r>
            <a:r>
              <a:rPr b="1" i="1" lang="en-GB"/>
              <a:t> </a:t>
            </a:r>
            <a:endParaRPr/>
          </a:p>
        </p:txBody>
      </p:sp>
      <p:sp>
        <p:nvSpPr>
          <p:cNvPr id="174" name="Google Shape;174;p15"/>
          <p:cNvSpPr txBox="1"/>
          <p:nvPr>
            <p:ph idx="1" type="body"/>
          </p:nvPr>
        </p:nvSpPr>
        <p:spPr>
          <a:xfrm>
            <a:off x="838200" y="1825624"/>
            <a:ext cx="10515600" cy="4832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This approach can be extended for binary values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5" name="Google Shape;1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0153" y="2598914"/>
            <a:ext cx="8682967" cy="3285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Classic cipher: Vigenère cipher</a:t>
            </a:r>
            <a:endParaRPr/>
          </a:p>
        </p:txBody>
      </p:sp>
      <p:sp>
        <p:nvSpPr>
          <p:cNvPr id="181" name="Google Shape;181;p16"/>
          <p:cNvSpPr txBox="1"/>
          <p:nvPr>
            <p:ph idx="1" type="body"/>
          </p:nvPr>
        </p:nvSpPr>
        <p:spPr>
          <a:xfrm>
            <a:off x="838200" y="1825624"/>
            <a:ext cx="10515600" cy="483202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156" l="-963" r="-721" t="-236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GB"/>
              <a:t> 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Vigenère cipher</a:t>
            </a:r>
            <a:endParaRPr/>
          </a:p>
        </p:txBody>
      </p:sp>
      <p:pic>
        <p:nvPicPr>
          <p:cNvPr id="187" name="Google Shape;187;p17"/>
          <p:cNvPicPr preferRelativeResize="0"/>
          <p:nvPr/>
        </p:nvPicPr>
        <p:blipFill rotWithShape="1">
          <a:blip r:embed="rId3">
            <a:alphaModFix/>
          </a:blip>
          <a:srcRect b="25243" l="0" r="0" t="0"/>
          <a:stretch/>
        </p:blipFill>
        <p:spPr>
          <a:xfrm>
            <a:off x="3353850" y="1438382"/>
            <a:ext cx="5299364" cy="512680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7"/>
          <p:cNvSpPr/>
          <p:nvPr/>
        </p:nvSpPr>
        <p:spPr>
          <a:xfrm>
            <a:off x="8653214" y="5310002"/>
            <a:ext cx="335385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Unfortunately, it can be easily broken using statistical techniques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One-Time Pads</a:t>
            </a:r>
            <a:endParaRPr/>
          </a:p>
        </p:txBody>
      </p:sp>
      <p:sp>
        <p:nvSpPr>
          <p:cNvPr id="194" name="Google Shape;194;p18"/>
          <p:cNvSpPr txBox="1"/>
          <p:nvPr>
            <p:ph idx="1" type="body"/>
          </p:nvPr>
        </p:nvSpPr>
        <p:spPr>
          <a:xfrm>
            <a:off x="838200" y="1825624"/>
            <a:ext cx="10515600" cy="483202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63" r="-963" t="-236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GB"/>
              <a:t> 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One-Time Pads</a:t>
            </a:r>
            <a:endParaRPr/>
          </a:p>
        </p:txBody>
      </p:sp>
      <p:sp>
        <p:nvSpPr>
          <p:cNvPr id="200" name="Google Shape;200;p19"/>
          <p:cNvSpPr txBox="1"/>
          <p:nvPr>
            <p:ph idx="1" type="body"/>
          </p:nvPr>
        </p:nvSpPr>
        <p:spPr>
          <a:xfrm>
            <a:off x="838200" y="1825624"/>
            <a:ext cx="10515600" cy="4451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In spite of their perfect security, one-time pads have some weaknesses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The key has to be as long as the plaintext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Keys can never be reused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Repeated use of one-time pads allowed the U.S. to break some of the communications of Soviet spies during the Cold War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Outline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Crypto primitives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Classis crypto systems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Block cipher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Classic cipher – Hill cipher</a:t>
            </a:r>
            <a:endParaRPr/>
          </a:p>
        </p:txBody>
      </p:sp>
      <p:sp>
        <p:nvSpPr>
          <p:cNvPr id="206" name="Google Shape;206;p20"/>
          <p:cNvSpPr txBox="1"/>
          <p:nvPr>
            <p:ph idx="1" type="body"/>
          </p:nvPr>
        </p:nvSpPr>
        <p:spPr>
          <a:xfrm>
            <a:off x="838200" y="1825624"/>
            <a:ext cx="10515600" cy="44518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1998" l="-600" r="-1084" t="-3028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GB"/>
              <a:t> 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Block cipher</a:t>
            </a:r>
            <a:endParaRPr/>
          </a:p>
        </p:txBody>
      </p:sp>
      <p:sp>
        <p:nvSpPr>
          <p:cNvPr id="212" name="Google Shape;212;p21"/>
          <p:cNvSpPr txBox="1"/>
          <p:nvPr>
            <p:ph idx="1" type="body"/>
          </p:nvPr>
        </p:nvSpPr>
        <p:spPr>
          <a:xfrm>
            <a:off x="838200" y="1825624"/>
            <a:ext cx="10515600" cy="44518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64" r="0" t="-257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GB"/>
              <a:t> </a:t>
            </a:r>
            <a:endParaRPr/>
          </a:p>
        </p:txBody>
      </p:sp>
      <p:pic>
        <p:nvPicPr>
          <p:cNvPr id="213" name="Google Shape;21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1965" y="4364689"/>
            <a:ext cx="8242871" cy="2047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Padding</a:t>
            </a:r>
            <a:endParaRPr/>
          </a:p>
        </p:txBody>
      </p:sp>
      <p:sp>
        <p:nvSpPr>
          <p:cNvPr id="219" name="Google Shape;219;p22"/>
          <p:cNvSpPr txBox="1"/>
          <p:nvPr>
            <p:ph idx="1" type="body"/>
          </p:nvPr>
        </p:nvSpPr>
        <p:spPr>
          <a:xfrm>
            <a:off x="838200" y="1825623"/>
            <a:ext cx="10515600" cy="4739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Block ciphers require the length n of the plaintext to be a multiple of the block size 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Padding the last block needs to be unambiguous (cannot just add zeroes)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When the block size and plaintext length are a multiple of 8, a common padding method (PKCS5) is a sequence of identical bytes, each indicating the length (in bytes) of the padding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Example for b = 128 (16 bytes)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Plaintext: “Roberto” (7 bytes)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Padded plaintext: “Roberto999999999” (16 bytes), where 9 denotes the number and not the character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We need to always pad the last block, which may consist only of padding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To remove any ambiguity if the message has a padding or not!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Modes of operation</a:t>
            </a:r>
            <a:endParaRPr/>
          </a:p>
        </p:txBody>
      </p:sp>
      <p:sp>
        <p:nvSpPr>
          <p:cNvPr id="225" name="Google Shape;225;p23"/>
          <p:cNvSpPr txBox="1"/>
          <p:nvPr>
            <p:ph idx="1" type="body"/>
          </p:nvPr>
        </p:nvSpPr>
        <p:spPr>
          <a:xfrm>
            <a:off x="838200" y="1825623"/>
            <a:ext cx="10422276" cy="47703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There are several ways to use a </a:t>
            </a:r>
            <a:r>
              <a:rPr b="1" i="1" lang="en-GB"/>
              <a:t>block cipher</a:t>
            </a:r>
            <a:r>
              <a:rPr lang="en-GB"/>
              <a:t>, such as AES(</a:t>
            </a:r>
            <a:r>
              <a:rPr lang="en-GB"/>
              <a:t>Advanced</a:t>
            </a:r>
            <a:r>
              <a:rPr lang="en-GB"/>
              <a:t> Encryption Standard) , that operate on fixed-length blocks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The different ways such an encryption algorithm can be used are known as its </a:t>
            </a:r>
            <a:r>
              <a:rPr b="1" i="1" lang="en-GB"/>
              <a:t>modes of operation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Four modes of operation: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Electronic Codebook (ECB) Mode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Cipher-Block Chaining (CBC) Mode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Cipher Feedback (CFB) Mode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Output Feedback (OFB) Mode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Electronic Codebook (ECB) Mode </a:t>
            </a:r>
            <a:endParaRPr/>
          </a:p>
        </p:txBody>
      </p:sp>
      <p:sp>
        <p:nvSpPr>
          <p:cNvPr id="231" name="Google Shape;231;p24"/>
          <p:cNvSpPr txBox="1"/>
          <p:nvPr>
            <p:ph idx="1" type="body"/>
          </p:nvPr>
        </p:nvSpPr>
        <p:spPr>
          <a:xfrm>
            <a:off x="838200" y="1825623"/>
            <a:ext cx="10422276" cy="47703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72" r="0" t="-239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GB"/>
              <a:t> </a:t>
            </a:r>
            <a:endParaRPr/>
          </a:p>
        </p:txBody>
      </p:sp>
      <p:pic>
        <p:nvPicPr>
          <p:cNvPr id="232" name="Google Shape;23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4254063"/>
            <a:ext cx="5715000" cy="22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8041" y="4210816"/>
            <a:ext cx="5715000" cy="229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4"/>
          <p:cNvSpPr/>
          <p:nvPr/>
        </p:nvSpPr>
        <p:spPr>
          <a:xfrm>
            <a:off x="4157609" y="6552763"/>
            <a:ext cx="325065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https://en.wikipedia.org/wiki/Block_cipher_mode_of_operation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Electronic Codebook (ECB) Mode: pros &amp; cons </a:t>
            </a:r>
            <a:endParaRPr/>
          </a:p>
        </p:txBody>
      </p:sp>
      <p:sp>
        <p:nvSpPr>
          <p:cNvPr id="240" name="Google Shape;240;p25"/>
          <p:cNvSpPr txBox="1"/>
          <p:nvPr>
            <p:ph idx="1" type="body"/>
          </p:nvPr>
        </p:nvSpPr>
        <p:spPr>
          <a:xfrm>
            <a:off x="838200" y="1825623"/>
            <a:ext cx="4494088" cy="47703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ECB mode works well with random strings (e.g., keys and initialization vectors) and strings that fit in one block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Documents and images are not suitable for ECB encryption since patters in the plaintext are repeated in the ciphertext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Example of image encrypted in ECB :</a:t>
            </a:r>
            <a:endParaRPr/>
          </a:p>
        </p:txBody>
      </p:sp>
      <p:pic>
        <p:nvPicPr>
          <p:cNvPr id="241" name="Google Shape;24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2096356"/>
            <a:ext cx="48641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Cipher–block Chaining (CBC) Mode </a:t>
            </a:r>
            <a:endParaRPr/>
          </a:p>
        </p:txBody>
      </p:sp>
      <p:sp>
        <p:nvSpPr>
          <p:cNvPr id="247" name="Google Shape;247;p26"/>
          <p:cNvSpPr txBox="1"/>
          <p:nvPr>
            <p:ph idx="1" type="body"/>
          </p:nvPr>
        </p:nvSpPr>
        <p:spPr>
          <a:xfrm>
            <a:off x="838200" y="1825623"/>
            <a:ext cx="10422276" cy="27771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0641" l="-851" r="0" t="-596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GB"/>
              <a:t> </a:t>
            </a:r>
            <a:endParaRPr/>
          </a:p>
        </p:txBody>
      </p:sp>
      <p:sp>
        <p:nvSpPr>
          <p:cNvPr id="248" name="Google Shape;248;p26"/>
          <p:cNvSpPr/>
          <p:nvPr/>
        </p:nvSpPr>
        <p:spPr>
          <a:xfrm>
            <a:off x="4157609" y="6552763"/>
            <a:ext cx="325065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https://en.wikipedia.org/wiki/Block_cipher_mode_of_operation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3923" y="4381351"/>
            <a:ext cx="5715000" cy="22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8992" y="4353443"/>
            <a:ext cx="5715000" cy="22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CBC Mode: pros &amp; cons </a:t>
            </a:r>
            <a:endParaRPr/>
          </a:p>
        </p:txBody>
      </p:sp>
      <p:sp>
        <p:nvSpPr>
          <p:cNvPr id="256" name="Google Shape;256;p27"/>
          <p:cNvSpPr txBox="1"/>
          <p:nvPr>
            <p:ph idx="1" type="body"/>
          </p:nvPr>
        </p:nvSpPr>
        <p:spPr>
          <a:xfrm>
            <a:off x="838200" y="1825623"/>
            <a:ext cx="10515600" cy="47703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Strengths: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Doesn’t show patterns in the plaintext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Is the most common mode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Is fast and relatively simple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Weaknesses: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CBC requires the reliable transmission of all the blocks sequentially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CBC is not suitable for applications that allow packet losses (e.g., music and video streaming)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Cipher Feedback (CFB) Mode  </a:t>
            </a:r>
            <a:endParaRPr/>
          </a:p>
        </p:txBody>
      </p:sp>
      <p:sp>
        <p:nvSpPr>
          <p:cNvPr id="262" name="Google Shape;262;p28"/>
          <p:cNvSpPr txBox="1"/>
          <p:nvPr>
            <p:ph idx="1" type="body"/>
          </p:nvPr>
        </p:nvSpPr>
        <p:spPr>
          <a:xfrm>
            <a:off x="838200" y="1825623"/>
            <a:ext cx="10422276" cy="24587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5385" l="-851" r="0" t="-673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GB"/>
              <a:t> </a:t>
            </a:r>
            <a:endParaRPr/>
          </a:p>
        </p:txBody>
      </p:sp>
      <p:sp>
        <p:nvSpPr>
          <p:cNvPr id="263" name="Google Shape;263;p28"/>
          <p:cNvSpPr/>
          <p:nvPr/>
        </p:nvSpPr>
        <p:spPr>
          <a:xfrm>
            <a:off x="4157609" y="6552763"/>
            <a:ext cx="325065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https://en.wikipedia.org/wiki/Block_cipher_mode_of_operation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1945" y="3996278"/>
            <a:ext cx="5715000" cy="22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3785" y="3996278"/>
            <a:ext cx="5715000" cy="22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Output Feedback (OFB) Mode</a:t>
            </a:r>
            <a:endParaRPr/>
          </a:p>
        </p:txBody>
      </p:sp>
      <p:sp>
        <p:nvSpPr>
          <p:cNvPr id="271" name="Google Shape;271;p29"/>
          <p:cNvSpPr txBox="1"/>
          <p:nvPr>
            <p:ph idx="1" type="body"/>
          </p:nvPr>
        </p:nvSpPr>
        <p:spPr>
          <a:xfrm>
            <a:off x="838200" y="1825623"/>
            <a:ext cx="10422276" cy="24587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86" r="-121" t="-518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GB"/>
              <a:t> </a:t>
            </a:r>
            <a:endParaRPr/>
          </a:p>
        </p:txBody>
      </p:sp>
      <p:sp>
        <p:nvSpPr>
          <p:cNvPr id="272" name="Google Shape;272;p29"/>
          <p:cNvSpPr/>
          <p:nvPr/>
        </p:nvSpPr>
        <p:spPr>
          <a:xfrm>
            <a:off x="4157609" y="6552763"/>
            <a:ext cx="325065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https://en.wikipedia.org/wiki/Block_cipher_mode_of_operation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2941" y="4180369"/>
            <a:ext cx="5715000" cy="22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1736" y="4284324"/>
            <a:ext cx="5715000" cy="22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Crypto primitives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4699571" cy="47498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Alice wants to send a message (plaintext P) to Bob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The communication channel is insecure and can be eavesdropped by an attacker Eve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The goal is to allow secure exchanges of messages between Alice and Bob in an insecure channel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Crypto to the rescue!</a:t>
            </a:r>
            <a:endParaRPr/>
          </a:p>
        </p:txBody>
      </p:sp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7997" y="2031571"/>
            <a:ext cx="5635803" cy="3715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2232" y="1074615"/>
            <a:ext cx="4187536" cy="4708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Crypto primitives</a:t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838200" y="1825624"/>
            <a:ext cx="10515600" cy="468819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63" r="-360" t="-243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GB"/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838200" y="-8693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Cryptosystem attacks</a:t>
            </a:r>
            <a:endParaRPr/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838200" y="1126986"/>
            <a:ext cx="10515600" cy="5643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GB" sz="2600"/>
              <a:t>The science of attacking cryptosystems is known as </a:t>
            </a:r>
            <a:r>
              <a:rPr b="1" i="1" lang="en-GB" sz="2600"/>
              <a:t>cryptanalysis </a:t>
            </a:r>
            <a:r>
              <a:rPr lang="en-GB" sz="2600"/>
              <a:t>and its practitioners are called </a:t>
            </a:r>
            <a:r>
              <a:rPr b="1" i="1" lang="en-GB" sz="2600"/>
              <a:t>cryptanalysts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GB" sz="2600"/>
              <a:t>In performing cryptanalysis, we assume that the cryptanalyst knows the algorithms for encryption and decryption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only the keys used are secret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GB" sz="2600"/>
              <a:t>This assumption follows the open design principle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GB" sz="2600"/>
              <a:t>The concept of achieving </a:t>
            </a:r>
            <a:r>
              <a:rPr b="1" i="1" lang="en-GB" sz="2600"/>
              <a:t>security by obscurity </a:t>
            </a:r>
            <a:r>
              <a:rPr lang="en-GB" sz="2600"/>
              <a:t>(e.g. a cryptanalyst does not know anything about algorithms)</a:t>
            </a:r>
            <a:r>
              <a:rPr b="1" i="1" lang="en-GB" sz="2600"/>
              <a:t> </a:t>
            </a:r>
            <a:r>
              <a:rPr lang="en-GB" sz="2600"/>
              <a:t>is likely to fail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GB" sz="2600"/>
              <a:t>This because such information might leak in different ways: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internal company documents could be published or stolen,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a programmer who coded an encryption algorithm could be bribed or could voluntarily disclose the algorithm, or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the software or hardware that implements an encryption algorithm could be reverse engineered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Cryptosystem attacks</a:t>
            </a:r>
            <a:endParaRPr/>
          </a:p>
        </p:txBody>
      </p:sp>
      <p:sp>
        <p:nvSpPr>
          <p:cNvPr id="116" name="Google Shape;116;p6"/>
          <p:cNvSpPr txBox="1"/>
          <p:nvPr>
            <p:ph idx="1" type="body"/>
          </p:nvPr>
        </p:nvSpPr>
        <p:spPr>
          <a:xfrm>
            <a:off x="838200" y="1825625"/>
            <a:ext cx="6929063" cy="4873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GB"/>
              <a:t>Ciphertext-only attack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In this attack, the cryptanalyst has access to the ciphertext of one or more messages, all of which were encrypted using the same key, </a:t>
            </a:r>
            <a:r>
              <a:rPr i="1" lang="en-GB"/>
              <a:t>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His or her goal is to determine the plaintext for one or more of these ciphertexts or, better yet, to discover </a:t>
            </a:r>
            <a:r>
              <a:rPr i="1" lang="en-GB"/>
              <a:t>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GB"/>
              <a:t>Known-plaintext attack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In this attack, the cryptanalyst has access to one or more plaintext-ciphertext pairs, such that each plaintext was encrypted using the same key, </a:t>
            </a:r>
            <a:r>
              <a:rPr i="1" lang="en-GB"/>
              <a:t>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His or her goal in this case is to determine the key, </a:t>
            </a:r>
            <a:r>
              <a:rPr i="1" lang="en-GB"/>
              <a:t>K</a:t>
            </a:r>
            <a:r>
              <a:rPr lang="en-GB"/>
              <a:t> </a:t>
            </a:r>
            <a:endParaRPr/>
          </a:p>
        </p:txBody>
      </p:sp>
      <p:pic>
        <p:nvPicPr>
          <p:cNvPr id="117" name="Google Shape;1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8777" y="2847904"/>
            <a:ext cx="4043402" cy="2828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Cryptosystem attacks</a:t>
            </a:r>
            <a:endParaRPr/>
          </a:p>
        </p:txBody>
      </p:sp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838200" y="1825625"/>
            <a:ext cx="6929063" cy="4873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GB"/>
              <a:t> Chosen-plaintext attack</a:t>
            </a:r>
            <a:r>
              <a:rPr lang="en-GB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In this attack, the cryptanalyst can chose one or more plaintext messages and get the ciphertext that is associated with each one, based on the use of same key, </a:t>
            </a:r>
            <a:r>
              <a:rPr i="1" lang="en-GB"/>
              <a:t>K</a:t>
            </a:r>
            <a:r>
              <a:rPr lang="en-GB"/>
              <a:t>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/>
              <a:t>In the </a:t>
            </a:r>
            <a:r>
              <a:rPr b="1" i="1" lang="en-GB" sz="2200"/>
              <a:t>offline chosen-plaintext attack</a:t>
            </a:r>
            <a:r>
              <a:rPr lang="en-GB" sz="2200"/>
              <a:t>, the cryptanalyst must choose all the plaintexts in advance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/>
              <a:t>In the </a:t>
            </a:r>
            <a:r>
              <a:rPr b="1" i="1" lang="en-GB" sz="2200"/>
              <a:t>adaptive chosen-plaintext attack</a:t>
            </a:r>
            <a:r>
              <a:rPr lang="en-GB" sz="2200"/>
              <a:t>, the cryptanalyst can choose plaintexts in an iterative fashion, where each plaintext choice can be based on information he gained from previous plaintext encryptions </a:t>
            </a:r>
            <a:endParaRPr/>
          </a:p>
        </p:txBody>
      </p:sp>
      <p:pic>
        <p:nvPicPr>
          <p:cNvPr id="124" name="Google Shape;12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7263" y="2547492"/>
            <a:ext cx="4212746" cy="2941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Cryptosystem attacks</a:t>
            </a:r>
            <a:endParaRPr/>
          </a:p>
        </p:txBody>
      </p:sp>
      <p:sp>
        <p:nvSpPr>
          <p:cNvPr id="130" name="Google Shape;130;p8"/>
          <p:cNvSpPr txBox="1"/>
          <p:nvPr>
            <p:ph idx="1" type="body"/>
          </p:nvPr>
        </p:nvSpPr>
        <p:spPr>
          <a:xfrm>
            <a:off x="838200" y="1825625"/>
            <a:ext cx="6929063" cy="4873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GB"/>
              <a:t>Chosen-ciphertext attack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In this attack, the cryptanalyst can choose one or more ciphertext messages and get the plaintext that is associated with each one, based on the use of same key, </a:t>
            </a:r>
            <a:r>
              <a:rPr i="1" lang="en-GB"/>
              <a:t>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As with the chosen-plaintext attack, this attack also has both offline and adaptive versions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1" name="Google Shape;13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7263" y="2547492"/>
            <a:ext cx="4212746" cy="2941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Classic cipher: Substitution cipher</a:t>
            </a:r>
            <a:endParaRPr/>
          </a:p>
        </p:txBody>
      </p:sp>
      <p:sp>
        <p:nvSpPr>
          <p:cNvPr id="137" name="Google Shape;13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Each letter is uniquely replaced by another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Caesar cipher is an example of a substitution cipher utilised by Julius Caesar: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Here, each letter in the plaintext is shifted three letters on right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When it reaches the end, it is wrapped back at the beginning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The decryption would require a three left shift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An example of a Caesar shift is given below: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8" name="Google Shape;13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5300" y="4924816"/>
            <a:ext cx="6121400" cy="8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2018-03-28T08:20:04Z</dcterms:created>
  <dc:creator>Ferdous, Md Sadek</dc:creator>
</cp:coreProperties>
</file>