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DDEC80-61C3-42CC-B69F-5DF990F2FDFE}">
  <a:tblStyle styleId="{4DDDEC80-61C3-42CC-B69F-5DF990F2FD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0ce91b5e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0ce91b5e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0ce91b5e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0ce91b5e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0c3a1d1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0c3a1d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0c3a1d1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0c3a1d1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0c3a1d10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0c3a1d1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0c3a1d10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0c3a1d10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0c3a1d10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0c3a1d10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7dd312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7dd312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7dd312c6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7dd312c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7dd312c6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7dd312c6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0ce91b5e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0ce91b5e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1286d82a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b1286d82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1286d82a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1286d82a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1286d82a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1286d82a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1286d82a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1286d82a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1286d82a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1286d82a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0ce91b5e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0ce91b5e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0ce91b5e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0ce91b5e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ce91b5e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0ce91b5e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ce91b5e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ce91b5e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0ce91b5e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0ce91b5e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ce91b5e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0ce91b5e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ce91b5e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ce91b5e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would probably need it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438650"/>
            <a:ext cx="42543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CSE422: Artificial Intelligence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75" y="3771500"/>
            <a:ext cx="1412325" cy="12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</a:t>
            </a:r>
            <a:r>
              <a:rPr lang="en"/>
              <a:t>Distributions</a:t>
            </a:r>
            <a:endParaRPr/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7786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493800"/>
                <a:gridCol w="451350"/>
                <a:gridCol w="55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0.01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00" y="4358175"/>
            <a:ext cx="726624" cy="66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2"/>
          <p:cNvGraphicFramePr/>
          <p:nvPr/>
        </p:nvGraphicFramePr>
        <p:xfrm>
          <a:off x="69875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</a:rPr>
                        <a:t>H</a:t>
                      </a:r>
                      <a:endParaRPr b="1" i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P(H)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6" name="Google Shape;136;p22"/>
          <p:cNvCxnSpPr/>
          <p:nvPr/>
        </p:nvCxnSpPr>
        <p:spPr>
          <a:xfrm>
            <a:off x="4075175" y="1457450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7" name="Google Shape;137;p22"/>
          <p:cNvGraphicFramePr/>
          <p:nvPr/>
        </p:nvGraphicFramePr>
        <p:xfrm>
          <a:off x="6522075" y="252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466925"/>
                <a:gridCol w="556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</a:rPr>
                        <a:t>B</a:t>
                      </a:r>
                      <a:endParaRPr b="1" i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</a:rPr>
                        <a:t>S</a:t>
                      </a:r>
                      <a:endParaRPr b="1" i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P(H)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8" name="Google Shape;138;p22"/>
          <p:cNvCxnSpPr/>
          <p:nvPr/>
        </p:nvCxnSpPr>
        <p:spPr>
          <a:xfrm>
            <a:off x="4029475" y="3484700"/>
            <a:ext cx="1566900" cy="3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Distributions</a:t>
            </a:r>
            <a:endParaRPr/>
          </a:p>
        </p:txBody>
      </p:sp>
      <p:graphicFrame>
        <p:nvGraphicFramePr>
          <p:cNvPr id="144" name="Google Shape;144;p23"/>
          <p:cNvGraphicFramePr/>
          <p:nvPr/>
        </p:nvGraphicFramePr>
        <p:xfrm>
          <a:off x="7786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493800"/>
                <a:gridCol w="451350"/>
                <a:gridCol w="55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0.01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00" y="4358175"/>
            <a:ext cx="726624" cy="66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3"/>
          <p:cNvGraphicFramePr/>
          <p:nvPr/>
        </p:nvGraphicFramePr>
        <p:xfrm>
          <a:off x="69875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</a:t>
                      </a: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7" name="Google Shape;147;p23"/>
          <p:cNvCxnSpPr/>
          <p:nvPr/>
        </p:nvCxnSpPr>
        <p:spPr>
          <a:xfrm>
            <a:off x="4075175" y="1457450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48" name="Google Shape;148;p23"/>
          <p:cNvGraphicFramePr/>
          <p:nvPr/>
        </p:nvGraphicFramePr>
        <p:xfrm>
          <a:off x="6522075" y="252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466925"/>
                <a:gridCol w="556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0.19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0.19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0.08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9" name="Google Shape;149;p23"/>
          <p:cNvCxnSpPr/>
          <p:nvPr/>
        </p:nvCxnSpPr>
        <p:spPr>
          <a:xfrm>
            <a:off x="4029475" y="3484700"/>
            <a:ext cx="1566900" cy="3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Distributions</a:t>
            </a:r>
            <a:endParaRPr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7786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493800"/>
                <a:gridCol w="451350"/>
                <a:gridCol w="55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0.01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00" y="4358175"/>
            <a:ext cx="726624" cy="66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7" name="Google Shape;157;p24"/>
          <p:cNvGraphicFramePr/>
          <p:nvPr/>
        </p:nvGraphicFramePr>
        <p:xfrm>
          <a:off x="69875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</a:t>
                      </a: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8" name="Google Shape;158;p24"/>
          <p:cNvCxnSpPr/>
          <p:nvPr/>
        </p:nvCxnSpPr>
        <p:spPr>
          <a:xfrm>
            <a:off x="4075175" y="1457450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9" name="Google Shape;159;p24"/>
          <p:cNvGraphicFramePr/>
          <p:nvPr/>
        </p:nvGraphicFramePr>
        <p:xfrm>
          <a:off x="5169375" y="202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</a:t>
                      </a: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0" name="Google Shape;160;p24"/>
          <p:cNvGraphicFramePr/>
          <p:nvPr/>
        </p:nvGraphicFramePr>
        <p:xfrm>
          <a:off x="6987575" y="318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</a:t>
                      </a: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1" name="Google Shape;161;p24"/>
          <p:cNvCxnSpPr/>
          <p:nvPr/>
        </p:nvCxnSpPr>
        <p:spPr>
          <a:xfrm>
            <a:off x="3183338" y="2571750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4"/>
          <p:cNvCxnSpPr/>
          <p:nvPr/>
        </p:nvCxnSpPr>
        <p:spPr>
          <a:xfrm>
            <a:off x="4194075" y="3769575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Distributions</a:t>
            </a:r>
            <a:endParaRPr/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7786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493800"/>
                <a:gridCol w="451350"/>
                <a:gridCol w="55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0.01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00" y="4358175"/>
            <a:ext cx="726624" cy="66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p25"/>
          <p:cNvGraphicFramePr/>
          <p:nvPr/>
        </p:nvGraphicFramePr>
        <p:xfrm>
          <a:off x="69875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</a:t>
                      </a: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1" name="Google Shape;171;p25"/>
          <p:cNvCxnSpPr/>
          <p:nvPr/>
        </p:nvCxnSpPr>
        <p:spPr>
          <a:xfrm>
            <a:off x="4075175" y="1457450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2" name="Google Shape;172;p25"/>
          <p:cNvGraphicFramePr/>
          <p:nvPr/>
        </p:nvGraphicFramePr>
        <p:xfrm>
          <a:off x="5169375" y="202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</a:t>
                      </a: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0.73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" name="Google Shape;173;p25"/>
          <p:cNvGraphicFramePr/>
          <p:nvPr/>
        </p:nvGraphicFramePr>
        <p:xfrm>
          <a:off x="6987575" y="318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</a:t>
                      </a: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4" name="Google Shape;174;p25"/>
          <p:cNvCxnSpPr/>
          <p:nvPr/>
        </p:nvCxnSpPr>
        <p:spPr>
          <a:xfrm>
            <a:off x="3183338" y="2571750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5"/>
          <p:cNvCxnSpPr/>
          <p:nvPr/>
        </p:nvCxnSpPr>
        <p:spPr>
          <a:xfrm>
            <a:off x="4194075" y="3769575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Distributions</a:t>
            </a:r>
            <a:endParaRPr/>
          </a:p>
        </p:txBody>
      </p:sp>
      <p:graphicFrame>
        <p:nvGraphicFramePr>
          <p:cNvPr id="181" name="Google Shape;181;p26"/>
          <p:cNvGraphicFramePr/>
          <p:nvPr/>
        </p:nvGraphicFramePr>
        <p:xfrm>
          <a:off x="7786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493800"/>
                <a:gridCol w="451350"/>
                <a:gridCol w="55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0.01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00" y="4358175"/>
            <a:ext cx="726624" cy="66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26"/>
          <p:cNvGraphicFramePr/>
          <p:nvPr/>
        </p:nvGraphicFramePr>
        <p:xfrm>
          <a:off x="69875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</a:t>
                      </a: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4" name="Google Shape;184;p26"/>
          <p:cNvCxnSpPr/>
          <p:nvPr/>
        </p:nvCxnSpPr>
        <p:spPr>
          <a:xfrm>
            <a:off x="4075175" y="1457450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5" name="Google Shape;185;p26"/>
          <p:cNvGraphicFramePr/>
          <p:nvPr/>
        </p:nvGraphicFramePr>
        <p:xfrm>
          <a:off x="5169375" y="202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</a:t>
                      </a: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0.73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6" name="Google Shape;186;p26"/>
          <p:cNvGraphicFramePr/>
          <p:nvPr/>
        </p:nvGraphicFramePr>
        <p:xfrm>
          <a:off x="6987575" y="318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</a:t>
                      </a: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7" name="Google Shape;187;p26"/>
          <p:cNvCxnSpPr/>
          <p:nvPr/>
        </p:nvCxnSpPr>
        <p:spPr>
          <a:xfrm>
            <a:off x="3183338" y="2571750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6"/>
          <p:cNvCxnSpPr/>
          <p:nvPr/>
        </p:nvCxnSpPr>
        <p:spPr>
          <a:xfrm>
            <a:off x="4194075" y="3769575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Distributions</a:t>
            </a:r>
            <a:endParaRPr/>
          </a:p>
        </p:txBody>
      </p:sp>
      <p:graphicFrame>
        <p:nvGraphicFramePr>
          <p:cNvPr id="194" name="Google Shape;194;p27"/>
          <p:cNvGraphicFramePr/>
          <p:nvPr/>
        </p:nvGraphicFramePr>
        <p:xfrm>
          <a:off x="7786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493800"/>
                <a:gridCol w="451350"/>
                <a:gridCol w="55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0.01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00" y="4358175"/>
            <a:ext cx="726624" cy="66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27"/>
          <p:cNvGraphicFramePr/>
          <p:nvPr/>
        </p:nvGraphicFramePr>
        <p:xfrm>
          <a:off x="69875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</a:t>
                      </a: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7" name="Google Shape;197;p27"/>
          <p:cNvCxnSpPr/>
          <p:nvPr/>
        </p:nvCxnSpPr>
        <p:spPr>
          <a:xfrm>
            <a:off x="4075175" y="1457450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98" name="Google Shape;198;p27"/>
          <p:cNvGraphicFramePr/>
          <p:nvPr/>
        </p:nvGraphicFramePr>
        <p:xfrm>
          <a:off x="5169375" y="202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</a:t>
                      </a: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0.73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9" name="Google Shape;199;p27"/>
          <p:cNvGraphicFramePr/>
          <p:nvPr/>
        </p:nvGraphicFramePr>
        <p:xfrm>
          <a:off x="6987575" y="318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</a:t>
                      </a: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0.73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0" name="Google Shape;200;p27"/>
          <p:cNvCxnSpPr/>
          <p:nvPr/>
        </p:nvCxnSpPr>
        <p:spPr>
          <a:xfrm>
            <a:off x="3183338" y="2571750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7"/>
          <p:cNvCxnSpPr/>
          <p:nvPr/>
        </p:nvCxnSpPr>
        <p:spPr>
          <a:xfrm>
            <a:off x="4194075" y="3769575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Marginal Distributions</a:t>
            </a:r>
            <a:endParaRPr/>
          </a:p>
        </p:txBody>
      </p:sp>
      <p:graphicFrame>
        <p:nvGraphicFramePr>
          <p:cNvPr id="207" name="Google Shape;207;p28"/>
          <p:cNvGraphicFramePr/>
          <p:nvPr/>
        </p:nvGraphicFramePr>
        <p:xfrm>
          <a:off x="7786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493800"/>
                <a:gridCol w="451350"/>
                <a:gridCol w="55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0.01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00" y="4358175"/>
            <a:ext cx="726624" cy="66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28"/>
          <p:cNvGraphicFramePr/>
          <p:nvPr/>
        </p:nvGraphicFramePr>
        <p:xfrm>
          <a:off x="69875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</a:t>
                      </a: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0.80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0" name="Google Shape;210;p28"/>
          <p:cNvCxnSpPr/>
          <p:nvPr/>
        </p:nvCxnSpPr>
        <p:spPr>
          <a:xfrm>
            <a:off x="4075175" y="1457450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11" name="Google Shape;211;p28"/>
          <p:cNvGraphicFramePr/>
          <p:nvPr/>
        </p:nvGraphicFramePr>
        <p:xfrm>
          <a:off x="5169375" y="202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</a:t>
                      </a: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0.73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2" name="Google Shape;212;p28"/>
          <p:cNvGraphicFramePr/>
          <p:nvPr/>
        </p:nvGraphicFramePr>
        <p:xfrm>
          <a:off x="6987575" y="318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55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</a:t>
                      </a: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0.73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0.27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3" name="Google Shape;213;p28"/>
          <p:cNvCxnSpPr/>
          <p:nvPr/>
        </p:nvCxnSpPr>
        <p:spPr>
          <a:xfrm>
            <a:off x="3183338" y="2571750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4194075" y="3769575"/>
            <a:ext cx="15636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00" y="4358175"/>
            <a:ext cx="726624" cy="6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are ways to calculate the probability of an event </a:t>
            </a:r>
            <a:r>
              <a:rPr b="1" i="1" lang="en" sz="1400"/>
              <a:t>X</a:t>
            </a:r>
            <a:r>
              <a:rPr lang="en" sz="1400"/>
              <a:t> assuming the value </a:t>
            </a:r>
            <a:r>
              <a:rPr b="1" lang="en" sz="1400"/>
              <a:t>x</a:t>
            </a:r>
            <a:r>
              <a:rPr lang="en" sz="1400"/>
              <a:t> given that another event </a:t>
            </a:r>
            <a:r>
              <a:rPr b="1" i="1" lang="en" sz="1400"/>
              <a:t>Y</a:t>
            </a:r>
            <a:r>
              <a:rPr lang="en" sz="1400"/>
              <a:t> already has the value </a:t>
            </a:r>
            <a:r>
              <a:rPr b="1" lang="en" sz="1400"/>
              <a:t>y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 quick example:</a:t>
            </a:r>
            <a:br>
              <a:rPr lang="en" sz="1400"/>
            </a:br>
            <a:r>
              <a:rPr lang="en" sz="1400"/>
              <a:t>If </a:t>
            </a:r>
            <a:r>
              <a:rPr b="1" i="1" lang="en" sz="1400"/>
              <a:t>X</a:t>
            </a:r>
            <a:r>
              <a:rPr lang="en" sz="1400"/>
              <a:t> represents that you will be late to class and </a:t>
            </a:r>
            <a:r>
              <a:rPr b="1" i="1" lang="en" sz="1400"/>
              <a:t>Y</a:t>
            </a:r>
            <a:r>
              <a:rPr lang="en" sz="1400"/>
              <a:t> represents if there is heavy traffic, what is the probability that you will be late to class (meaning </a:t>
            </a:r>
            <a:r>
              <a:rPr b="1" i="1" lang="en" sz="1400"/>
              <a:t>X</a:t>
            </a:r>
            <a:r>
              <a:rPr lang="en" sz="1400"/>
              <a:t> = </a:t>
            </a:r>
            <a:r>
              <a:rPr b="1" lang="en" sz="1400"/>
              <a:t>+x</a:t>
            </a:r>
            <a:r>
              <a:rPr lang="en" sz="1400"/>
              <a:t>) if there is already heavy traffic (meaning </a:t>
            </a:r>
            <a:r>
              <a:rPr b="1" i="1" lang="en" sz="1400"/>
              <a:t>Y</a:t>
            </a:r>
            <a:r>
              <a:rPr lang="en" sz="1400"/>
              <a:t> = </a:t>
            </a:r>
            <a:r>
              <a:rPr b="1" lang="en" sz="1400"/>
              <a:t>+y</a:t>
            </a:r>
            <a:r>
              <a:rPr lang="en" sz="1400"/>
              <a:t>).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Symbolic representation: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P(</a:t>
            </a:r>
            <a:r>
              <a:rPr b="1" i="1" lang="en" sz="1400"/>
              <a:t>X</a:t>
            </a:r>
            <a:r>
              <a:rPr lang="en" sz="1400"/>
              <a:t> = </a:t>
            </a:r>
            <a:r>
              <a:rPr b="1" lang="en" sz="1400"/>
              <a:t>+x </a:t>
            </a:r>
            <a:r>
              <a:rPr lang="en" sz="1400"/>
              <a:t>| </a:t>
            </a:r>
            <a:r>
              <a:rPr b="1" i="1" lang="en" sz="1400"/>
              <a:t>Y</a:t>
            </a:r>
            <a:r>
              <a:rPr lang="en" sz="1400"/>
              <a:t> = </a:t>
            </a:r>
            <a:r>
              <a:rPr b="1" lang="en" sz="1400"/>
              <a:t>+y</a:t>
            </a:r>
            <a:r>
              <a:rPr lang="en" sz="1400"/>
              <a:t>)</a:t>
            </a:r>
            <a:br>
              <a:rPr lang="en" sz="1400"/>
            </a:br>
            <a:r>
              <a:rPr lang="en" sz="1400"/>
              <a:t>P(</a:t>
            </a:r>
            <a:r>
              <a:rPr b="1" lang="en" sz="1400"/>
              <a:t>+x </a:t>
            </a:r>
            <a:r>
              <a:rPr lang="en" sz="1400"/>
              <a:t>| </a:t>
            </a:r>
            <a:r>
              <a:rPr b="1" lang="en" sz="1400"/>
              <a:t>+y</a:t>
            </a:r>
            <a:r>
              <a:rPr lang="en" sz="1400"/>
              <a:t>)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00" y="4358175"/>
            <a:ext cx="726624" cy="6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/>
              <a:t>H</a:t>
            </a:r>
            <a:endParaRPr b="1"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400"/>
              <a:t>B</a:t>
            </a:r>
            <a:endParaRPr b="1" i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400"/>
              <a:t>S</a:t>
            </a:r>
            <a:endParaRPr b="1" i="1" sz="1400"/>
          </a:p>
        </p:txBody>
      </p:sp>
      <p:sp>
        <p:nvSpPr>
          <p:cNvPr id="229" name="Google Shape;229;p30"/>
          <p:cNvSpPr/>
          <p:nvPr/>
        </p:nvSpPr>
        <p:spPr>
          <a:xfrm>
            <a:off x="3493050" y="1238125"/>
            <a:ext cx="2157900" cy="2157900"/>
          </a:xfrm>
          <a:prstGeom prst="ellipse">
            <a:avLst/>
          </a:prstGeom>
          <a:solidFill>
            <a:srgbClr val="63D297">
              <a:alpha val="368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2795100" y="2428875"/>
            <a:ext cx="2157900" cy="2157900"/>
          </a:xfrm>
          <a:prstGeom prst="ellipse">
            <a:avLst/>
          </a:prstGeom>
          <a:solidFill>
            <a:srgbClr val="FF5252">
              <a:alpha val="36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4191000" y="2428875"/>
            <a:ext cx="2157900" cy="2157900"/>
          </a:xfrm>
          <a:prstGeom prst="ellipse">
            <a:avLst/>
          </a:prstGeom>
          <a:solidFill>
            <a:srgbClr val="FFD966">
              <a:alpha val="36860"/>
            </a:srgbClr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777675" y="1280450"/>
            <a:ext cx="191100" cy="191100"/>
          </a:xfrm>
          <a:prstGeom prst="ellipse">
            <a:avLst/>
          </a:prstGeom>
          <a:solidFill>
            <a:srgbClr val="63D297">
              <a:alpha val="368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777675" y="1716063"/>
            <a:ext cx="191100" cy="191100"/>
          </a:xfrm>
          <a:prstGeom prst="ellipse">
            <a:avLst/>
          </a:prstGeom>
          <a:solidFill>
            <a:srgbClr val="FF5252">
              <a:alpha val="36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777675" y="2151700"/>
            <a:ext cx="191100" cy="191100"/>
          </a:xfrm>
          <a:prstGeom prst="ellipse">
            <a:avLst/>
          </a:prstGeom>
          <a:solidFill>
            <a:srgbClr val="FFD966">
              <a:alpha val="36860"/>
            </a:srgbClr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00" y="4358175"/>
            <a:ext cx="726624" cy="66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31"/>
          <p:cNvGraphicFramePr/>
          <p:nvPr/>
        </p:nvGraphicFramePr>
        <p:xfrm>
          <a:off x="694425" y="105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382850"/>
                <a:gridCol w="535825"/>
                <a:gridCol w="588025"/>
                <a:gridCol w="564125"/>
                <a:gridCol w="540725"/>
              </a:tblGrid>
              <a:tr h="3924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</a:tr>
              <a:tr h="392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0.01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31"/>
          <p:cNvSpPr txBox="1"/>
          <p:nvPr/>
        </p:nvSpPr>
        <p:spPr>
          <a:xfrm>
            <a:off x="4258900" y="1017725"/>
            <a:ext cx="4075200" cy="3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P(+h | +b) 		= ?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P(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+h | +b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 		= P(+h, +b) / P(+b)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	= (0.44 + 0.15) / (0.44 + 0.15 +</a:t>
            </a:r>
            <a:b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	0.10 + 0.04)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	= 0.59 / 0.73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 0.81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5554906" y="2662400"/>
            <a:ext cx="1483200" cy="1483200"/>
          </a:xfrm>
          <a:prstGeom prst="ellipse">
            <a:avLst/>
          </a:prstGeom>
          <a:solidFill>
            <a:srgbClr val="63D297">
              <a:alpha val="368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5075200" y="3480811"/>
            <a:ext cx="1483200" cy="1483200"/>
          </a:xfrm>
          <a:prstGeom prst="ellipse">
            <a:avLst/>
          </a:prstGeom>
          <a:solidFill>
            <a:srgbClr val="FF5252">
              <a:alpha val="36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6034611" y="3480811"/>
            <a:ext cx="1483200" cy="1483200"/>
          </a:xfrm>
          <a:prstGeom prst="ellipse">
            <a:avLst/>
          </a:prstGeom>
          <a:solidFill>
            <a:srgbClr val="FFD966">
              <a:alpha val="36860"/>
            </a:srgbClr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probability in AI?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 be certain of how uncertain we are.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Applications: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Speech Recognition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Object Tracking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Diagnostics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Genetics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… and countless others!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ensure that STA201 does not go to waste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75" y="3771500"/>
            <a:ext cx="1412325" cy="12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00" y="4358175"/>
            <a:ext cx="726624" cy="66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2" name="Google Shape;252;p32"/>
          <p:cNvGraphicFramePr/>
          <p:nvPr/>
        </p:nvGraphicFramePr>
        <p:xfrm>
          <a:off x="694425" y="105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382850"/>
                <a:gridCol w="535825"/>
                <a:gridCol w="588025"/>
                <a:gridCol w="564125"/>
                <a:gridCol w="540725"/>
              </a:tblGrid>
              <a:tr h="3924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</a:tr>
              <a:tr h="392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0.01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32"/>
          <p:cNvSpPr txBox="1"/>
          <p:nvPr/>
        </p:nvSpPr>
        <p:spPr>
          <a:xfrm>
            <a:off x="4258900" y="1017725"/>
            <a:ext cx="4075200" cy="3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P(-h, -s | +b) 	= ?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P(-h, -s | +b)		= P(-h, -s, +b) / P(+b)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	= 0.04 / (0.44 + 0.15 + 0.10 +</a:t>
            </a:r>
            <a:b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	0.04)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 0.04 / 0.73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 0.05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5554906" y="2662400"/>
            <a:ext cx="1483200" cy="1483200"/>
          </a:xfrm>
          <a:prstGeom prst="ellipse">
            <a:avLst/>
          </a:prstGeom>
          <a:solidFill>
            <a:srgbClr val="63D297">
              <a:alpha val="368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5075200" y="3480811"/>
            <a:ext cx="1483200" cy="1483200"/>
          </a:xfrm>
          <a:prstGeom prst="ellipse">
            <a:avLst/>
          </a:prstGeom>
          <a:solidFill>
            <a:srgbClr val="FF5252">
              <a:alpha val="36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6034611" y="3480811"/>
            <a:ext cx="1483200" cy="1483200"/>
          </a:xfrm>
          <a:prstGeom prst="ellipse">
            <a:avLst/>
          </a:prstGeom>
          <a:solidFill>
            <a:srgbClr val="FFD966">
              <a:alpha val="36860"/>
            </a:srgbClr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00" y="4358175"/>
            <a:ext cx="726624" cy="66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3" name="Google Shape;263;p33"/>
          <p:cNvGraphicFramePr/>
          <p:nvPr/>
        </p:nvGraphicFramePr>
        <p:xfrm>
          <a:off x="694425" y="105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382850"/>
                <a:gridCol w="535825"/>
                <a:gridCol w="588025"/>
                <a:gridCol w="564125"/>
                <a:gridCol w="540725"/>
              </a:tblGrid>
              <a:tr h="3924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</a:tr>
              <a:tr h="392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0.01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4" name="Google Shape;264;p33"/>
          <p:cNvSpPr txBox="1"/>
          <p:nvPr/>
        </p:nvSpPr>
        <p:spPr>
          <a:xfrm>
            <a:off x="4258900" y="1017725"/>
            <a:ext cx="4075200" cy="3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P(-h | +s, -b) 	= ?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P(-h | +s, -b)		= P(-h, +s, -b) / P(+s, -b)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	= 0.05 / (0.05 + 0.14)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 0.05 / 0.19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 0.26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5554906" y="2662400"/>
            <a:ext cx="1483200" cy="1483200"/>
          </a:xfrm>
          <a:prstGeom prst="ellipse">
            <a:avLst/>
          </a:prstGeom>
          <a:solidFill>
            <a:srgbClr val="63D297">
              <a:alpha val="368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CFE2F3"/>
              </a:highlight>
            </a:endParaRPr>
          </a:p>
        </p:txBody>
      </p:sp>
      <p:sp>
        <p:nvSpPr>
          <p:cNvPr id="266" name="Google Shape;266;p33"/>
          <p:cNvSpPr/>
          <p:nvPr/>
        </p:nvSpPr>
        <p:spPr>
          <a:xfrm>
            <a:off x="5075200" y="3480811"/>
            <a:ext cx="1483200" cy="1483200"/>
          </a:xfrm>
          <a:prstGeom prst="ellipse">
            <a:avLst/>
          </a:prstGeom>
          <a:solidFill>
            <a:srgbClr val="FF5252">
              <a:alpha val="36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CFE2F3"/>
              </a:highlight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6034611" y="3480811"/>
            <a:ext cx="1483200" cy="1483200"/>
          </a:xfrm>
          <a:prstGeom prst="ellipse">
            <a:avLst/>
          </a:prstGeom>
          <a:solidFill>
            <a:srgbClr val="FFD966">
              <a:alpha val="36860"/>
            </a:srgbClr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CFE2F3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00" y="4358175"/>
            <a:ext cx="726624" cy="666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34"/>
          <p:cNvGraphicFramePr/>
          <p:nvPr/>
        </p:nvGraphicFramePr>
        <p:xfrm>
          <a:off x="694425" y="105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382850"/>
                <a:gridCol w="535825"/>
                <a:gridCol w="588025"/>
                <a:gridCol w="564125"/>
                <a:gridCol w="540725"/>
              </a:tblGrid>
              <a:tr h="3924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</a:tr>
              <a:tr h="3924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0.01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p34"/>
          <p:cNvSpPr txBox="1"/>
          <p:nvPr/>
        </p:nvSpPr>
        <p:spPr>
          <a:xfrm>
            <a:off x="4258900" y="1017725"/>
            <a:ext cx="4075200" cy="3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P(+h ⋁ -s | -b) 	= ?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P(+h ⋁ -s | -b)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= (</a:t>
            </a:r>
            <a:r>
              <a:rPr lang="en">
                <a:solidFill>
                  <a:schemeClr val="accent3"/>
                </a:solidFill>
                <a:highlight>
                  <a:srgbClr val="EAD1DC"/>
                </a:highlight>
                <a:latin typeface="Proxima Nova"/>
                <a:ea typeface="Proxima Nova"/>
                <a:cs typeface="Proxima Nova"/>
                <a:sym typeface="Proxima Nova"/>
              </a:rPr>
              <a:t>P(+h, -b)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+ </a:t>
            </a:r>
            <a:r>
              <a:rPr lang="en">
                <a:solidFill>
                  <a:schemeClr val="accent3"/>
                </a:solidFill>
                <a:highlight>
                  <a:srgbClr val="CFE2F3"/>
                </a:highlight>
                <a:latin typeface="Proxima Nova"/>
                <a:ea typeface="Proxima Nova"/>
                <a:cs typeface="Proxima Nova"/>
                <a:sym typeface="Proxima Nova"/>
              </a:rPr>
              <a:t>P(-s, -b)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b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	</a:t>
            </a:r>
            <a:r>
              <a:rPr lang="en">
                <a:solidFill>
                  <a:schemeClr val="accent3"/>
                </a:solidFill>
                <a:highlight>
                  <a:srgbClr val="D9EAD3"/>
                </a:highlight>
                <a:latin typeface="Proxima Nova"/>
                <a:ea typeface="Proxima Nova"/>
                <a:cs typeface="Proxima Nova"/>
                <a:sym typeface="Proxima Nova"/>
              </a:rPr>
              <a:t>P(+h, -s, -b)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 / </a:t>
            </a:r>
            <a:r>
              <a:rPr lang="en">
                <a:solidFill>
                  <a:schemeClr val="accent3"/>
                </a:solidFill>
                <a:highlight>
                  <a:srgbClr val="FCE5CD"/>
                </a:highlight>
                <a:latin typeface="Proxima Nova"/>
                <a:ea typeface="Proxima Nova"/>
                <a:cs typeface="Proxima Nova"/>
                <a:sym typeface="Proxima Nova"/>
              </a:rPr>
              <a:t>P(-b)</a:t>
            </a:r>
            <a:endParaRPr>
              <a:solidFill>
                <a:schemeClr val="accent3"/>
              </a:solidFill>
              <a:highlight>
                <a:srgbClr val="FCE5CD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	= (</a:t>
            </a:r>
            <a:r>
              <a:rPr lang="en">
                <a:solidFill>
                  <a:schemeClr val="accent3"/>
                </a:solidFill>
                <a:highlight>
                  <a:srgbClr val="EAD1DC"/>
                </a:highlight>
                <a:latin typeface="Proxima Nova"/>
                <a:ea typeface="Proxima Nova"/>
                <a:cs typeface="Proxima Nova"/>
                <a:sym typeface="Proxima Nova"/>
              </a:rPr>
              <a:t>(0.14 + 0.07)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+ </a:t>
            </a:r>
            <a:r>
              <a:rPr lang="en">
                <a:solidFill>
                  <a:schemeClr val="accent3"/>
                </a:solidFill>
                <a:highlight>
                  <a:srgbClr val="CFE2F3"/>
                </a:highlight>
                <a:latin typeface="Proxima Nova"/>
                <a:ea typeface="Proxima Nova"/>
                <a:cs typeface="Proxima Nova"/>
                <a:sym typeface="Proxima Nova"/>
              </a:rPr>
              <a:t>(0.07 + 0.01)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-</a:t>
            </a:r>
            <a:b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	</a:t>
            </a:r>
            <a:r>
              <a:rPr lang="en">
                <a:solidFill>
                  <a:schemeClr val="accent3"/>
                </a:solidFill>
                <a:highlight>
                  <a:srgbClr val="D9EAD3"/>
                </a:highlight>
                <a:latin typeface="Proxima Nova"/>
                <a:ea typeface="Proxima Nova"/>
                <a:cs typeface="Proxima Nova"/>
                <a:sym typeface="Proxima Nova"/>
              </a:rPr>
              <a:t>0.07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 / </a:t>
            </a:r>
            <a:r>
              <a:rPr lang="en">
                <a:solidFill>
                  <a:schemeClr val="accent3"/>
                </a:solidFill>
                <a:highlight>
                  <a:srgbClr val="FCE5CD"/>
                </a:highlight>
                <a:latin typeface="Proxima Nova"/>
                <a:ea typeface="Proxima Nova"/>
                <a:cs typeface="Proxima Nova"/>
                <a:sym typeface="Proxima Nova"/>
              </a:rPr>
              <a:t>(0.14 + 0.07 + 0.05 + 0.01)</a:t>
            </a:r>
            <a:endParaRPr>
              <a:solidFill>
                <a:schemeClr val="accent3"/>
              </a:solidFill>
              <a:highlight>
                <a:srgbClr val="FCE5CD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rgbClr val="FCE5CD"/>
                </a:highlight>
                <a:latin typeface="Proxima Nova"/>
                <a:ea typeface="Proxima Nova"/>
                <a:cs typeface="Proxima Nova"/>
                <a:sym typeface="Proxima Nova"/>
              </a:rPr>
              <a:t>			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>
                <a:solidFill>
                  <a:schemeClr val="accent3"/>
                </a:solidFill>
                <a:highlight>
                  <a:srgbClr val="EAD1DC"/>
                </a:highlight>
                <a:latin typeface="Proxima Nova"/>
                <a:ea typeface="Proxima Nova"/>
                <a:cs typeface="Proxima Nova"/>
                <a:sym typeface="Proxima Nova"/>
              </a:rPr>
              <a:t>0.21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+ </a:t>
            </a:r>
            <a:r>
              <a:rPr lang="en">
                <a:solidFill>
                  <a:schemeClr val="accent3"/>
                </a:solidFill>
                <a:highlight>
                  <a:srgbClr val="CFE2F3"/>
                </a:highlight>
                <a:latin typeface="Proxima Nova"/>
                <a:ea typeface="Proxima Nova"/>
                <a:cs typeface="Proxima Nova"/>
                <a:sym typeface="Proxima Nova"/>
              </a:rPr>
              <a:t>0.08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">
                <a:solidFill>
                  <a:schemeClr val="accent3"/>
                </a:solidFill>
                <a:highlight>
                  <a:srgbClr val="D9EAD3"/>
                </a:highlight>
                <a:latin typeface="Proxima Nova"/>
                <a:ea typeface="Proxima Nova"/>
                <a:cs typeface="Proxima Nova"/>
                <a:sym typeface="Proxima Nova"/>
              </a:rPr>
              <a:t>0.07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 / </a:t>
            </a:r>
            <a:r>
              <a:rPr lang="en">
                <a:solidFill>
                  <a:schemeClr val="accent3"/>
                </a:solidFill>
                <a:highlight>
                  <a:srgbClr val="FCE5CD"/>
                </a:highlight>
                <a:latin typeface="Proxima Nova"/>
                <a:ea typeface="Proxima Nova"/>
                <a:cs typeface="Proxima Nova"/>
                <a:sym typeface="Proxima Nova"/>
              </a:rPr>
              <a:t>0.27</a:t>
            </a:r>
            <a:endParaRPr>
              <a:solidFill>
                <a:schemeClr val="accent3"/>
              </a:solidFill>
              <a:highlight>
                <a:srgbClr val="FCE5CD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rgbClr val="FCE5CD"/>
                </a:highlight>
                <a:latin typeface="Proxima Nova"/>
                <a:ea typeface="Proxima Nova"/>
                <a:cs typeface="Proxima Nova"/>
                <a:sym typeface="Proxima Nova"/>
              </a:rPr>
              <a:t>			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 0.81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34"/>
          <p:cNvSpPr/>
          <p:nvPr/>
        </p:nvSpPr>
        <p:spPr>
          <a:xfrm>
            <a:off x="5554906" y="2662400"/>
            <a:ext cx="1483200" cy="1483200"/>
          </a:xfrm>
          <a:prstGeom prst="ellipse">
            <a:avLst/>
          </a:prstGeom>
          <a:solidFill>
            <a:srgbClr val="63D297">
              <a:alpha val="368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CFE2F3"/>
              </a:highlight>
            </a:endParaRPr>
          </a:p>
        </p:txBody>
      </p:sp>
      <p:sp>
        <p:nvSpPr>
          <p:cNvPr id="277" name="Google Shape;277;p34"/>
          <p:cNvSpPr/>
          <p:nvPr/>
        </p:nvSpPr>
        <p:spPr>
          <a:xfrm>
            <a:off x="5075200" y="3480811"/>
            <a:ext cx="1483200" cy="1483200"/>
          </a:xfrm>
          <a:prstGeom prst="ellipse">
            <a:avLst/>
          </a:prstGeom>
          <a:solidFill>
            <a:srgbClr val="FF5252">
              <a:alpha val="3631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CFE2F3"/>
              </a:highlight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6034611" y="3480811"/>
            <a:ext cx="1483200" cy="1483200"/>
          </a:xfrm>
          <a:prstGeom prst="ellipse">
            <a:avLst/>
          </a:prstGeom>
          <a:solidFill>
            <a:srgbClr val="FFD966">
              <a:alpha val="36860"/>
            </a:srgbClr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CFE2F3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Formulae, Rules and Principles</a:t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311700" y="1687425"/>
            <a:ext cx="39999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P(x | y) = P(x, y) / P(y)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Conditional Probability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P(x, y) = P(x | y) * P(y)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Product Rule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P(x</a:t>
            </a:r>
            <a:r>
              <a:rPr baseline="-25000" lang="en"/>
              <a:t>1</a:t>
            </a:r>
            <a:r>
              <a:rPr lang="en"/>
              <a:t>, x</a:t>
            </a:r>
            <a:r>
              <a:rPr baseline="-25000" lang="en"/>
              <a:t>2</a:t>
            </a:r>
            <a:r>
              <a:rPr lang="en"/>
              <a:t>, … x</a:t>
            </a:r>
            <a:r>
              <a:rPr baseline="-25000" lang="en"/>
              <a:t>n</a:t>
            </a:r>
            <a:r>
              <a:rPr lang="en"/>
              <a:t>) 	= P(x</a:t>
            </a:r>
            <a:r>
              <a:rPr baseline="-25000" lang="en"/>
              <a:t>1</a:t>
            </a:r>
            <a:r>
              <a:rPr lang="en"/>
              <a:t>) * P(x</a:t>
            </a:r>
            <a:r>
              <a:rPr baseline="-25000" lang="en"/>
              <a:t>2</a:t>
            </a:r>
            <a:r>
              <a:rPr lang="en"/>
              <a:t> | x</a:t>
            </a:r>
            <a:r>
              <a:rPr baseline="-25000" lang="en"/>
              <a:t>1</a:t>
            </a:r>
            <a:r>
              <a:rPr lang="en"/>
              <a:t>) * P(x</a:t>
            </a:r>
            <a:r>
              <a:rPr baseline="-25000" lang="en"/>
              <a:t>3</a:t>
            </a:r>
            <a:r>
              <a:rPr lang="en"/>
              <a:t> | x</a:t>
            </a:r>
            <a:r>
              <a:rPr baseline="-25000" lang="en"/>
              <a:t>1</a:t>
            </a:r>
            <a:r>
              <a:rPr lang="en"/>
              <a:t>, x</a:t>
            </a:r>
            <a:r>
              <a:rPr baseline="-25000" lang="en"/>
              <a:t>2</a:t>
            </a:r>
            <a:r>
              <a:rPr lang="en"/>
              <a:t>)...</a:t>
            </a:r>
            <a:br>
              <a:rPr lang="en"/>
            </a:br>
            <a:r>
              <a:rPr lang="en"/>
              <a:t>		    	= ∏ P(x</a:t>
            </a:r>
            <a:r>
              <a:rPr baseline="-25000" lang="en"/>
              <a:t>i</a:t>
            </a:r>
            <a:r>
              <a:rPr lang="en"/>
              <a:t> | x</a:t>
            </a:r>
            <a:r>
              <a:rPr baseline="-25000" lang="en"/>
              <a:t>1</a:t>
            </a:r>
            <a:r>
              <a:rPr lang="en"/>
              <a:t>, … x</a:t>
            </a:r>
            <a:r>
              <a:rPr baseline="-25000" lang="en"/>
              <a:t>i-1</a:t>
            </a:r>
            <a:r>
              <a:rPr lang="en"/>
              <a:t>)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/>
              <a:t>Chain Rule</a:t>
            </a:r>
            <a:endParaRPr/>
          </a:p>
        </p:txBody>
      </p:sp>
      <p:sp>
        <p:nvSpPr>
          <p:cNvPr id="285" name="Google Shape;285;p35"/>
          <p:cNvSpPr txBox="1"/>
          <p:nvPr>
            <p:ph idx="2" type="body"/>
          </p:nvPr>
        </p:nvSpPr>
        <p:spPr>
          <a:xfrm>
            <a:off x="4832400" y="1687375"/>
            <a:ext cx="39999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P(x V y) = P(x) + P(y) - P(x Λ y)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Inclusion-Exclusion Principle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P(x, y) = P(x) * P(y)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Absolute Independence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P(x, y | z) = P(x | z) * P(y | z)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/>
              <a:t>Conditional Independence</a:t>
            </a:r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11700" y="1152475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 ≤ P(</a:t>
            </a:r>
            <a:r>
              <a:rPr b="1" i="1" lang="en"/>
              <a:t>X</a:t>
            </a:r>
            <a:r>
              <a:rPr lang="en"/>
              <a:t> = </a:t>
            </a:r>
            <a:r>
              <a:rPr b="1" lang="en"/>
              <a:t>x</a:t>
            </a:r>
            <a:r>
              <a:rPr lang="en"/>
              <a:t>) ≤ 1</a:t>
            </a:r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4832400" y="1152450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∑ P(</a:t>
            </a:r>
            <a:r>
              <a:rPr b="1" i="1" lang="en"/>
              <a:t>X</a:t>
            </a:r>
            <a:r>
              <a:rPr lang="en"/>
              <a:t> = </a:t>
            </a:r>
            <a:r>
              <a:rPr b="1" lang="en"/>
              <a:t>x</a:t>
            </a:r>
            <a:r>
              <a:rPr b="1" baseline="-25000" lang="en"/>
              <a:t>i</a:t>
            </a:r>
            <a:r>
              <a:rPr lang="en"/>
              <a:t>) =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and Conditional Independence</a:t>
            </a:r>
            <a:endParaRPr/>
          </a:p>
        </p:txBody>
      </p:sp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311700" y="1687425"/>
            <a:ext cx="39999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RV </a:t>
            </a:r>
            <a:r>
              <a:rPr b="1" i="1" lang="en"/>
              <a:t>X</a:t>
            </a:r>
            <a:r>
              <a:rPr lang="en"/>
              <a:t> does not </a:t>
            </a:r>
            <a:r>
              <a:rPr lang="en"/>
              <a:t>affect</a:t>
            </a:r>
            <a:r>
              <a:rPr lang="en"/>
              <a:t> another RV </a:t>
            </a:r>
            <a:r>
              <a:rPr b="1" i="1" lang="en"/>
              <a:t>Y</a:t>
            </a:r>
            <a:r>
              <a:rPr lang="en"/>
              <a:t> at any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br>
              <a:rPr lang="en"/>
            </a:br>
            <a:r>
              <a:rPr b="1" i="1" lang="en"/>
              <a:t>X</a:t>
            </a:r>
            <a:r>
              <a:rPr lang="en"/>
              <a:t> =&gt; the probability of me eating right now</a:t>
            </a:r>
            <a:br>
              <a:rPr lang="en"/>
            </a:br>
            <a:r>
              <a:rPr b="1" i="1" lang="en"/>
              <a:t>Y</a:t>
            </a:r>
            <a:r>
              <a:rPr lang="en"/>
              <a:t> =&gt; the probability of a mosquito biting you right now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Since they are independent</a:t>
            </a:r>
            <a:br>
              <a:rPr lang="en"/>
            </a:br>
            <a:r>
              <a:rPr lang="en"/>
              <a:t>P(</a:t>
            </a:r>
            <a:r>
              <a:rPr b="1" lang="en"/>
              <a:t>x</a:t>
            </a:r>
            <a:r>
              <a:rPr lang="en"/>
              <a:t>, </a:t>
            </a:r>
            <a:r>
              <a:rPr b="1" lang="en"/>
              <a:t>y</a:t>
            </a:r>
            <a:r>
              <a:rPr lang="en"/>
              <a:t>) = P(</a:t>
            </a:r>
            <a:r>
              <a:rPr b="1" lang="en"/>
              <a:t>x</a:t>
            </a:r>
            <a:r>
              <a:rPr lang="en"/>
              <a:t>) * P(</a:t>
            </a:r>
            <a:r>
              <a:rPr b="1" lang="en"/>
              <a:t>y</a:t>
            </a:r>
            <a:r>
              <a:rPr lang="en"/>
              <a:t>)</a:t>
            </a:r>
            <a:endParaRPr/>
          </a:p>
        </p:txBody>
      </p:sp>
      <p:sp>
        <p:nvSpPr>
          <p:cNvPr id="294" name="Google Shape;294;p36"/>
          <p:cNvSpPr txBox="1"/>
          <p:nvPr>
            <p:ph idx="2" type="body"/>
          </p:nvPr>
        </p:nvSpPr>
        <p:spPr>
          <a:xfrm>
            <a:off x="4832400" y="1687375"/>
            <a:ext cx="39999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RV </a:t>
            </a:r>
            <a:r>
              <a:rPr b="1" i="1" lang="en"/>
              <a:t>X</a:t>
            </a:r>
            <a:r>
              <a:rPr lang="en"/>
              <a:t> does not affect another RV </a:t>
            </a:r>
            <a:r>
              <a:rPr b="1" i="1" lang="en"/>
              <a:t>Y</a:t>
            </a:r>
            <a:r>
              <a:rPr lang="en"/>
              <a:t> ONLY when </a:t>
            </a:r>
            <a:r>
              <a:rPr b="1" i="1" lang="en"/>
              <a:t>Z</a:t>
            </a:r>
            <a:r>
              <a:rPr lang="en"/>
              <a:t> is observed.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br>
              <a:rPr lang="en"/>
            </a:br>
            <a:r>
              <a:rPr b="1" i="1" lang="en"/>
              <a:t>X</a:t>
            </a:r>
            <a:r>
              <a:rPr lang="en"/>
              <a:t> =&gt; the probability that you will be late to class </a:t>
            </a:r>
            <a:r>
              <a:rPr b="1" i="1" lang="en"/>
              <a:t>Y</a:t>
            </a:r>
            <a:r>
              <a:rPr lang="en"/>
              <a:t> =&gt; the </a:t>
            </a:r>
            <a:r>
              <a:rPr lang="en"/>
              <a:t>probability of </a:t>
            </a:r>
            <a:r>
              <a:rPr lang="en"/>
              <a:t>heavy traffic</a:t>
            </a:r>
            <a:br>
              <a:rPr lang="en"/>
            </a:br>
            <a:r>
              <a:rPr b="1" i="1" lang="en"/>
              <a:t>Z</a:t>
            </a:r>
            <a:r>
              <a:rPr lang="en"/>
              <a:t> =&gt; the probability of the class being cancelled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Given that the class is cancelled, </a:t>
            </a:r>
            <a:r>
              <a:rPr b="1" i="1" lang="en"/>
              <a:t>X</a:t>
            </a:r>
            <a:r>
              <a:rPr lang="en"/>
              <a:t> and </a:t>
            </a:r>
            <a:r>
              <a:rPr b="1" i="1" lang="en"/>
              <a:t>Y</a:t>
            </a:r>
            <a:r>
              <a:rPr lang="en"/>
              <a:t> becomes conditionally independent, so</a:t>
            </a:r>
            <a:br>
              <a:rPr lang="en"/>
            </a:br>
            <a:r>
              <a:rPr lang="en"/>
              <a:t>P(</a:t>
            </a:r>
            <a:r>
              <a:rPr b="1" lang="en"/>
              <a:t>x</a:t>
            </a:r>
            <a:r>
              <a:rPr lang="en"/>
              <a:t>, </a:t>
            </a:r>
            <a:r>
              <a:rPr b="1" lang="en"/>
              <a:t>y</a:t>
            </a:r>
            <a:r>
              <a:rPr lang="en"/>
              <a:t> | </a:t>
            </a:r>
            <a:r>
              <a:rPr b="1" lang="en"/>
              <a:t>z</a:t>
            </a:r>
            <a:r>
              <a:rPr lang="en"/>
              <a:t>) = P(</a:t>
            </a:r>
            <a:r>
              <a:rPr b="1" lang="en"/>
              <a:t>x</a:t>
            </a:r>
            <a:r>
              <a:rPr lang="en"/>
              <a:t> | </a:t>
            </a:r>
            <a:r>
              <a:rPr b="1" lang="en"/>
              <a:t>z</a:t>
            </a:r>
            <a:r>
              <a:rPr lang="en"/>
              <a:t>) * P(</a:t>
            </a:r>
            <a:r>
              <a:rPr b="1" lang="en"/>
              <a:t>y</a:t>
            </a:r>
            <a:r>
              <a:rPr lang="en"/>
              <a:t> | </a:t>
            </a:r>
            <a:r>
              <a:rPr b="1" lang="en"/>
              <a:t>z</a:t>
            </a:r>
            <a:r>
              <a:rPr lang="en"/>
              <a:t>)</a:t>
            </a:r>
            <a:endParaRPr/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311700" y="1152475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Absolute Independence</a:t>
            </a:r>
            <a:endParaRPr/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4832400" y="1152450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Conditional Independence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350" y="1015560"/>
            <a:ext cx="3771549" cy="36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variables are a way to represent an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values of the variable are the possible scenarios that can take place in the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probability of </a:t>
            </a:r>
            <a:r>
              <a:rPr lang="en"/>
              <a:t>occurrence</a:t>
            </a:r>
            <a:r>
              <a:rPr lang="en"/>
              <a:t> is associated with each scenario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sum of probability of all the scenarios in the event is always 1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75" y="3771500"/>
            <a:ext cx="1412325" cy="12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687425"/>
            <a:ext cx="39999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</a:t>
            </a:r>
            <a:r>
              <a:rPr b="1" i="1" lang="en"/>
              <a:t>X</a:t>
            </a:r>
            <a:r>
              <a:rPr lang="en"/>
              <a:t> be a random variable which represents the event how you are feeling right now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P(</a:t>
            </a:r>
            <a:r>
              <a:rPr b="1" i="1" lang="en"/>
              <a:t>X</a:t>
            </a:r>
            <a:r>
              <a:rPr lang="en"/>
              <a:t> = Bored) 			= 0.15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P(</a:t>
            </a:r>
            <a:r>
              <a:rPr b="1" i="1" lang="en"/>
              <a:t>X</a:t>
            </a:r>
            <a:r>
              <a:rPr lang="en"/>
              <a:t> = Excited) 			= 0.05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P(</a:t>
            </a:r>
            <a:r>
              <a:rPr b="1" i="1" lang="en"/>
              <a:t>X</a:t>
            </a:r>
            <a:r>
              <a:rPr lang="en"/>
              <a:t> = Sleepy) 			= 0.1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P(</a:t>
            </a:r>
            <a:r>
              <a:rPr b="1" i="1" lang="en"/>
              <a:t>X</a:t>
            </a:r>
            <a:r>
              <a:rPr lang="en"/>
              <a:t> = Depressed because you still have 30+ more lectures to watch) 	= 0.70</a:t>
            </a:r>
            <a:endParaRPr/>
          </a:p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687375"/>
            <a:ext cx="39999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 </a:t>
            </a:r>
            <a:r>
              <a:rPr b="1" i="1" lang="en"/>
              <a:t>Y</a:t>
            </a:r>
            <a:r>
              <a:rPr lang="en"/>
              <a:t> be a random variable which represents the score that you will receive in the next quiz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Discrete </a:t>
            </a:r>
            <a:r>
              <a:rPr lang="en"/>
              <a:t>Random Variable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832400" y="1152450"/>
            <a:ext cx="3999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Continuous </a:t>
            </a:r>
            <a:r>
              <a:rPr lang="en"/>
              <a:t>Random Variable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2571750"/>
            <a:ext cx="3999900" cy="19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687425"/>
            <a:ext cx="39999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</a:t>
            </a:r>
            <a:r>
              <a:rPr b="1" i="1" lang="en"/>
              <a:t>X</a:t>
            </a:r>
            <a:r>
              <a:rPr lang="en"/>
              <a:t> be a random variable which represents the event how you are feeling right now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32400" y="1687375"/>
            <a:ext cx="39999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 </a:t>
            </a:r>
            <a:r>
              <a:rPr b="1" i="1" lang="en"/>
              <a:t>Y</a:t>
            </a:r>
            <a:r>
              <a:rPr lang="en"/>
              <a:t> be a random variable which represents the score that you will receive in the next quiz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is the distribution of the probabilities of each of the scenarios of the event.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2571750"/>
            <a:ext cx="3999900" cy="1988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8"/>
          <p:cNvGraphicFramePr/>
          <p:nvPr/>
        </p:nvGraphicFramePr>
        <p:xfrm>
          <a:off x="431700" y="231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3383850"/>
                <a:gridCol w="496050"/>
              </a:tblGrid>
              <a:tr h="3205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P(X)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2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Bored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0.15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2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Excited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0.05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2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Sleepy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70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Depressed because you still have 30 more lectures to watch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0.70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Distributions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are probability distributions where two or more random variables are being considered.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Will I eat right now?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Considerations: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 I hungry right now?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 I bored right now?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Am I going to stream a movie/series right now?</a:t>
            </a:r>
            <a:endParaRPr sz="14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475" y="3771500"/>
            <a:ext cx="1412325" cy="12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Distributions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00" y="4358175"/>
            <a:ext cx="726624" cy="6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60000" y="982050"/>
            <a:ext cx="28080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RV </a:t>
            </a:r>
            <a:r>
              <a:rPr b="1" i="1" lang="en" sz="1400"/>
              <a:t>H</a:t>
            </a:r>
            <a:r>
              <a:rPr lang="en" sz="1400"/>
              <a:t> represents if I am hungry and it assumes the following values: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Yes represented by </a:t>
            </a:r>
            <a:r>
              <a:rPr b="1" lang="en" sz="1400"/>
              <a:t>+h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represented by </a:t>
            </a:r>
            <a:r>
              <a:rPr b="1" lang="en" sz="1400"/>
              <a:t>-h</a:t>
            </a:r>
            <a:endParaRPr b="1" sz="1400"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68000" y="982050"/>
            <a:ext cx="28080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RV </a:t>
            </a:r>
            <a:r>
              <a:rPr b="1" i="1" lang="en" sz="1400"/>
              <a:t>B</a:t>
            </a:r>
            <a:r>
              <a:rPr lang="en" sz="1400"/>
              <a:t> represents if I am bored and assumes the following values: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Yes represented by </a:t>
            </a:r>
            <a:r>
              <a:rPr b="1" lang="en" sz="1400"/>
              <a:t>+b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represented by </a:t>
            </a:r>
            <a:r>
              <a:rPr b="1" lang="en" sz="1400"/>
              <a:t>-b</a:t>
            </a:r>
            <a:endParaRPr b="1" sz="1400"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5976000" y="982050"/>
            <a:ext cx="2808000" cy="3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RV </a:t>
            </a:r>
            <a:r>
              <a:rPr b="1" i="1" lang="en" sz="1400"/>
              <a:t>S</a:t>
            </a:r>
            <a:r>
              <a:rPr lang="en" sz="1400"/>
              <a:t> represents if I am going to stream and assumes the following values: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Yes represented by </a:t>
            </a:r>
            <a:r>
              <a:rPr b="1" lang="en" sz="1400"/>
              <a:t>+s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represented by </a:t>
            </a:r>
            <a:r>
              <a:rPr b="1" lang="en" sz="1400"/>
              <a:t>-s</a:t>
            </a:r>
            <a:endParaRPr b="1"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Distributions</a:t>
            </a:r>
            <a:endParaRPr/>
          </a:p>
        </p:txBody>
      </p:sp>
      <p:graphicFrame>
        <p:nvGraphicFramePr>
          <p:cNvPr id="125" name="Google Shape;125;p21"/>
          <p:cNvGraphicFramePr/>
          <p:nvPr/>
        </p:nvGraphicFramePr>
        <p:xfrm>
          <a:off x="7786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{4DDDEC80-61C3-42CC-B69F-5DF990F2FDFE}</a:tableStyleId>
              </a:tblPr>
              <a:tblGrid>
                <a:gridCol w="479675"/>
                <a:gridCol w="493800"/>
                <a:gridCol w="451350"/>
                <a:gridCol w="55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</a:t>
                      </a:r>
                      <a:endParaRPr b="1" i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0.07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0.10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0.04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+s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0.05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-h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-b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-s</a:t>
                      </a:r>
                      <a:endParaRPr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0.01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100" y="4358175"/>
            <a:ext cx="726624" cy="6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4258900" y="1017725"/>
            <a:ext cx="4075200" cy="3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P(+h, -b, +s) 	= ?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P(+h, -b, +s) 	= 0.14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P(+b) 			= ?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P(+b)			= 0.44 + 0.15 + 0.10 + 0.04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	= 0.73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P((+h, -b) OR +s)  	= ?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P((+h, -b) OR +s) 	= P(+h, -b) + P(+s) - P(+h, -b, +s)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	= (0.14 + 0.07) + (0.44 + 0.14 +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0.10 + 0.05) - 0.14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= 0.80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