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adffbb11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adffbb11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adffbb11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adffbb11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adffbb11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adffbb11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adffbb1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adffbb1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dffbb11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adffbb11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adffbb11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adffbb11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dffbb11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adffbb1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adffbb110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adffbb1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dffbb1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dffbb1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786200" y="1101625"/>
            <a:ext cx="8222100" cy="20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Pathshala.ai: An Offline Bangla Language Model for High School Education in Bangladesh</a:t>
            </a:r>
            <a:endParaRPr b="1" sz="2300"/>
          </a:p>
        </p:txBody>
      </p:sp>
      <p:sp>
        <p:nvSpPr>
          <p:cNvPr id="68" name="Google Shape;68;p13"/>
          <p:cNvSpPr txBox="1"/>
          <p:nvPr/>
        </p:nvSpPr>
        <p:spPr>
          <a:xfrm>
            <a:off x="786200" y="3304900"/>
            <a:ext cx="7137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 Thesis for B.Sc. in Software Engineering, IICT, SUST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5" y="1254025"/>
            <a:ext cx="3778575" cy="29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>
            <a:off x="2301475" y="0"/>
            <a:ext cx="4308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 and After Custom Tokenization</a:t>
            </a:r>
            <a:endParaRPr b="1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400" y="1494375"/>
            <a:ext cx="4846149" cy="2454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6675"/>
            <a:ext cx="4649751" cy="456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274" y="426675"/>
            <a:ext cx="4065325" cy="45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3421225" y="0"/>
            <a:ext cx="20481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Prompts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914375" y="0"/>
            <a:ext cx="31134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latin typeface="Arial"/>
                <a:ea typeface="Arial"/>
                <a:cs typeface="Arial"/>
                <a:sym typeface="Arial"/>
              </a:rPr>
              <a:t>Performance Overview</a:t>
            </a:r>
            <a:endParaRPr sz="2400"/>
          </a:p>
        </p:txBody>
      </p:sp>
      <p:sp>
        <p:nvSpPr>
          <p:cNvPr id="164" name="Google Shape;164;p24"/>
          <p:cNvSpPr txBox="1"/>
          <p:nvPr/>
        </p:nvSpPr>
        <p:spPr>
          <a:xfrm>
            <a:off x="465475" y="1031800"/>
            <a:ext cx="8316600" cy="3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0E"/>
                </a:solidFill>
              </a:rPr>
              <a:t>Perplexity</a:t>
            </a:r>
            <a:r>
              <a:rPr lang="en" sz="1100">
                <a:solidFill>
                  <a:srgbClr val="0E0E0E"/>
                </a:solidFill>
              </a:rPr>
              <a:t>: Training: 12.5 | Validation: 14.2</a:t>
            </a:r>
            <a:endParaRPr sz="11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E0E0E"/>
                </a:solidFill>
              </a:rPr>
              <a:t>Good generalization; reasonable confidence in predictions.</a:t>
            </a:r>
            <a:endParaRPr i="1" sz="11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0E"/>
                </a:solidFill>
              </a:rPr>
              <a:t>BLEU-1: 78.4%, BLEU-4: 45.3%</a:t>
            </a:r>
            <a:endParaRPr b="1" sz="11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E0E0E"/>
                </a:solidFill>
              </a:rPr>
              <a:t>Relevance and coherence in generated text.</a:t>
            </a:r>
            <a:endParaRPr i="1" sz="11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0E"/>
                </a:solidFill>
              </a:rPr>
              <a:t>ROUGE-1: 80.1%, ROUGE-L: 75.3%</a:t>
            </a:r>
            <a:endParaRPr b="1" sz="11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E0E0E"/>
                </a:solidFill>
              </a:rPr>
              <a:t>Covers key points comprehensively.</a:t>
            </a:r>
            <a:endParaRPr i="1" sz="11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0E"/>
                </a:solidFill>
              </a:rPr>
              <a:t>Accuracy</a:t>
            </a:r>
            <a:r>
              <a:rPr lang="en" sz="1100">
                <a:solidFill>
                  <a:srgbClr val="0E0E0E"/>
                </a:solidFill>
              </a:rPr>
              <a:t>: 70% overall; Bangla: 92%, Science: 82%, Math: 30%.</a:t>
            </a:r>
            <a:endParaRPr sz="1100">
              <a:solidFill>
                <a:srgbClr val="0E0E0E"/>
              </a:solidFill>
            </a:endParaRPr>
          </a:p>
          <a:p>
            <a:pPr indent="-203200" lvl="0" marL="203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0E"/>
                </a:solidFill>
              </a:rPr>
              <a:t>Computational Efficiency - Inference Time</a:t>
            </a:r>
            <a:r>
              <a:rPr lang="en" sz="1100">
                <a:solidFill>
                  <a:srgbClr val="0E0E0E"/>
                </a:solidFill>
              </a:rPr>
              <a:t>: 1.1–10s | </a:t>
            </a:r>
            <a:r>
              <a:rPr b="1" lang="en" sz="1100">
                <a:solidFill>
                  <a:srgbClr val="0E0E0E"/>
                </a:solidFill>
              </a:rPr>
              <a:t>Peak RAM</a:t>
            </a:r>
            <a:r>
              <a:rPr lang="en" sz="1100">
                <a:solidFill>
                  <a:srgbClr val="0E0E0E"/>
                </a:solidFill>
              </a:rPr>
              <a:t>: 240 MB | </a:t>
            </a:r>
            <a:r>
              <a:rPr b="1" lang="en" sz="1100">
                <a:solidFill>
                  <a:srgbClr val="0E0E0E"/>
                </a:solidFill>
              </a:rPr>
              <a:t>Model Size</a:t>
            </a:r>
            <a:r>
              <a:rPr lang="en" sz="1100">
                <a:solidFill>
                  <a:srgbClr val="0E0E0E"/>
                </a:solidFill>
              </a:rPr>
              <a:t>: 150 MB, </a:t>
            </a:r>
            <a:r>
              <a:rPr b="1" lang="en" sz="1100">
                <a:solidFill>
                  <a:srgbClr val="0E0E0E"/>
                </a:solidFill>
              </a:rPr>
              <a:t>CPU Utilization</a:t>
            </a:r>
            <a:r>
              <a:rPr lang="en" sz="1100">
                <a:solidFill>
                  <a:srgbClr val="0E0E0E"/>
                </a:solidFill>
              </a:rPr>
              <a:t>: 75% during inference.</a:t>
            </a:r>
            <a:endParaRPr sz="11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0E"/>
                </a:solidFill>
              </a:rPr>
              <a:t>Comparative Analysis</a:t>
            </a:r>
            <a:endParaRPr b="1" sz="110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0E"/>
                </a:solidFill>
              </a:rPr>
              <a:t>	•	</a:t>
            </a:r>
            <a:r>
              <a:rPr b="1" lang="en" sz="1100">
                <a:solidFill>
                  <a:srgbClr val="0E0E0E"/>
                </a:solidFill>
              </a:rPr>
              <a:t>Pathshala.ai vs. Other Models</a:t>
            </a:r>
            <a:r>
              <a:rPr lang="en" sz="1100">
                <a:solidFill>
                  <a:srgbClr val="0E0E0E"/>
                </a:solidFill>
              </a:rPr>
              <a:t>:</a:t>
            </a:r>
            <a:endParaRPr sz="11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0E"/>
                </a:solidFill>
              </a:rPr>
              <a:t>	•	Smaller size (120 MB) and faster (2–10s) with 70% accuracy.</a:t>
            </a:r>
            <a:endParaRPr sz="11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0E0E"/>
                </a:solidFill>
              </a:rPr>
              <a:t>	•	Comparisons: BanglaBERT (88%, 5.5s), mBERT (82%, 6.0s), GPT-2 Bangla (78%, 7.0s).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Challenges and Limitations</a:t>
            </a:r>
            <a:endParaRPr b="1" sz="3000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•Poor performance in mathematical reasoning</a:t>
            </a:r>
            <a:endParaRPr sz="25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•Scarcity of training data for some subjects</a:t>
            </a:r>
            <a:endParaRPr sz="25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•Muti-modal Interaction (Which will be our first priority in future)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56000" y="1533150"/>
            <a:ext cx="2245500" cy="20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latin typeface="Arial"/>
                <a:ea typeface="Arial"/>
                <a:cs typeface="Arial"/>
                <a:sym typeface="Arial"/>
              </a:rPr>
              <a:t>Future Work</a:t>
            </a:r>
            <a:endParaRPr sz="200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816600" y="340100"/>
            <a:ext cx="50679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250"/>
              <a:buFont typeface="Arial"/>
              <a:buChar char="●"/>
            </a:pPr>
            <a:r>
              <a:rPr b="1" lang="en" sz="22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Expand dataset coverage</a:t>
            </a:r>
            <a:endParaRPr b="1" sz="22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250"/>
              <a:buFont typeface="Arial"/>
              <a:buChar char="●"/>
            </a:pPr>
            <a:r>
              <a:rPr b="1" lang="en" sz="22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Enhance numerical reasoning capabilities</a:t>
            </a:r>
            <a:endParaRPr b="1" sz="22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250"/>
              <a:buFont typeface="Arial"/>
              <a:buChar char="●"/>
            </a:pPr>
            <a:r>
              <a:rPr b="1" lang="en" sz="22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Incorporate audio-based features for the visually </a:t>
            </a:r>
            <a:r>
              <a:rPr b="1" lang="en" sz="22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impaired</a:t>
            </a:r>
            <a:r>
              <a:rPr b="1" lang="en" sz="22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2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250"/>
              <a:buFont typeface="Arial"/>
              <a:buChar char="●"/>
            </a:pPr>
            <a:r>
              <a:rPr b="1" lang="en" sz="22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Scale deployment across rural areas</a:t>
            </a:r>
            <a:endParaRPr b="1" sz="22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250"/>
              <a:buFont typeface="Arial"/>
              <a:buChar char="●"/>
            </a:pPr>
            <a:r>
              <a:rPr b="1" lang="en" sz="22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Further optimize model efficiency with advanced techniques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2816450" y="738725"/>
            <a:ext cx="30792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4000"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Achievements -</a:t>
            </a:r>
            <a:endParaRPr b="1" sz="15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Developed a lightweight, curriculum-aligned Bangla language model</a:t>
            </a:r>
            <a:endParaRPr sz="15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Focusing on rural education with minimal resources, sacrificing everything over computational efficiency.</a:t>
            </a:r>
            <a:endParaRPr sz="15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Impact -</a:t>
            </a:r>
            <a:endParaRPr b="1" sz="15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Bridges educational gaps</a:t>
            </a:r>
            <a:endParaRPr sz="15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Offers a scalable framework for low-resource NLP applications</a:t>
            </a:r>
            <a:endParaRPr sz="15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Future Vision -</a:t>
            </a:r>
            <a:endParaRPr b="1" sz="15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Transform education for millions of rural students in Bangladesh and beyond.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2132500" y="1239300"/>
            <a:ext cx="4223100" cy="26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819400" y="162900"/>
            <a:ext cx="4045200" cy="47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wouldn’t be here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 without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support, guidance and supervision of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 Ahsan Habib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Associate Professor, IICT, SUST. So, We’d like to begin with a Thank you note - to our supervisor, faculties and board members of this presentation.</a:t>
            </a:r>
            <a:endParaRPr sz="14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292500" y="969725"/>
            <a:ext cx="3837000" cy="3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Presented by-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Abraar Masud Nafiz and Hamim Rahman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background</a:t>
            </a:r>
            <a:endParaRPr b="1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Educational disparity in Bangladesh: urban vs rural</a:t>
            </a:r>
            <a:endParaRPr sz="16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Increasing accessibility of smartphones and cheap devices</a:t>
            </a:r>
            <a:endParaRPr sz="16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Need for Bangla-specific models</a:t>
            </a:r>
            <a:endParaRPr sz="16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16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Problem Description:</a:t>
            </a:r>
            <a:endParaRPr b="1" sz="16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Lack of resources in rural areas</a:t>
            </a:r>
            <a:endParaRPr sz="16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High computational cost of existing NLP models</a:t>
            </a:r>
            <a:endParaRPr sz="16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Limited Bangla-oriented tools</a:t>
            </a:r>
            <a:endParaRPr sz="16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3800"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Develop a Bangla NLP model aligned with the NCTB curriculum.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Optimize for low-resource devices without internet connectivity.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Benchmark performance and usability.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Bridge the education gap with an accessible AI-driven tutor.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62675" y="628400"/>
            <a:ext cx="8222100" cy="40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Research Significance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Contributes to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SDG 4: Quality Education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Addresses linguistic and technological challenges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Provides a scalable solution for rural education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Sets a framework for similar low-resource models globally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Technical Foundations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Core Concepts -</a:t>
            </a:r>
            <a:endParaRPr b="1"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Transformer-based architectures (e.g., BERT, GPT)</a:t>
            </a:r>
            <a:endParaRPr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Challenges specific to Bangla (morphology, syntax, data scarcity)</a:t>
            </a:r>
            <a:endParaRPr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Importance of lightweight NLP models.</a:t>
            </a:r>
            <a:endParaRPr b="1" sz="14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694100" y="23953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Optimization Techniques - </a:t>
            </a:r>
            <a:endParaRPr b="1"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Knowledge distillation</a:t>
            </a:r>
            <a:endParaRPr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Quantization</a:t>
            </a:r>
            <a:endParaRPr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Sparse attention mechanisms</a:t>
            </a:r>
            <a:endParaRPr b="1"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Before we begin, our first problem was - Data!</a:t>
            </a:r>
            <a:endParaRPr sz="30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Data Sources -</a:t>
            </a:r>
            <a:endParaRPr b="1"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NCTB textbooks for classes 6–10</a:t>
            </a:r>
            <a:endParaRPr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Educational platforms (Shikkhok Batayon with 11k publications, BanglaWiki)</a:t>
            </a:r>
            <a:endParaRPr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Practice materials and past exam papers.</a:t>
            </a:r>
            <a:endParaRPr sz="1000"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Preprocessing Steps -</a:t>
            </a:r>
            <a:endParaRPr b="1"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Tokenization, normalization, and lemmatization</a:t>
            </a:r>
            <a:endParaRPr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Removal of irrelevant content</a:t>
            </a:r>
            <a:endParaRPr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Annotation for curriculum alignment</a:t>
            </a:r>
            <a:endParaRPr sz="18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257450" y="1966825"/>
            <a:ext cx="8222100" cy="15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Now, An Overview Of Pathshala.ai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Encoding</a:t>
            </a:r>
            <a:endParaRPr b="1" sz="1700">
              <a:solidFill>
                <a:schemeClr val="lt1"/>
              </a:solidFill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18" name="Google Shape;118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1"/>
          <p:cNvSpPr txBox="1"/>
          <p:nvPr>
            <p:ph idx="4294967295" type="body"/>
          </p:nvPr>
        </p:nvSpPr>
        <p:spPr>
          <a:xfrm>
            <a:off x="340925" y="522500"/>
            <a:ext cx="25083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Morphology-aware tokenization, Context-sensitive, Syntax-conscious positional encoding</a:t>
            </a:r>
            <a:endParaRPr b="1" sz="1200"/>
          </a:p>
        </p:txBody>
      </p:sp>
      <p:sp>
        <p:nvSpPr>
          <p:cNvPr id="121" name="Google Shape;121;p2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218484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Framework</a:t>
            </a:r>
            <a:endParaRPr b="1" sz="1700">
              <a:solidFill>
                <a:schemeClr val="lt1"/>
              </a:solidFill>
            </a:endParaRPr>
          </a:p>
        </p:txBody>
      </p:sp>
      <p:grpSp>
        <p:nvGrpSpPr>
          <p:cNvPr id="123" name="Google Shape;123;p21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24" name="Google Shape;124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1111725" y="3664625"/>
            <a:ext cx="26805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•Transformer-based with 12 encoder layers</a:t>
            </a:r>
            <a:endParaRPr b="1" sz="12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Sparse attention for computational efficiency</a:t>
            </a:r>
            <a:endParaRPr b="1" sz="1200"/>
          </a:p>
        </p:txBody>
      </p:sp>
      <p:sp>
        <p:nvSpPr>
          <p:cNvPr id="127" name="Google Shape;127;p2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Efficiency</a:t>
            </a:r>
            <a:endParaRPr b="1" sz="1700">
              <a:solidFill>
                <a:schemeClr val="lt1"/>
              </a:solidFill>
            </a:endParaRPr>
          </a:p>
        </p:txBody>
      </p:sp>
      <p:grpSp>
        <p:nvGrpSpPr>
          <p:cNvPr id="129" name="Google Shape;129;p21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30" name="Google Shape;130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3410850" y="883850"/>
            <a:ext cx="2242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Quantization and Knowledge Distillation</a:t>
            </a:r>
            <a:endParaRPr b="1" sz="1200"/>
          </a:p>
        </p:txBody>
      </p:sp>
      <p:sp>
        <p:nvSpPr>
          <p:cNvPr id="133" name="Google Shape;133;p2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Evaluation</a:t>
            </a:r>
            <a:endParaRPr b="1" sz="1700">
              <a:solidFill>
                <a:schemeClr val="lt1"/>
              </a:solidFill>
            </a:endParaRPr>
          </a:p>
        </p:txBody>
      </p:sp>
      <p:grpSp>
        <p:nvGrpSpPr>
          <p:cNvPr id="135" name="Google Shape;135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6" name="Google Shape;136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7" name="Google Shape;137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5126900" y="3601700"/>
            <a:ext cx="36015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Performance Metrics -</a:t>
            </a:r>
            <a:endParaRPr b="1" sz="12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Perplexity: 14.2, Accuracy: 70%, BLEU-4: 45.3%</a:t>
            </a:r>
            <a:endParaRPr b="1" sz="12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Efficiency Metrics -</a:t>
            </a:r>
            <a:endParaRPr b="1" sz="12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• Model size: 120 MB, Inference time: 1.1–10s</a:t>
            </a:r>
            <a:endParaRPr b="1" sz="1200"/>
          </a:p>
        </p:txBody>
      </p:sp>
      <p:sp>
        <p:nvSpPr>
          <p:cNvPr id="139" name="Google Shape;139;p2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Comparison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41" name="Google Shape;141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2" name="Google Shape;142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6685975" y="522500"/>
            <a:ext cx="22428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With BanglaBERT, mBERT, DistilBERT, and GPT-2 Bangla.</a:t>
            </a:r>
            <a:endParaRPr b="1" sz="11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Our model has the fast inference time and smaller size while sacrificing quality.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