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456EA-FB4C-4176-84E9-A65529A8F138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602C1-C042-4401-88ED-CA88ABD34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03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602C1-C042-4401-88ED-CA88ABD346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602C1-C042-4401-88ED-CA88ABD346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5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98550" y="784225"/>
            <a:ext cx="7580630" cy="1485900"/>
          </a:xfrm>
          <a:custGeom>
            <a:avLst/>
            <a:gdLst/>
            <a:ahLst/>
            <a:cxnLst/>
            <a:rect l="l" t="t" r="r" b="b"/>
            <a:pathLst>
              <a:path w="7580630" h="1485900">
                <a:moveTo>
                  <a:pt x="7580312" y="0"/>
                </a:moveTo>
                <a:lnTo>
                  <a:pt x="0" y="0"/>
                </a:lnTo>
                <a:lnTo>
                  <a:pt x="0" y="1485900"/>
                </a:lnTo>
                <a:lnTo>
                  <a:pt x="7580312" y="1485900"/>
                </a:lnTo>
                <a:lnTo>
                  <a:pt x="7580312" y="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98550" y="862012"/>
            <a:ext cx="7581900" cy="1336675"/>
          </a:xfrm>
          <a:custGeom>
            <a:avLst/>
            <a:gdLst/>
            <a:ahLst/>
            <a:cxnLst/>
            <a:rect l="l" t="t" r="r" b="b"/>
            <a:pathLst>
              <a:path w="7581900" h="1336675">
                <a:moveTo>
                  <a:pt x="5662612" y="0"/>
                </a:moveTo>
                <a:lnTo>
                  <a:pt x="0" y="0"/>
                </a:lnTo>
                <a:lnTo>
                  <a:pt x="0" y="77787"/>
                </a:lnTo>
                <a:lnTo>
                  <a:pt x="5662612" y="77787"/>
                </a:lnTo>
                <a:lnTo>
                  <a:pt x="5662612" y="0"/>
                </a:lnTo>
                <a:close/>
              </a:path>
              <a:path w="7581900" h="1336675">
                <a:moveTo>
                  <a:pt x="7581900" y="1258887"/>
                </a:moveTo>
                <a:lnTo>
                  <a:pt x="1919287" y="1258887"/>
                </a:lnTo>
                <a:lnTo>
                  <a:pt x="1919287" y="1336675"/>
                </a:lnTo>
                <a:lnTo>
                  <a:pt x="7581900" y="1336675"/>
                </a:lnTo>
                <a:lnTo>
                  <a:pt x="7581900" y="1258887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0257" y="4217193"/>
            <a:ext cx="2857492" cy="177164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1748" y="4011612"/>
            <a:ext cx="885815" cy="1600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1646" y="5348685"/>
            <a:ext cx="3143250" cy="342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4589" y="1176020"/>
            <a:ext cx="6314821" cy="63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1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25" dirty="0"/>
              <a:t>@2012</a:t>
            </a:r>
            <a:r>
              <a:rPr spc="-95" dirty="0"/>
              <a:t> </a:t>
            </a:r>
            <a:r>
              <a:rPr spc="5" dirty="0"/>
              <a:t>-</a:t>
            </a:r>
            <a:r>
              <a:rPr spc="-80" dirty="0"/>
              <a:t> </a:t>
            </a:r>
            <a:r>
              <a:rPr dirty="0"/>
              <a:t>João</a:t>
            </a:r>
            <a:r>
              <a:rPr spc="-25" dirty="0"/>
              <a:t> </a:t>
            </a:r>
            <a:r>
              <a:rPr spc="25" dirty="0"/>
              <a:t>Manuel</a:t>
            </a:r>
            <a:r>
              <a:rPr spc="-155" dirty="0"/>
              <a:t> </a:t>
            </a:r>
            <a:r>
              <a:rPr spc="25" dirty="0"/>
              <a:t>R.</a:t>
            </a:r>
            <a:r>
              <a:rPr spc="-110" dirty="0"/>
              <a:t> </a:t>
            </a:r>
            <a:r>
              <a:rPr spc="25" dirty="0"/>
              <a:t>S.</a:t>
            </a:r>
            <a:r>
              <a:rPr spc="-45" dirty="0"/>
              <a:t> </a:t>
            </a:r>
            <a:r>
              <a:rPr spc="-25" dirty="0"/>
              <a:t>Tavares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CFAC: Introdução </a:t>
            </a:r>
            <a:r>
              <a:rPr spc="10" dirty="0"/>
              <a:t>à</a:t>
            </a:r>
            <a:r>
              <a:rPr spc="-225" dirty="0"/>
              <a:t> </a:t>
            </a:r>
            <a:r>
              <a:rPr spc="-5" dirty="0"/>
              <a:t>Programação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25" dirty="0"/>
              <a:t>@2012</a:t>
            </a:r>
            <a:r>
              <a:rPr spc="-95" dirty="0"/>
              <a:t> </a:t>
            </a:r>
            <a:r>
              <a:rPr spc="5" dirty="0"/>
              <a:t>-</a:t>
            </a:r>
            <a:r>
              <a:rPr spc="-80" dirty="0"/>
              <a:t> </a:t>
            </a:r>
            <a:r>
              <a:rPr dirty="0"/>
              <a:t>João</a:t>
            </a:r>
            <a:r>
              <a:rPr spc="-25" dirty="0"/>
              <a:t> </a:t>
            </a:r>
            <a:r>
              <a:rPr spc="25" dirty="0"/>
              <a:t>Manuel</a:t>
            </a:r>
            <a:r>
              <a:rPr spc="-155" dirty="0"/>
              <a:t> </a:t>
            </a:r>
            <a:r>
              <a:rPr spc="25" dirty="0"/>
              <a:t>R.</a:t>
            </a:r>
            <a:r>
              <a:rPr spc="-110" dirty="0"/>
              <a:t> </a:t>
            </a:r>
            <a:r>
              <a:rPr spc="25" dirty="0"/>
              <a:t>S.</a:t>
            </a:r>
            <a:r>
              <a:rPr spc="-45" dirty="0"/>
              <a:t> </a:t>
            </a:r>
            <a:r>
              <a:rPr spc="-25" dirty="0"/>
              <a:t>Tavares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CFAC: Introdução </a:t>
            </a:r>
            <a:r>
              <a:rPr spc="10" dirty="0"/>
              <a:t>à</a:t>
            </a:r>
            <a:r>
              <a:rPr spc="-225" dirty="0"/>
              <a:t> </a:t>
            </a:r>
            <a:r>
              <a:rPr spc="-5" dirty="0"/>
              <a:t>Programação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25" dirty="0"/>
              <a:t>@2012</a:t>
            </a:r>
            <a:r>
              <a:rPr spc="-95" dirty="0"/>
              <a:t> </a:t>
            </a:r>
            <a:r>
              <a:rPr spc="5" dirty="0"/>
              <a:t>-</a:t>
            </a:r>
            <a:r>
              <a:rPr spc="-80" dirty="0"/>
              <a:t> </a:t>
            </a:r>
            <a:r>
              <a:rPr dirty="0"/>
              <a:t>João</a:t>
            </a:r>
            <a:r>
              <a:rPr spc="-25" dirty="0"/>
              <a:t> </a:t>
            </a:r>
            <a:r>
              <a:rPr spc="25" dirty="0"/>
              <a:t>Manuel</a:t>
            </a:r>
            <a:r>
              <a:rPr spc="-155" dirty="0"/>
              <a:t> </a:t>
            </a:r>
            <a:r>
              <a:rPr spc="25" dirty="0"/>
              <a:t>R.</a:t>
            </a:r>
            <a:r>
              <a:rPr spc="-110" dirty="0"/>
              <a:t> </a:t>
            </a:r>
            <a:r>
              <a:rPr spc="25" dirty="0"/>
              <a:t>S.</a:t>
            </a:r>
            <a:r>
              <a:rPr spc="-45" dirty="0"/>
              <a:t> </a:t>
            </a:r>
            <a:r>
              <a:rPr spc="-25" dirty="0"/>
              <a:t>Tavares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CFAC: Introdução </a:t>
            </a:r>
            <a:r>
              <a:rPr spc="10" dirty="0"/>
              <a:t>à</a:t>
            </a:r>
            <a:r>
              <a:rPr spc="-225" dirty="0"/>
              <a:t> </a:t>
            </a:r>
            <a:r>
              <a:rPr spc="-5" dirty="0"/>
              <a:t>Programação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25" dirty="0"/>
              <a:t>@2012</a:t>
            </a:r>
            <a:r>
              <a:rPr spc="-95" dirty="0"/>
              <a:t> </a:t>
            </a:r>
            <a:r>
              <a:rPr spc="5" dirty="0"/>
              <a:t>-</a:t>
            </a:r>
            <a:r>
              <a:rPr spc="-80" dirty="0"/>
              <a:t> </a:t>
            </a:r>
            <a:r>
              <a:rPr dirty="0"/>
              <a:t>João</a:t>
            </a:r>
            <a:r>
              <a:rPr spc="-25" dirty="0"/>
              <a:t> </a:t>
            </a:r>
            <a:r>
              <a:rPr spc="25" dirty="0"/>
              <a:t>Manuel</a:t>
            </a:r>
            <a:r>
              <a:rPr spc="-155" dirty="0"/>
              <a:t> </a:t>
            </a:r>
            <a:r>
              <a:rPr spc="25" dirty="0"/>
              <a:t>R.</a:t>
            </a:r>
            <a:r>
              <a:rPr spc="-110" dirty="0"/>
              <a:t> </a:t>
            </a:r>
            <a:r>
              <a:rPr spc="25" dirty="0"/>
              <a:t>S.</a:t>
            </a:r>
            <a:r>
              <a:rPr spc="-45" dirty="0"/>
              <a:t> </a:t>
            </a:r>
            <a:r>
              <a:rPr spc="-25" dirty="0"/>
              <a:t>Tavares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CFAC: Introdução </a:t>
            </a:r>
            <a:r>
              <a:rPr spc="10" dirty="0"/>
              <a:t>à</a:t>
            </a:r>
            <a:r>
              <a:rPr spc="-225" dirty="0"/>
              <a:t> </a:t>
            </a:r>
            <a:r>
              <a:rPr spc="-5" dirty="0"/>
              <a:t>Programação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25" dirty="0"/>
              <a:t>@2012</a:t>
            </a:r>
            <a:r>
              <a:rPr spc="-95" dirty="0"/>
              <a:t> </a:t>
            </a:r>
            <a:r>
              <a:rPr spc="5" dirty="0"/>
              <a:t>-</a:t>
            </a:r>
            <a:r>
              <a:rPr spc="-80" dirty="0"/>
              <a:t> </a:t>
            </a:r>
            <a:r>
              <a:rPr dirty="0"/>
              <a:t>João</a:t>
            </a:r>
            <a:r>
              <a:rPr spc="-25" dirty="0"/>
              <a:t> </a:t>
            </a:r>
            <a:r>
              <a:rPr spc="25" dirty="0"/>
              <a:t>Manuel</a:t>
            </a:r>
            <a:r>
              <a:rPr spc="-155" dirty="0"/>
              <a:t> </a:t>
            </a:r>
            <a:r>
              <a:rPr spc="25" dirty="0"/>
              <a:t>R.</a:t>
            </a:r>
            <a:r>
              <a:rPr spc="-110" dirty="0"/>
              <a:t> </a:t>
            </a:r>
            <a:r>
              <a:rPr spc="25" dirty="0"/>
              <a:t>S.</a:t>
            </a:r>
            <a:r>
              <a:rPr spc="-45" dirty="0"/>
              <a:t> </a:t>
            </a:r>
            <a:r>
              <a:rPr spc="-25" dirty="0"/>
              <a:t>Tavares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CFAC: Introdução </a:t>
            </a:r>
            <a:r>
              <a:rPr spc="10" dirty="0"/>
              <a:t>à</a:t>
            </a:r>
            <a:r>
              <a:rPr spc="-225" dirty="0"/>
              <a:t> </a:t>
            </a:r>
            <a:r>
              <a:rPr spc="-5" dirty="0"/>
              <a:t>Programação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84237" y="199478"/>
            <a:ext cx="497205" cy="927100"/>
          </a:xfrm>
          <a:custGeom>
            <a:avLst/>
            <a:gdLst/>
            <a:ahLst/>
            <a:cxnLst/>
            <a:rect l="l" t="t" r="r" b="b"/>
            <a:pathLst>
              <a:path w="497205" h="927100">
                <a:moveTo>
                  <a:pt x="0" y="926604"/>
                </a:moveTo>
                <a:lnTo>
                  <a:pt x="496887" y="926604"/>
                </a:lnTo>
                <a:lnTo>
                  <a:pt x="496887" y="0"/>
                </a:lnTo>
                <a:lnTo>
                  <a:pt x="0" y="0"/>
                </a:lnTo>
                <a:lnTo>
                  <a:pt x="0" y="926604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4237" y="46037"/>
            <a:ext cx="497205" cy="98425"/>
          </a:xfrm>
          <a:custGeom>
            <a:avLst/>
            <a:gdLst/>
            <a:ahLst/>
            <a:cxnLst/>
            <a:rect l="l" t="t" r="r" b="b"/>
            <a:pathLst>
              <a:path w="497205" h="98425">
                <a:moveTo>
                  <a:pt x="0" y="97967"/>
                </a:moveTo>
                <a:lnTo>
                  <a:pt x="496887" y="97967"/>
                </a:lnTo>
                <a:lnTo>
                  <a:pt x="496887" y="0"/>
                </a:lnTo>
                <a:lnTo>
                  <a:pt x="0" y="0"/>
                </a:lnTo>
                <a:lnTo>
                  <a:pt x="0" y="97967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5000" y="144005"/>
            <a:ext cx="5662930" cy="55880"/>
          </a:xfrm>
          <a:custGeom>
            <a:avLst/>
            <a:gdLst/>
            <a:ahLst/>
            <a:cxnLst/>
            <a:rect l="l" t="t" r="r" b="b"/>
            <a:pathLst>
              <a:path w="5662930" h="55880">
                <a:moveTo>
                  <a:pt x="5662612" y="0"/>
                </a:moveTo>
                <a:lnTo>
                  <a:pt x="0" y="0"/>
                </a:lnTo>
                <a:lnTo>
                  <a:pt x="0" y="55473"/>
                </a:lnTo>
                <a:lnTo>
                  <a:pt x="5662612" y="55473"/>
                </a:lnTo>
                <a:lnTo>
                  <a:pt x="5662612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300912" y="1290154"/>
            <a:ext cx="1475105" cy="81915"/>
          </a:xfrm>
          <a:custGeom>
            <a:avLst/>
            <a:gdLst/>
            <a:ahLst/>
            <a:cxnLst/>
            <a:rect l="l" t="t" r="r" b="b"/>
            <a:pathLst>
              <a:path w="1475104" h="81915">
                <a:moveTo>
                  <a:pt x="0" y="81445"/>
                </a:moveTo>
                <a:lnTo>
                  <a:pt x="1474787" y="81445"/>
                </a:lnTo>
                <a:lnTo>
                  <a:pt x="1474787" y="0"/>
                </a:lnTo>
                <a:lnTo>
                  <a:pt x="0" y="0"/>
                </a:lnTo>
                <a:lnTo>
                  <a:pt x="0" y="8144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00912" y="1121359"/>
            <a:ext cx="1475105" cy="112395"/>
          </a:xfrm>
          <a:custGeom>
            <a:avLst/>
            <a:gdLst/>
            <a:ahLst/>
            <a:cxnLst/>
            <a:rect l="l" t="t" r="r" b="b"/>
            <a:pathLst>
              <a:path w="1475104" h="112394">
                <a:moveTo>
                  <a:pt x="0" y="112140"/>
                </a:moveTo>
                <a:lnTo>
                  <a:pt x="1474787" y="112140"/>
                </a:lnTo>
                <a:lnTo>
                  <a:pt x="1474787" y="0"/>
                </a:lnTo>
                <a:lnTo>
                  <a:pt x="0" y="0"/>
                </a:lnTo>
                <a:lnTo>
                  <a:pt x="0" y="11214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52787" y="1233500"/>
            <a:ext cx="5662930" cy="57150"/>
          </a:xfrm>
          <a:custGeom>
            <a:avLst/>
            <a:gdLst/>
            <a:ahLst/>
            <a:cxnLst/>
            <a:rect l="l" t="t" r="r" b="b"/>
            <a:pathLst>
              <a:path w="5662930" h="57150">
                <a:moveTo>
                  <a:pt x="5662612" y="0"/>
                </a:moveTo>
                <a:lnTo>
                  <a:pt x="0" y="0"/>
                </a:lnTo>
                <a:lnTo>
                  <a:pt x="0" y="56654"/>
                </a:lnTo>
                <a:lnTo>
                  <a:pt x="5662612" y="56654"/>
                </a:lnTo>
                <a:lnTo>
                  <a:pt x="5662612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848" y="285628"/>
            <a:ext cx="1219187" cy="7572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5295" y="332263"/>
            <a:ext cx="5693409" cy="631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962" y="1092835"/>
            <a:ext cx="6334759" cy="159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88364" y="6569414"/>
            <a:ext cx="2600960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25" dirty="0"/>
              <a:t>@2012</a:t>
            </a:r>
            <a:r>
              <a:rPr spc="-95" dirty="0"/>
              <a:t> </a:t>
            </a:r>
            <a:r>
              <a:rPr spc="5" dirty="0"/>
              <a:t>-</a:t>
            </a:r>
            <a:r>
              <a:rPr spc="-80" dirty="0"/>
              <a:t> </a:t>
            </a:r>
            <a:r>
              <a:rPr dirty="0"/>
              <a:t>João</a:t>
            </a:r>
            <a:r>
              <a:rPr spc="-25" dirty="0"/>
              <a:t> </a:t>
            </a:r>
            <a:r>
              <a:rPr spc="25" dirty="0"/>
              <a:t>Manuel</a:t>
            </a:r>
            <a:r>
              <a:rPr spc="-155" dirty="0"/>
              <a:t> </a:t>
            </a:r>
            <a:r>
              <a:rPr spc="25" dirty="0"/>
              <a:t>R.</a:t>
            </a:r>
            <a:r>
              <a:rPr spc="-110" dirty="0"/>
              <a:t> </a:t>
            </a:r>
            <a:r>
              <a:rPr spc="25" dirty="0"/>
              <a:t>S.</a:t>
            </a:r>
            <a:r>
              <a:rPr spc="-45" dirty="0"/>
              <a:t> </a:t>
            </a:r>
            <a:r>
              <a:rPr spc="-25" dirty="0"/>
              <a:t>Tavares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30633" y="6572672"/>
            <a:ext cx="2445385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CFAC: Introdução </a:t>
            </a:r>
            <a:r>
              <a:rPr spc="10" dirty="0"/>
              <a:t>à</a:t>
            </a:r>
            <a:r>
              <a:rPr spc="-225" dirty="0"/>
              <a:t> </a:t>
            </a:r>
            <a:r>
              <a:rPr spc="-5" dirty="0"/>
              <a:t>Programação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2965" y="6572587"/>
            <a:ext cx="252729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000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9060" y="2200529"/>
            <a:ext cx="3865879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2800" b="1" i="1" spc="20" dirty="0">
                <a:solidFill>
                  <a:srgbClr val="003366"/>
                </a:solidFill>
                <a:latin typeface="Times New Roman"/>
                <a:cs typeface="Times New Roman"/>
              </a:rPr>
              <a:t>Prof. Francisco 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1026" name="Picture 2" descr="CECyTEM | Nezahualcóyotl II">
            <a:extLst>
              <a:ext uri="{FF2B5EF4-FFF2-40B4-BE49-F238E27FC236}">
                <a16:creationId xmlns:a16="http://schemas.microsoft.com/office/drawing/2014/main" id="{D973A1AE-205A-4F12-8DCE-342EDAA4A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5" y="2968731"/>
            <a:ext cx="3846456" cy="199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esivos de programação para desenvolvedores e programadores web">
            <a:extLst>
              <a:ext uri="{FF2B5EF4-FFF2-40B4-BE49-F238E27FC236}">
                <a16:creationId xmlns:a16="http://schemas.microsoft.com/office/drawing/2014/main" id="{FB36C887-0B41-4FF4-AAE9-F90803E31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4" y="5086350"/>
            <a:ext cx="2205286" cy="16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mpre Adesivos Laptop Programação Tecnologia De Software Programas De  Dados Do Computador Adesivos Para Geek DIY Computador Portátil Telefone PS4  Notebook De Nothomme, $7,22 | Pt.Dhgate.Com">
            <a:extLst>
              <a:ext uri="{FF2B5EF4-FFF2-40B4-BE49-F238E27FC236}">
                <a16:creationId xmlns:a16="http://schemas.microsoft.com/office/drawing/2014/main" id="{E6037FBF-DA17-47FB-8CBA-EBD27185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2968731"/>
            <a:ext cx="3685539" cy="368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F04807-F041-40E7-B13B-F21F88C38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32058"/>
            <a:ext cx="7435702" cy="1448578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006" y="73183"/>
            <a:ext cx="6442075" cy="11461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54940" marR="5080" indent="-142875">
              <a:lnSpc>
                <a:spcPts val="4050"/>
              </a:lnSpc>
              <a:spcBef>
                <a:spcPts val="835"/>
              </a:spcBef>
            </a:pPr>
            <a:r>
              <a:rPr spc="10" dirty="0"/>
              <a:t>5 </a:t>
            </a:r>
            <a:r>
              <a:rPr spc="5" dirty="0"/>
              <a:t>- </a:t>
            </a:r>
            <a:r>
              <a:rPr spc="35" dirty="0"/>
              <a:t>Testar </a:t>
            </a:r>
            <a:r>
              <a:rPr spc="10" dirty="0"/>
              <a:t>o programa e </a:t>
            </a:r>
            <a:r>
              <a:rPr spc="20" dirty="0"/>
              <a:t>corrigir  </a:t>
            </a:r>
            <a:r>
              <a:rPr spc="30" dirty="0"/>
              <a:t>erros </a:t>
            </a:r>
            <a:r>
              <a:rPr spc="35" dirty="0"/>
              <a:t>(</a:t>
            </a:r>
            <a:r>
              <a:rPr i="1" spc="35" dirty="0">
                <a:latin typeface="Times New Roman"/>
                <a:cs typeface="Times New Roman"/>
              </a:rPr>
              <a:t>debugging </a:t>
            </a:r>
            <a:r>
              <a:rPr spc="5" dirty="0"/>
              <a:t>/</a:t>
            </a:r>
            <a:r>
              <a:rPr spc="-270" dirty="0"/>
              <a:t> </a:t>
            </a:r>
            <a:r>
              <a:rPr spc="45" dirty="0"/>
              <a:t>depuração)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161502"/>
            <a:ext cx="8763000" cy="4484433"/>
          </a:xfrm>
          <a:prstGeom prst="rect">
            <a:avLst/>
          </a:prstGeom>
        </p:spPr>
        <p:txBody>
          <a:bodyPr vert="horz" wrap="square" lIns="0" tIns="20828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640"/>
              </a:spcBef>
              <a:buSzPct val="95833"/>
              <a:buFont typeface="Wingdings"/>
              <a:buChar char=""/>
              <a:tabLst>
                <a:tab pos="194310" algn="l"/>
              </a:tabLst>
            </a:pPr>
            <a:r>
              <a:rPr sz="2400" spc="-15" dirty="0">
                <a:solidFill>
                  <a:srgbClr val="003366"/>
                </a:solidFill>
                <a:latin typeface="Times New Roman"/>
                <a:cs typeface="Times New Roman"/>
              </a:rPr>
              <a:t>Localizar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e </a:t>
            </a:r>
            <a:r>
              <a:rPr sz="2400" spc="-35" dirty="0">
                <a:solidFill>
                  <a:srgbClr val="003366"/>
                </a:solidFill>
                <a:latin typeface="Times New Roman"/>
                <a:cs typeface="Times New Roman"/>
              </a:rPr>
              <a:t>remover eventuais </a:t>
            </a:r>
            <a:r>
              <a:rPr sz="2400" spc="5" dirty="0">
                <a:solidFill>
                  <a:srgbClr val="003366"/>
                </a:solidFill>
                <a:latin typeface="Times New Roman"/>
                <a:cs typeface="Times New Roman"/>
              </a:rPr>
              <a:t>erros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do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programa.</a:t>
            </a:r>
            <a:endParaRPr sz="2400" dirty="0">
              <a:latin typeface="Times New Roman"/>
              <a:cs typeface="Times New Roman"/>
            </a:endParaRPr>
          </a:p>
          <a:p>
            <a:pPr marL="469900" marR="566420" lvl="1">
              <a:lnSpc>
                <a:spcPct val="102699"/>
              </a:lnSpc>
              <a:spcBef>
                <a:spcPts val="1350"/>
              </a:spcBef>
              <a:buSzPct val="51162"/>
              <a:buFont typeface="Wingdings"/>
              <a:buChar char=""/>
              <a:tabLst>
                <a:tab pos="584835" algn="l"/>
              </a:tabLst>
            </a:pPr>
            <a:r>
              <a:rPr sz="2150" spc="-25" dirty="0" err="1">
                <a:solidFill>
                  <a:srgbClr val="003366"/>
                </a:solidFill>
                <a:latin typeface="Times New Roman"/>
                <a:cs typeface="Times New Roman"/>
              </a:rPr>
              <a:t>Os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pt-BR" sz="2150" u="sng" spc="-2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erros</a:t>
            </a:r>
            <a:r>
              <a:rPr sz="2150" u="sng" spc="-2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pt-BR" sz="2150" u="sng" spc="-2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sintáticos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pt-BR"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ocorre quando o programador não desenvolveu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programa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150" spc="-35" dirty="0">
                <a:solidFill>
                  <a:srgbClr val="003366"/>
                </a:solidFill>
                <a:latin typeface="Times New Roman"/>
                <a:cs typeface="Times New Roman"/>
              </a:rPr>
              <a:t>acordo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com as </a:t>
            </a:r>
            <a:r>
              <a:rPr sz="2150" spc="-40" dirty="0">
                <a:solidFill>
                  <a:srgbClr val="003366"/>
                </a:solidFill>
                <a:latin typeface="Times New Roman"/>
                <a:cs typeface="Times New Roman"/>
              </a:rPr>
              <a:t>regras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da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gramática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da 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linguagem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programação utilizada; </a:t>
            </a:r>
            <a:r>
              <a:rPr lang="pt-BR"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É </a:t>
            </a:r>
            <a:r>
              <a:rPr sz="2150" spc="-15" dirty="0" err="1">
                <a:solidFill>
                  <a:srgbClr val="003366"/>
                </a:solidFill>
                <a:latin typeface="Times New Roman"/>
                <a:cs typeface="Times New Roman"/>
              </a:rPr>
              <a:t>dete</a:t>
            </a:r>
            <a:r>
              <a:rPr lang="pt-BR"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c</a:t>
            </a:r>
            <a:r>
              <a:rPr sz="2150" spc="-15" dirty="0" err="1">
                <a:solidFill>
                  <a:srgbClr val="003366"/>
                </a:solidFill>
                <a:latin typeface="Times New Roman"/>
                <a:cs typeface="Times New Roman"/>
              </a:rPr>
              <a:t>tados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dirty="0" err="1">
                <a:solidFill>
                  <a:srgbClr val="003366"/>
                </a:solidFill>
                <a:latin typeface="Times New Roman"/>
                <a:cs typeface="Times New Roman"/>
              </a:rPr>
              <a:t>pelo</a:t>
            </a:r>
            <a:r>
              <a:rPr lang="pt-BR" sz="21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dirty="0" err="1">
                <a:solidFill>
                  <a:srgbClr val="003366"/>
                </a:solidFill>
                <a:latin typeface="Times New Roman"/>
                <a:cs typeface="Times New Roman"/>
              </a:rPr>
              <a:t>compilador</a:t>
            </a:r>
            <a:r>
              <a:rPr sz="2150" dirty="0">
                <a:solidFill>
                  <a:srgbClr val="003366"/>
                </a:solidFill>
                <a:latin typeface="Times New Roman"/>
                <a:cs typeface="Times New Roman"/>
              </a:rPr>
              <a:t>/interpretador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da</a:t>
            </a:r>
            <a:r>
              <a:rPr sz="2150" spc="-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20" dirty="0" err="1">
                <a:solidFill>
                  <a:srgbClr val="003366"/>
                </a:solidFill>
                <a:latin typeface="Times New Roman"/>
                <a:cs typeface="Times New Roman"/>
              </a:rPr>
              <a:t>linguagem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.</a:t>
            </a:r>
            <a:endParaRPr lang="pt-BR" sz="2150" dirty="0">
              <a:latin typeface="Times New Roman"/>
              <a:cs typeface="Times New Roman"/>
            </a:endParaRPr>
          </a:p>
          <a:p>
            <a:pPr marL="265113" marR="566420" lvl="1" algn="ctr">
              <a:lnSpc>
                <a:spcPct val="102699"/>
              </a:lnSpc>
              <a:spcBef>
                <a:spcPts val="1350"/>
              </a:spcBef>
              <a:buSzPct val="51162"/>
              <a:tabLst>
                <a:tab pos="85725" algn="l"/>
                <a:tab pos="584200" algn="l"/>
              </a:tabLst>
            </a:pPr>
            <a:r>
              <a:rPr lang="pt-BR"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omputador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 err="1">
                <a:solidFill>
                  <a:srgbClr val="FF0000"/>
                </a:solidFill>
                <a:latin typeface="Times New Roman"/>
                <a:cs typeface="Times New Roman"/>
              </a:rPr>
              <a:t>não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 err="1">
                <a:solidFill>
                  <a:srgbClr val="FF0000"/>
                </a:solidFill>
                <a:latin typeface="Times New Roman"/>
                <a:cs typeface="Times New Roman"/>
              </a:rPr>
              <a:t>executa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 err="1">
                <a:solidFill>
                  <a:srgbClr val="FF0000"/>
                </a:solidFill>
                <a:latin typeface="Times New Roman"/>
                <a:cs typeface="Times New Roman"/>
              </a:rPr>
              <a:t>instrução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 err="1">
                <a:solidFill>
                  <a:srgbClr val="FF0000"/>
                </a:solidFill>
                <a:latin typeface="Times New Roman"/>
                <a:cs typeface="Times New Roman"/>
              </a:rPr>
              <a:t>sintaticamente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 err="1">
                <a:solidFill>
                  <a:srgbClr val="FF0000"/>
                </a:solidFill>
                <a:latin typeface="Times New Roman"/>
                <a:cs typeface="Times New Roman"/>
              </a:rPr>
              <a:t>incorreta</a:t>
            </a:r>
            <a:r>
              <a:rPr lang="pt-BR"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!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69900" marR="5080" lvl="1">
              <a:lnSpc>
                <a:spcPct val="101699"/>
              </a:lnSpc>
              <a:spcBef>
                <a:spcPts val="1025"/>
              </a:spcBef>
              <a:buSzPct val="51162"/>
              <a:buFont typeface="Wingdings"/>
              <a:buChar char=""/>
              <a:tabLst>
                <a:tab pos="584835" algn="l"/>
              </a:tabLst>
            </a:pP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Os </a:t>
            </a:r>
            <a:r>
              <a:rPr sz="2150" u="sng" spc="-2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erros </a:t>
            </a:r>
            <a:r>
              <a:rPr sz="2150" u="sng" spc="-20" dirty="0" err="1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semânticos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pt-BR"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ocorre quando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programador </a:t>
            </a:r>
            <a:r>
              <a:rPr sz="2150" spc="-25" dirty="0" err="1">
                <a:solidFill>
                  <a:srgbClr val="003366"/>
                </a:solidFill>
                <a:latin typeface="Times New Roman"/>
                <a:cs typeface="Times New Roman"/>
              </a:rPr>
              <a:t>não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20" dirty="0" err="1">
                <a:solidFill>
                  <a:srgbClr val="003366"/>
                </a:solidFill>
                <a:latin typeface="Times New Roman"/>
                <a:cs typeface="Times New Roman"/>
              </a:rPr>
              <a:t>expressa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corretamente,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através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da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linguagem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programação, 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sequência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ações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150" dirty="0">
                <a:solidFill>
                  <a:srgbClr val="003366"/>
                </a:solidFill>
                <a:latin typeface="Times New Roman"/>
                <a:cs typeface="Times New Roman"/>
              </a:rPr>
              <a:t>ser</a:t>
            </a:r>
            <a:r>
              <a:rPr lang="pt-BR" sz="2150" dirty="0">
                <a:solidFill>
                  <a:srgbClr val="003366"/>
                </a:solidFill>
                <a:latin typeface="Times New Roman"/>
                <a:cs typeface="Times New Roman"/>
              </a:rPr>
              <a:t>em</a:t>
            </a:r>
            <a:r>
              <a:rPr sz="2150" spc="1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15" dirty="0" err="1">
                <a:solidFill>
                  <a:srgbClr val="003366"/>
                </a:solidFill>
                <a:latin typeface="Times New Roman"/>
                <a:cs typeface="Times New Roman"/>
              </a:rPr>
              <a:t>executada</a:t>
            </a:r>
            <a:r>
              <a:rPr lang="pt-BR"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s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.</a:t>
            </a:r>
            <a:endParaRPr sz="215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5"/>
              </a:spcBef>
            </a:pPr>
            <a:r>
              <a:rPr sz="2150" spc="5" dirty="0">
                <a:solidFill>
                  <a:srgbClr val="003366"/>
                </a:solidFill>
                <a:latin typeface="Times New Roman"/>
                <a:cs typeface="Times New Roman"/>
              </a:rPr>
              <a:t>Estes </a:t>
            </a:r>
            <a:r>
              <a:rPr sz="2150" spc="-20" dirty="0" err="1">
                <a:solidFill>
                  <a:srgbClr val="003366"/>
                </a:solidFill>
                <a:latin typeface="Times New Roman"/>
                <a:cs typeface="Times New Roman"/>
              </a:rPr>
              <a:t>erros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pt-BR"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devem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150" dirty="0">
                <a:solidFill>
                  <a:srgbClr val="003366"/>
                </a:solidFill>
                <a:latin typeface="Times New Roman"/>
                <a:cs typeface="Times New Roman"/>
              </a:rPr>
              <a:t>ser </a:t>
            </a:r>
            <a:r>
              <a:rPr sz="2150" spc="-15" dirty="0" err="1">
                <a:solidFill>
                  <a:srgbClr val="003366"/>
                </a:solidFill>
                <a:latin typeface="Times New Roman"/>
                <a:cs typeface="Times New Roman"/>
              </a:rPr>
              <a:t>dete</a:t>
            </a:r>
            <a:r>
              <a:rPr lang="pt-BR"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c</a:t>
            </a:r>
            <a:r>
              <a:rPr sz="2150" spc="-15" dirty="0" err="1">
                <a:solidFill>
                  <a:srgbClr val="003366"/>
                </a:solidFill>
                <a:latin typeface="Times New Roman"/>
                <a:cs typeface="Times New Roman"/>
              </a:rPr>
              <a:t>tados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3366"/>
                </a:solidFill>
                <a:latin typeface="Times New Roman"/>
                <a:cs typeface="Times New Roman"/>
              </a:rPr>
              <a:t>pelo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programador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através</a:t>
            </a:r>
            <a:r>
              <a:rPr sz="2150" spc="-7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endParaRPr sz="2150" dirty="0">
              <a:latin typeface="Times New Roman"/>
              <a:cs typeface="Times New Roman"/>
            </a:endParaRPr>
          </a:p>
          <a:p>
            <a:pPr marL="469265" marR="168910">
              <a:lnSpc>
                <a:spcPct val="101800"/>
              </a:lnSpc>
              <a:spcBef>
                <a:spcPts val="70"/>
              </a:spcBef>
            </a:pPr>
            <a:r>
              <a:rPr sz="2150" spc="5" dirty="0">
                <a:solidFill>
                  <a:srgbClr val="003366"/>
                </a:solidFill>
                <a:latin typeface="Times New Roman"/>
                <a:cs typeface="Times New Roman"/>
              </a:rPr>
              <a:t>testes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com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dados variados para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os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quais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saída deve  </a:t>
            </a:r>
            <a:r>
              <a:rPr sz="2150" dirty="0">
                <a:solidFill>
                  <a:srgbClr val="003366"/>
                </a:solidFill>
                <a:latin typeface="Times New Roman"/>
                <a:cs typeface="Times New Roman"/>
              </a:rPr>
              <a:t>ser</a:t>
            </a:r>
            <a:r>
              <a:rPr sz="2150" spc="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conhecida.</a:t>
            </a:r>
            <a:endParaRPr sz="2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332263"/>
            <a:ext cx="628269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6 </a:t>
            </a:r>
            <a:r>
              <a:rPr spc="5" dirty="0"/>
              <a:t>- Completar </a:t>
            </a:r>
            <a:r>
              <a:rPr spc="10" dirty="0"/>
              <a:t>a</a:t>
            </a:r>
            <a:r>
              <a:rPr spc="200" dirty="0"/>
              <a:t> </a:t>
            </a:r>
            <a:r>
              <a:rPr spc="30" dirty="0"/>
              <a:t>documentação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40715" y="1280795"/>
            <a:ext cx="8053070" cy="51257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785495">
              <a:lnSpc>
                <a:spcPts val="2630"/>
              </a:lnSpc>
              <a:spcBef>
                <a:spcPts val="395"/>
              </a:spcBef>
              <a:buSzPct val="95833"/>
              <a:buFont typeface="Wingdings"/>
              <a:buChar char=""/>
              <a:tabLst>
                <a:tab pos="194310" algn="l"/>
              </a:tabLst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003366"/>
                </a:solidFill>
                <a:latin typeface="Times New Roman"/>
                <a:cs typeface="Times New Roman"/>
              </a:rPr>
              <a:t>documentação </a:t>
            </a:r>
            <a:r>
              <a:rPr sz="2400" spc="-40" dirty="0">
                <a:solidFill>
                  <a:srgbClr val="003366"/>
                </a:solidFill>
                <a:latin typeface="Times New Roman"/>
                <a:cs typeface="Times New Roman"/>
              </a:rPr>
              <a:t>serve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para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que </a:t>
            </a:r>
            <a:r>
              <a:rPr sz="2400" spc="-10" dirty="0">
                <a:solidFill>
                  <a:srgbClr val="003366"/>
                </a:solidFill>
                <a:latin typeface="Times New Roman"/>
                <a:cs typeface="Times New Roman"/>
              </a:rPr>
              <a:t>outra </a:t>
            </a:r>
            <a:r>
              <a:rPr sz="2400" spc="-45" dirty="0">
                <a:solidFill>
                  <a:srgbClr val="003366"/>
                </a:solidFill>
                <a:latin typeface="Times New Roman"/>
                <a:cs typeface="Times New Roman"/>
              </a:rPr>
              <a:t>pessoa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ou o </a:t>
            </a:r>
            <a:r>
              <a:rPr sz="2400" spc="5" dirty="0">
                <a:solidFill>
                  <a:srgbClr val="003366"/>
                </a:solidFill>
                <a:latin typeface="Times New Roman"/>
                <a:cs typeface="Times New Roman"/>
              </a:rPr>
              <a:t>próprio  </a:t>
            </a: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programador, </a:t>
            </a:r>
            <a:r>
              <a:rPr sz="2400" spc="-45" dirty="0">
                <a:solidFill>
                  <a:srgbClr val="003366"/>
                </a:solidFill>
                <a:latin typeface="Times New Roman"/>
                <a:cs typeface="Times New Roman"/>
              </a:rPr>
              <a:t>mais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tarde,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entenda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programa.</a:t>
            </a:r>
            <a:endParaRPr sz="2400">
              <a:latin typeface="Times New Roman"/>
              <a:cs typeface="Times New Roman"/>
            </a:endParaRPr>
          </a:p>
          <a:p>
            <a:pPr marL="12700" marR="259715">
              <a:lnSpc>
                <a:spcPts val="2550"/>
              </a:lnSpc>
              <a:spcBef>
                <a:spcPts val="580"/>
              </a:spcBef>
              <a:buSzPct val="95833"/>
              <a:buFont typeface="Wingdings"/>
              <a:buChar char=""/>
              <a:tabLst>
                <a:tab pos="194310" algn="l"/>
              </a:tabLst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003366"/>
                </a:solidFill>
                <a:latin typeface="Times New Roman"/>
                <a:cs typeface="Times New Roman"/>
              </a:rPr>
              <a:t>documentação </a:t>
            </a:r>
            <a:r>
              <a:rPr sz="2400" spc="-40" dirty="0">
                <a:solidFill>
                  <a:srgbClr val="003366"/>
                </a:solidFill>
                <a:latin typeface="Times New Roman"/>
                <a:cs typeface="Times New Roman"/>
              </a:rPr>
              <a:t>consiste </a:t>
            </a:r>
            <a:r>
              <a:rPr sz="2400" spc="-10" dirty="0">
                <a:solidFill>
                  <a:srgbClr val="003366"/>
                </a:solidFill>
                <a:latin typeface="Times New Roman"/>
                <a:cs typeface="Times New Roman"/>
              </a:rPr>
              <a:t>em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incluir comentários </a:t>
            </a:r>
            <a:r>
              <a:rPr sz="2400" spc="-40" dirty="0">
                <a:solidFill>
                  <a:srgbClr val="003366"/>
                </a:solidFill>
                <a:latin typeface="Times New Roman"/>
                <a:cs typeface="Times New Roman"/>
              </a:rPr>
              <a:t>no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programa  que</a:t>
            </a:r>
            <a:r>
              <a:rPr sz="2400" spc="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03366"/>
                </a:solidFill>
                <a:latin typeface="Times New Roman"/>
                <a:cs typeface="Times New Roman"/>
              </a:rPr>
              <a:t>especificam:</a:t>
            </a:r>
            <a:endParaRPr sz="2400">
              <a:latin typeface="Times New Roman"/>
              <a:cs typeface="Times New Roman"/>
            </a:endParaRPr>
          </a:p>
          <a:p>
            <a:pPr marL="584200" lvl="1" indent="-114935">
              <a:lnSpc>
                <a:spcPct val="100000"/>
              </a:lnSpc>
              <a:spcBef>
                <a:spcPts val="340"/>
              </a:spcBef>
              <a:buSzPct val="51162"/>
              <a:buFont typeface="Wingdings"/>
              <a:buChar char=""/>
              <a:tabLst>
                <a:tab pos="584835" algn="l"/>
              </a:tabLst>
            </a:pP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objetivo do</a:t>
            </a:r>
            <a:r>
              <a:rPr sz="2150" spc="-2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programa;</a:t>
            </a:r>
            <a:endParaRPr sz="2150">
              <a:latin typeface="Times New Roman"/>
              <a:cs typeface="Times New Roman"/>
            </a:endParaRPr>
          </a:p>
          <a:p>
            <a:pPr marL="584200" lvl="1" indent="-114935">
              <a:lnSpc>
                <a:spcPct val="100000"/>
              </a:lnSpc>
              <a:spcBef>
                <a:spcPts val="270"/>
              </a:spcBef>
              <a:buSzPct val="51162"/>
              <a:buFont typeface="Wingdings"/>
              <a:buChar char=""/>
              <a:tabLst>
                <a:tab pos="584835" algn="l"/>
              </a:tabLst>
            </a:pP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como usar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o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 programa;</a:t>
            </a:r>
            <a:endParaRPr sz="2150">
              <a:latin typeface="Times New Roman"/>
              <a:cs typeface="Times New Roman"/>
            </a:endParaRPr>
          </a:p>
          <a:p>
            <a:pPr marL="584200" lvl="1" indent="-114935">
              <a:lnSpc>
                <a:spcPct val="100000"/>
              </a:lnSpc>
              <a:spcBef>
                <a:spcPts val="345"/>
              </a:spcBef>
              <a:buSzPct val="51162"/>
              <a:buFont typeface="Wingdings"/>
              <a:buChar char=""/>
              <a:tabLst>
                <a:tab pos="584835" algn="l"/>
              </a:tabLst>
            </a:pP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150" spc="-35" dirty="0">
                <a:solidFill>
                  <a:srgbClr val="003366"/>
                </a:solidFill>
                <a:latin typeface="Times New Roman"/>
                <a:cs typeface="Times New Roman"/>
              </a:rPr>
              <a:t>função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das</a:t>
            </a:r>
            <a:r>
              <a:rPr sz="2150" spc="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variáveis;</a:t>
            </a:r>
            <a:endParaRPr sz="2150">
              <a:latin typeface="Times New Roman"/>
              <a:cs typeface="Times New Roman"/>
            </a:endParaRPr>
          </a:p>
          <a:p>
            <a:pPr marL="584200" lvl="1" indent="-114935">
              <a:lnSpc>
                <a:spcPct val="100000"/>
              </a:lnSpc>
              <a:spcBef>
                <a:spcPts val="345"/>
              </a:spcBef>
              <a:buSzPct val="51162"/>
              <a:buFont typeface="Wingdings"/>
              <a:buChar char=""/>
              <a:tabLst>
                <a:tab pos="584835" algn="l"/>
              </a:tabLst>
            </a:pP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natureza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dos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dados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guardados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nos</a:t>
            </a:r>
            <a:r>
              <a:rPr sz="2150" spc="-34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ficheiros;</a:t>
            </a:r>
            <a:endParaRPr sz="2150">
              <a:latin typeface="Times New Roman"/>
              <a:cs typeface="Times New Roman"/>
            </a:endParaRPr>
          </a:p>
          <a:p>
            <a:pPr marL="584200" lvl="1" indent="-114935">
              <a:lnSpc>
                <a:spcPct val="100000"/>
              </a:lnSpc>
              <a:spcBef>
                <a:spcPts val="345"/>
              </a:spcBef>
              <a:buSzPct val="51162"/>
              <a:buFont typeface="Wingdings"/>
              <a:buChar char=""/>
              <a:tabLst>
                <a:tab pos="584835" algn="l"/>
              </a:tabLst>
            </a:pP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as tarefas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executadas </a:t>
            </a:r>
            <a:r>
              <a:rPr sz="2150" spc="15" dirty="0">
                <a:solidFill>
                  <a:srgbClr val="003366"/>
                </a:solidFill>
                <a:latin typeface="Times New Roman"/>
                <a:cs typeface="Times New Roman"/>
              </a:rPr>
              <a:t>em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certas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partes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do</a:t>
            </a:r>
            <a:r>
              <a:rPr sz="2150" spc="-17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35" dirty="0">
                <a:solidFill>
                  <a:srgbClr val="003366"/>
                </a:solidFill>
                <a:latin typeface="Times New Roman"/>
                <a:cs typeface="Times New Roman"/>
              </a:rPr>
              <a:t>programa;</a:t>
            </a:r>
            <a:endParaRPr sz="2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200" spc="10" dirty="0">
                <a:solidFill>
                  <a:srgbClr val="003366"/>
                </a:solidFill>
                <a:latin typeface="Wingdings"/>
                <a:cs typeface="Wingdings"/>
              </a:rPr>
              <a:t>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…</a:t>
            </a: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ts val="2630"/>
              </a:lnSpc>
              <a:spcBef>
                <a:spcPts val="615"/>
              </a:spcBef>
              <a:buSzPct val="95833"/>
              <a:buFont typeface="Wingdings"/>
              <a:buChar char=""/>
              <a:tabLst>
                <a:tab pos="194310" algn="l"/>
              </a:tabLst>
            </a:pPr>
            <a:r>
              <a:rPr sz="2400" spc="15" dirty="0">
                <a:solidFill>
                  <a:srgbClr val="003366"/>
                </a:solidFill>
                <a:latin typeface="Times New Roman"/>
                <a:cs typeface="Times New Roman"/>
              </a:rPr>
              <a:t>Em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programas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comerciais,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003366"/>
                </a:solidFill>
                <a:latin typeface="Times New Roman"/>
                <a:cs typeface="Times New Roman"/>
              </a:rPr>
              <a:t>documentação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inclui, </a:t>
            </a:r>
            <a:r>
              <a:rPr sz="2400" spc="-40" dirty="0">
                <a:solidFill>
                  <a:srgbClr val="003366"/>
                </a:solidFill>
                <a:latin typeface="Times New Roman"/>
                <a:cs typeface="Times New Roman"/>
              </a:rPr>
              <a:t>normalmente,  um </a:t>
            </a:r>
            <a:r>
              <a:rPr sz="2400" spc="-60" dirty="0">
                <a:solidFill>
                  <a:srgbClr val="003366"/>
                </a:solidFill>
                <a:latin typeface="Times New Roman"/>
                <a:cs typeface="Times New Roman"/>
              </a:rPr>
              <a:t>manual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400" spc="-8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03366"/>
                </a:solidFill>
                <a:latin typeface="Times New Roman"/>
                <a:cs typeface="Times New Roman"/>
              </a:rPr>
              <a:t>instruções.</a:t>
            </a:r>
            <a:endParaRPr sz="2400">
              <a:latin typeface="Times New Roman"/>
              <a:cs typeface="Times New Roman"/>
            </a:endParaRPr>
          </a:p>
          <a:p>
            <a:pPr marL="12700" marR="716915">
              <a:lnSpc>
                <a:spcPts val="2550"/>
              </a:lnSpc>
              <a:spcBef>
                <a:spcPts val="580"/>
              </a:spcBef>
              <a:buSzPct val="95833"/>
              <a:buFont typeface="Wingdings"/>
              <a:buChar char=""/>
              <a:tabLst>
                <a:tab pos="194310" algn="l"/>
              </a:tabLst>
            </a:pPr>
            <a:r>
              <a:rPr sz="2400" spc="-10" dirty="0">
                <a:solidFill>
                  <a:srgbClr val="003366"/>
                </a:solidFill>
                <a:latin typeface="Times New Roman"/>
                <a:cs typeface="Times New Roman"/>
              </a:rPr>
              <a:t>Outros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tipos de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documentação: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pseudocódigo, </a:t>
            </a:r>
            <a:r>
              <a:rPr sz="2400" spc="-35" dirty="0">
                <a:solidFill>
                  <a:srgbClr val="003366"/>
                </a:solidFill>
                <a:latin typeface="Times New Roman"/>
                <a:cs typeface="Times New Roman"/>
              </a:rPr>
              <a:t>fluxograma, 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diagrama</a:t>
            </a:r>
            <a:r>
              <a:rPr sz="2400" spc="204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3366"/>
                </a:solidFill>
                <a:latin typeface="Times New Roman"/>
                <a:cs typeface="Times New Roman"/>
              </a:rPr>
              <a:t>top-down</a:t>
            </a:r>
            <a:r>
              <a:rPr sz="2400" spc="-10" dirty="0">
                <a:solidFill>
                  <a:srgbClr val="003366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0" y="332263"/>
            <a:ext cx="495046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Descrição </a:t>
            </a:r>
            <a:r>
              <a:rPr spc="25" dirty="0"/>
              <a:t>de</a:t>
            </a:r>
            <a:r>
              <a:rPr spc="-195" dirty="0"/>
              <a:t> </a:t>
            </a:r>
            <a:r>
              <a:rPr spc="10" dirty="0"/>
              <a:t>algoritmos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70865" y="1283685"/>
            <a:ext cx="8142605" cy="51225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75"/>
              </a:spcBef>
              <a:buSzPct val="95833"/>
              <a:buFont typeface="Wingdings"/>
              <a:buChar char=""/>
              <a:tabLst>
                <a:tab pos="193675" algn="l"/>
              </a:tabLst>
            </a:pP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Duas </a:t>
            </a:r>
            <a:r>
              <a:rPr sz="2400" spc="-35" dirty="0">
                <a:solidFill>
                  <a:srgbClr val="003366"/>
                </a:solidFill>
                <a:latin typeface="Times New Roman"/>
                <a:cs typeface="Times New Roman"/>
              </a:rPr>
              <a:t>formas</a:t>
            </a:r>
            <a:r>
              <a:rPr sz="2400" spc="3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utilizadas: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19"/>
              </a:spcBef>
            </a:pPr>
            <a:r>
              <a:rPr sz="2150" b="1" i="1" spc="25" dirty="0">
                <a:solidFill>
                  <a:srgbClr val="003366"/>
                </a:solidFill>
                <a:latin typeface="Times New Roman"/>
                <a:cs typeface="Times New Roman"/>
              </a:rPr>
              <a:t>Pseudocódigo</a:t>
            </a:r>
            <a:endParaRPr sz="2150">
              <a:latin typeface="Times New Roman"/>
              <a:cs typeface="Times New Roman"/>
            </a:endParaRPr>
          </a:p>
          <a:p>
            <a:pPr marL="869950" marR="41275">
              <a:lnSpc>
                <a:spcPct val="100000"/>
              </a:lnSpc>
              <a:spcBef>
                <a:spcPts val="495"/>
              </a:spcBef>
            </a:pP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Descreve</a:t>
            </a:r>
            <a:r>
              <a:rPr sz="2000" spc="1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-4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sequência</a:t>
            </a:r>
            <a:r>
              <a:rPr sz="2000" spc="-1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000" spc="-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passos</a:t>
            </a:r>
            <a:r>
              <a:rPr sz="2000" spc="-8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usando</a:t>
            </a:r>
            <a:r>
              <a:rPr sz="2000" spc="-1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uma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linguagem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parecida</a:t>
            </a:r>
            <a:r>
              <a:rPr sz="2000" spc="-2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com</a:t>
            </a:r>
            <a:r>
              <a:rPr sz="2000" spc="-4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a  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linguagem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comum </a:t>
            </a: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(Inglês,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Português,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…) </a:t>
            </a: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mas 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usando 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frases</a:t>
            </a:r>
            <a:r>
              <a:rPr sz="2000" spc="-2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com</a:t>
            </a:r>
            <a:endParaRPr sz="2000">
              <a:latin typeface="Times New Roman"/>
              <a:cs typeface="Times New Roman"/>
            </a:endParaRPr>
          </a:p>
          <a:p>
            <a:pPr marL="869950" marR="469265">
              <a:lnSpc>
                <a:spcPct val="100000"/>
              </a:lnSpc>
            </a:pP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construções</a:t>
            </a:r>
            <a:r>
              <a:rPr sz="2000" spc="-2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próximas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das</a:t>
            </a:r>
            <a:r>
              <a:rPr sz="2000" spc="-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003366"/>
                </a:solidFill>
                <a:latin typeface="Times New Roman"/>
                <a:cs typeface="Times New Roman"/>
              </a:rPr>
              <a:t>que</a:t>
            </a:r>
            <a:r>
              <a:rPr sz="2000" spc="-1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são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aceites</a:t>
            </a:r>
            <a:r>
              <a:rPr sz="2000" spc="-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por</a:t>
            </a:r>
            <a:r>
              <a:rPr sz="2000" spc="-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muitas</a:t>
            </a:r>
            <a:r>
              <a:rPr sz="2000" spc="-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linguagens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de 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programação.</a:t>
            </a:r>
            <a:endParaRPr sz="2000">
              <a:latin typeface="Times New Roman"/>
              <a:cs typeface="Times New Roman"/>
            </a:endParaRPr>
          </a:p>
          <a:p>
            <a:pPr marL="1212215">
              <a:lnSpc>
                <a:spcPct val="100000"/>
              </a:lnSpc>
              <a:spcBef>
                <a:spcPts val="1125"/>
              </a:spcBef>
            </a:pPr>
            <a:r>
              <a:rPr sz="2000" i="1" spc="20" dirty="0">
                <a:solidFill>
                  <a:srgbClr val="003366"/>
                </a:solidFill>
                <a:latin typeface="Times New Roman"/>
                <a:cs typeface="Times New Roman"/>
              </a:rPr>
              <a:t>Exemplos </a:t>
            </a:r>
            <a:r>
              <a:rPr sz="2000" i="1" spc="25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000" i="1" spc="-3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i="1" spc="15" dirty="0">
                <a:solidFill>
                  <a:srgbClr val="003366"/>
                </a:solidFill>
                <a:latin typeface="Times New Roman"/>
                <a:cs typeface="Times New Roman"/>
              </a:rPr>
              <a:t>construções:</a:t>
            </a:r>
            <a:endParaRPr sz="2000">
              <a:latin typeface="Times New Roman"/>
              <a:cs typeface="Times New Roman"/>
            </a:endParaRPr>
          </a:p>
          <a:p>
            <a:pPr marL="1526540" lvl="1" indent="-191135">
              <a:lnSpc>
                <a:spcPct val="100000"/>
              </a:lnSpc>
              <a:spcBef>
                <a:spcPts val="900"/>
              </a:spcBef>
              <a:buAutoNum type="arabicPlain"/>
              <a:tabLst>
                <a:tab pos="1527175" algn="l"/>
              </a:tabLst>
            </a:pP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- </a:t>
            </a:r>
            <a:r>
              <a:rPr sz="2000" u="sng" spc="1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Se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i="1" spc="20" dirty="0">
                <a:solidFill>
                  <a:srgbClr val="003366"/>
                </a:solidFill>
                <a:latin typeface="Times New Roman"/>
                <a:cs typeface="Times New Roman"/>
              </a:rPr>
              <a:t>condição </a:t>
            </a:r>
            <a:r>
              <a:rPr sz="2000" u="sng" spc="2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então </a:t>
            </a:r>
            <a:r>
              <a:rPr sz="2000" u="sng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fazer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i="1" spc="30" dirty="0">
                <a:solidFill>
                  <a:srgbClr val="003366"/>
                </a:solidFill>
                <a:latin typeface="Times New Roman"/>
                <a:cs typeface="Times New Roman"/>
              </a:rPr>
              <a:t>ações_1 </a:t>
            </a:r>
            <a:r>
              <a:rPr sz="2000" u="sng" spc="1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senão </a:t>
            </a:r>
            <a:r>
              <a:rPr sz="2000" u="sng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fazer</a:t>
            </a:r>
            <a:r>
              <a:rPr sz="2000" spc="-27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i="1" spc="35" dirty="0">
                <a:solidFill>
                  <a:srgbClr val="003366"/>
                </a:solidFill>
                <a:latin typeface="Times New Roman"/>
                <a:cs typeface="Times New Roman"/>
              </a:rPr>
              <a:t>ações_2</a:t>
            </a:r>
            <a:endParaRPr sz="2000">
              <a:latin typeface="Times New Roman"/>
              <a:cs typeface="Times New Roman"/>
            </a:endParaRPr>
          </a:p>
          <a:p>
            <a:pPr marL="1526540" lvl="1" indent="-191135">
              <a:lnSpc>
                <a:spcPct val="100000"/>
              </a:lnSpc>
              <a:spcBef>
                <a:spcPts val="975"/>
              </a:spcBef>
              <a:buAutoNum type="arabicPlain"/>
              <a:tabLst>
                <a:tab pos="1527175" algn="l"/>
              </a:tabLst>
            </a:pP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- </a:t>
            </a:r>
            <a:r>
              <a:rPr sz="2000" u="sng" spc="1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Repetir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i="1" spc="25" dirty="0">
                <a:solidFill>
                  <a:srgbClr val="003366"/>
                </a:solidFill>
                <a:latin typeface="Times New Roman"/>
                <a:cs typeface="Times New Roman"/>
              </a:rPr>
              <a:t>ações </a:t>
            </a:r>
            <a:r>
              <a:rPr sz="2000" u="sng" spc="2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até </a:t>
            </a:r>
            <a:r>
              <a:rPr sz="2000" u="sng" spc="3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que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i="1" spc="20" dirty="0">
                <a:solidFill>
                  <a:srgbClr val="003366"/>
                </a:solidFill>
                <a:latin typeface="Times New Roman"/>
                <a:cs typeface="Times New Roman"/>
              </a:rPr>
              <a:t>condição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150" b="1" i="1" spc="20" dirty="0">
                <a:solidFill>
                  <a:srgbClr val="003366"/>
                </a:solidFill>
                <a:latin typeface="Times New Roman"/>
                <a:cs typeface="Times New Roman"/>
              </a:rPr>
              <a:t>Fluxograma </a:t>
            </a:r>
            <a:r>
              <a:rPr sz="2150" b="1" i="1" spc="30" dirty="0">
                <a:solidFill>
                  <a:srgbClr val="003366"/>
                </a:solidFill>
                <a:latin typeface="Times New Roman"/>
                <a:cs typeface="Times New Roman"/>
              </a:rPr>
              <a:t>ou </a:t>
            </a:r>
            <a:r>
              <a:rPr sz="2150" b="1" i="1" spc="25" dirty="0">
                <a:solidFill>
                  <a:srgbClr val="003366"/>
                </a:solidFill>
                <a:latin typeface="Times New Roman"/>
                <a:cs typeface="Times New Roman"/>
              </a:rPr>
              <a:t>diagrama de</a:t>
            </a:r>
            <a:r>
              <a:rPr sz="2150" b="1" i="1" spc="-14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b="1" i="1" spc="25" dirty="0">
                <a:solidFill>
                  <a:srgbClr val="003366"/>
                </a:solidFill>
                <a:latin typeface="Times New Roman"/>
                <a:cs typeface="Times New Roman"/>
              </a:rPr>
              <a:t>fluxo</a:t>
            </a:r>
            <a:endParaRPr sz="2150">
              <a:latin typeface="Times New Roman"/>
              <a:cs typeface="Times New Roman"/>
            </a:endParaRPr>
          </a:p>
          <a:p>
            <a:pPr marL="869950" marR="194310">
              <a:lnSpc>
                <a:spcPct val="100000"/>
              </a:lnSpc>
              <a:spcBef>
                <a:spcPts val="495"/>
              </a:spcBef>
            </a:pP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Descreve</a:t>
            </a:r>
            <a:r>
              <a:rPr sz="2000" spc="10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graficamente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sequência</a:t>
            </a:r>
            <a:r>
              <a:rPr sz="2000" spc="-2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000" spc="-4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passos</a:t>
            </a:r>
            <a:r>
              <a:rPr sz="2000" spc="-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executar</a:t>
            </a:r>
            <a:r>
              <a:rPr sz="2000" spc="-1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para</a:t>
            </a:r>
            <a:r>
              <a:rPr sz="2000" spc="-1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resolver 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um</a:t>
            </a:r>
            <a:r>
              <a:rPr sz="2000" spc="-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determinado</a:t>
            </a:r>
            <a:r>
              <a:rPr sz="2000" spc="-1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problema</a:t>
            </a:r>
            <a:r>
              <a:rPr sz="2000" spc="-2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e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como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os</a:t>
            </a:r>
            <a:r>
              <a:rPr sz="2000" spc="-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passos</a:t>
            </a:r>
            <a:r>
              <a:rPr sz="2000" spc="-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estão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interligados.</a:t>
            </a:r>
            <a:r>
              <a:rPr sz="2000" spc="-18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É</a:t>
            </a:r>
            <a:endParaRPr sz="2000">
              <a:latin typeface="Times New Roman"/>
              <a:cs typeface="Times New Roman"/>
            </a:endParaRPr>
          </a:p>
          <a:p>
            <a:pPr marL="869950">
              <a:lnSpc>
                <a:spcPct val="100000"/>
              </a:lnSpc>
            </a:pP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constituído</a:t>
            </a:r>
            <a:r>
              <a:rPr sz="2000" spc="-2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por</a:t>
            </a:r>
            <a:r>
              <a:rPr sz="2000" spc="-114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um</a:t>
            </a:r>
            <a:r>
              <a:rPr sz="2000" spc="-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conjunto</a:t>
            </a:r>
            <a:r>
              <a:rPr sz="2000" spc="-1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000" spc="-1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símbolos</a:t>
            </a:r>
            <a:r>
              <a:rPr sz="2000" spc="-7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geométricos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ligados</a:t>
            </a:r>
            <a:r>
              <a:rPr sz="2000" spc="-8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por</a:t>
            </a:r>
            <a:r>
              <a:rPr sz="2000" spc="-114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setas.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5387" y="73183"/>
            <a:ext cx="540385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Símbolos </a:t>
            </a:r>
            <a:r>
              <a:rPr i="1" spc="5" dirty="0">
                <a:latin typeface="Times New Roman"/>
                <a:cs typeface="Times New Roman"/>
              </a:rPr>
              <a:t>ANSI </a:t>
            </a:r>
            <a:r>
              <a:rPr spc="35" dirty="0"/>
              <a:t>usados</a:t>
            </a:r>
            <a:r>
              <a:rPr spc="60" dirty="0"/>
              <a:t> </a:t>
            </a:r>
            <a:r>
              <a:rPr spc="50" dirty="0"/>
              <a:t>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4450" y="587600"/>
            <a:ext cx="255016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spc="-45" dirty="0">
                <a:solidFill>
                  <a:srgbClr val="003366"/>
                </a:solidFill>
                <a:latin typeface="Times New Roman"/>
                <a:cs typeface="Times New Roman"/>
              </a:rPr>
              <a:t>f</a:t>
            </a:r>
            <a:r>
              <a:rPr sz="3950" spc="-55" dirty="0">
                <a:solidFill>
                  <a:srgbClr val="003366"/>
                </a:solidFill>
                <a:latin typeface="Times New Roman"/>
                <a:cs typeface="Times New Roman"/>
              </a:rPr>
              <a:t>l</a:t>
            </a: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uxo</a:t>
            </a:r>
            <a:r>
              <a:rPr sz="3950" spc="-30" dirty="0">
                <a:solidFill>
                  <a:srgbClr val="003366"/>
                </a:solidFill>
                <a:latin typeface="Times New Roman"/>
                <a:cs typeface="Times New Roman"/>
              </a:rPr>
              <a:t>g</a:t>
            </a:r>
            <a:r>
              <a:rPr sz="3950" spc="30" dirty="0">
                <a:solidFill>
                  <a:srgbClr val="003366"/>
                </a:solidFill>
                <a:latin typeface="Times New Roman"/>
                <a:cs typeface="Times New Roman"/>
              </a:rPr>
              <a:t>r</a:t>
            </a: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3950" spc="-80" dirty="0">
                <a:solidFill>
                  <a:srgbClr val="003366"/>
                </a:solidFill>
                <a:latin typeface="Times New Roman"/>
                <a:cs typeface="Times New Roman"/>
              </a:rPr>
              <a:t>m</a:t>
            </a: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as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2212" y="4292600"/>
            <a:ext cx="1265555" cy="609600"/>
          </a:xfrm>
          <a:custGeom>
            <a:avLst/>
            <a:gdLst/>
            <a:ahLst/>
            <a:cxnLst/>
            <a:rect l="l" t="t" r="r" b="b"/>
            <a:pathLst>
              <a:path w="1265555" h="609600">
                <a:moveTo>
                  <a:pt x="0" y="0"/>
                </a:moveTo>
                <a:lnTo>
                  <a:pt x="1265237" y="0"/>
                </a:lnTo>
                <a:lnTo>
                  <a:pt x="1265237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1425" y="2225675"/>
            <a:ext cx="1221105" cy="533400"/>
          </a:xfrm>
          <a:custGeom>
            <a:avLst/>
            <a:gdLst/>
            <a:ahLst/>
            <a:cxnLst/>
            <a:rect l="l" t="t" r="r" b="b"/>
            <a:pathLst>
              <a:path w="1221105" h="533400">
                <a:moveTo>
                  <a:pt x="0" y="88900"/>
                </a:moveTo>
                <a:lnTo>
                  <a:pt x="6986" y="54296"/>
                </a:lnTo>
                <a:lnTo>
                  <a:pt x="26038" y="26038"/>
                </a:lnTo>
                <a:lnTo>
                  <a:pt x="54296" y="6986"/>
                </a:lnTo>
                <a:lnTo>
                  <a:pt x="88900" y="0"/>
                </a:lnTo>
                <a:lnTo>
                  <a:pt x="1131887" y="0"/>
                </a:lnTo>
                <a:lnTo>
                  <a:pt x="1166491" y="6986"/>
                </a:lnTo>
                <a:lnTo>
                  <a:pt x="1194749" y="26038"/>
                </a:lnTo>
                <a:lnTo>
                  <a:pt x="1213801" y="54296"/>
                </a:lnTo>
                <a:lnTo>
                  <a:pt x="1220787" y="88900"/>
                </a:lnTo>
                <a:lnTo>
                  <a:pt x="1220787" y="444500"/>
                </a:lnTo>
                <a:lnTo>
                  <a:pt x="1213801" y="479103"/>
                </a:lnTo>
                <a:lnTo>
                  <a:pt x="1194749" y="507361"/>
                </a:lnTo>
                <a:lnTo>
                  <a:pt x="1166491" y="526413"/>
                </a:lnTo>
                <a:lnTo>
                  <a:pt x="1131887" y="533400"/>
                </a:lnTo>
                <a:lnTo>
                  <a:pt x="88900" y="533400"/>
                </a:lnTo>
                <a:lnTo>
                  <a:pt x="54296" y="526413"/>
                </a:lnTo>
                <a:lnTo>
                  <a:pt x="26038" y="507361"/>
                </a:lnTo>
                <a:lnTo>
                  <a:pt x="6986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1087" y="3178175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800"/>
                </a:moveTo>
                <a:lnTo>
                  <a:pt x="274320" y="0"/>
                </a:lnTo>
                <a:lnTo>
                  <a:pt x="1371600" y="0"/>
                </a:lnTo>
                <a:lnTo>
                  <a:pt x="1097280" y="685800"/>
                </a:lnTo>
                <a:lnTo>
                  <a:pt x="0" y="685800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352550" y="1712909"/>
            <a:ext cx="970280" cy="85725"/>
            <a:chOff x="1352550" y="1712909"/>
            <a:chExt cx="970280" cy="85725"/>
          </a:xfrm>
        </p:grpSpPr>
        <p:sp>
          <p:nvSpPr>
            <p:cNvPr id="8" name="object 8"/>
            <p:cNvSpPr/>
            <p:nvPr/>
          </p:nvSpPr>
          <p:spPr>
            <a:xfrm>
              <a:off x="1352550" y="1755775"/>
              <a:ext cx="898525" cy="0"/>
            </a:xfrm>
            <a:custGeom>
              <a:avLst/>
              <a:gdLst/>
              <a:ahLst/>
              <a:cxnLst/>
              <a:rect l="l" t="t" r="r" b="b"/>
              <a:pathLst>
                <a:path w="898525">
                  <a:moveTo>
                    <a:pt x="0" y="0"/>
                  </a:moveTo>
                  <a:lnTo>
                    <a:pt x="898525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6790" y="17129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96539" y="1633220"/>
            <a:ext cx="139509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Linha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de</a:t>
            </a:r>
            <a:r>
              <a:rPr sz="1550" b="1" spc="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fluxo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5941" y="1633220"/>
            <a:ext cx="3731260" cy="503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6530" marR="5080" indent="-164465">
              <a:lnSpc>
                <a:spcPct val="100800"/>
              </a:lnSpc>
              <a:spcBef>
                <a:spcPts val="110"/>
              </a:spcBef>
            </a:pP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- 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usado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para </a:t>
            </a:r>
            <a:r>
              <a:rPr sz="1550" b="1" spc="-10" dirty="0">
                <a:solidFill>
                  <a:srgbClr val="003366"/>
                </a:solidFill>
                <a:latin typeface="Arial"/>
                <a:cs typeface="Arial"/>
              </a:rPr>
              <a:t>ligar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os outros 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símbolos  indicando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sequência de</a:t>
            </a:r>
            <a:r>
              <a:rPr sz="1550" b="1" spc="-2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operações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6539" y="2374512"/>
            <a:ext cx="84328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003366"/>
                </a:solidFill>
                <a:latin typeface="Arial"/>
                <a:cs typeface="Arial"/>
              </a:rPr>
              <a:t>Terminal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8736" y="2374512"/>
            <a:ext cx="3166745" cy="5035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- 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usado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para</a:t>
            </a:r>
            <a:r>
              <a:rPr sz="1550" b="1" spc="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representar</a:t>
            </a:r>
            <a:endParaRPr sz="1550">
              <a:latin typeface="Arial"/>
              <a:cs typeface="Arial"/>
            </a:endParaRPr>
          </a:p>
          <a:p>
            <a:pPr marL="213360">
              <a:lnSpc>
                <a:spcPct val="100000"/>
              </a:lnSpc>
              <a:spcBef>
                <a:spcPts val="15"/>
              </a:spcBef>
            </a:pP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o </a:t>
            </a:r>
            <a:r>
              <a:rPr sz="1550" b="1" spc="-20" dirty="0">
                <a:solidFill>
                  <a:srgbClr val="003366"/>
                </a:solidFill>
                <a:latin typeface="Arial"/>
                <a:cs typeface="Arial"/>
              </a:rPr>
              <a:t>início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ou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o </a:t>
            </a:r>
            <a:r>
              <a:rPr sz="1550" b="1" spc="-10" dirty="0">
                <a:solidFill>
                  <a:srgbClr val="003366"/>
                </a:solidFill>
                <a:latin typeface="Arial"/>
                <a:cs typeface="Arial"/>
              </a:rPr>
              <a:t>fim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de 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uma</a:t>
            </a:r>
            <a:r>
              <a:rPr sz="1550"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tarefa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6539" y="3396840"/>
            <a:ext cx="13671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1550" b="1" spc="-10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/S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550" b="1" spc="-60" dirty="0">
                <a:solidFill>
                  <a:srgbClr val="003366"/>
                </a:solidFill>
                <a:latin typeface="Arial"/>
                <a:cs typeface="Arial"/>
              </a:rPr>
              <a:t>í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da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7537" y="3396840"/>
            <a:ext cx="4486910" cy="7480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5104" marR="479425" indent="-193040">
              <a:lnSpc>
                <a:spcPct val="100800"/>
              </a:lnSpc>
              <a:spcBef>
                <a:spcPts val="110"/>
              </a:spcBef>
            </a:pP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- 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usado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para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operações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de entrada/saída  </a:t>
            </a:r>
            <a:r>
              <a:rPr sz="1550" b="1" spc="-5" dirty="0">
                <a:solidFill>
                  <a:srgbClr val="003366"/>
                </a:solidFill>
                <a:latin typeface="Arial"/>
                <a:cs typeface="Arial"/>
              </a:rPr>
              <a:t>tais 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como </a:t>
            </a:r>
            <a:r>
              <a:rPr sz="1550" b="1" spc="-5" dirty="0">
                <a:solidFill>
                  <a:srgbClr val="003366"/>
                </a:solidFill>
                <a:latin typeface="Arial"/>
                <a:cs typeface="Arial"/>
              </a:rPr>
              <a:t>ler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ou</a:t>
            </a:r>
            <a:r>
              <a:rPr sz="1550" b="1" spc="2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003366"/>
                </a:solidFill>
                <a:latin typeface="Arial"/>
                <a:cs typeface="Arial"/>
              </a:rPr>
              <a:t>imprimir</a:t>
            </a:r>
            <a:endParaRPr sz="155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240"/>
              </a:spcBef>
            </a:pPr>
            <a:r>
              <a:rPr sz="1400" b="1" spc="10" dirty="0">
                <a:solidFill>
                  <a:srgbClr val="003366"/>
                </a:solidFill>
                <a:latin typeface="Arial"/>
                <a:cs typeface="Arial"/>
              </a:rPr>
              <a:t>(os</a:t>
            </a:r>
            <a:r>
              <a:rPr sz="1400"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003366"/>
                </a:solidFill>
                <a:latin typeface="Arial"/>
                <a:cs typeface="Arial"/>
              </a:rPr>
              <a:t>dados</a:t>
            </a:r>
            <a:r>
              <a:rPr sz="1400" b="1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400" b="1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003366"/>
                </a:solidFill>
                <a:latin typeface="Arial"/>
                <a:cs typeface="Arial"/>
              </a:rPr>
              <a:t>ler/escrever</a:t>
            </a:r>
            <a:r>
              <a:rPr sz="1400" b="1" spc="-1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003366"/>
                </a:solidFill>
                <a:latin typeface="Arial"/>
                <a:cs typeface="Arial"/>
              </a:rPr>
              <a:t>são</a:t>
            </a:r>
            <a:r>
              <a:rPr sz="1400" b="1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003366"/>
                </a:solidFill>
                <a:latin typeface="Arial"/>
                <a:cs typeface="Arial"/>
              </a:rPr>
              <a:t>indicados</a:t>
            </a:r>
            <a:r>
              <a:rPr sz="1400" b="1" spc="-2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no</a:t>
            </a:r>
            <a:r>
              <a:rPr sz="1400" b="1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003366"/>
                </a:solidFill>
                <a:latin typeface="Arial"/>
                <a:cs typeface="Arial"/>
              </a:rPr>
              <a:t>interior)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6539" y="4436745"/>
            <a:ext cx="166370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Processamento</a:t>
            </a:r>
            <a:r>
              <a:rPr sz="1550" b="1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6366" y="4436745"/>
            <a:ext cx="3759835" cy="503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020" marR="5080" indent="-20955">
              <a:lnSpc>
                <a:spcPct val="100800"/>
              </a:lnSpc>
              <a:spcBef>
                <a:spcPts val="110"/>
              </a:spcBef>
            </a:pP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usado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para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operações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de manipulação 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dos dados ou operações</a:t>
            </a:r>
            <a:r>
              <a:rPr sz="155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aritméticas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96975" y="5286375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342900"/>
                </a:moveTo>
                <a:lnTo>
                  <a:pt x="685800" y="0"/>
                </a:lnTo>
                <a:lnTo>
                  <a:pt x="1371600" y="342900"/>
                </a:lnTo>
                <a:lnTo>
                  <a:pt x="685800" y="685800"/>
                </a:lnTo>
                <a:lnTo>
                  <a:pt x="0" y="342900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44164" y="5474970"/>
            <a:ext cx="79819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ec</a:t>
            </a:r>
            <a:r>
              <a:rPr sz="1550" b="1" spc="-60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são</a:t>
            </a:r>
            <a:endParaRPr sz="15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  <p:sp>
        <p:nvSpPr>
          <p:cNvPr id="20" name="object 20"/>
          <p:cNvSpPr txBox="1"/>
          <p:nvPr/>
        </p:nvSpPr>
        <p:spPr>
          <a:xfrm>
            <a:off x="4425562" y="5474970"/>
            <a:ext cx="4436110" cy="71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- 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usado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para </a:t>
            </a: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indicar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operações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de</a:t>
            </a:r>
            <a:r>
              <a:rPr sz="1550" b="1" spc="-2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teste</a:t>
            </a:r>
            <a:endParaRPr sz="1550">
              <a:latin typeface="Arial"/>
              <a:cs typeface="Arial"/>
            </a:endParaRPr>
          </a:p>
          <a:p>
            <a:pPr marL="297180" marR="5080" indent="-93345">
              <a:lnSpc>
                <a:spcPts val="1730"/>
              </a:lnSpc>
              <a:spcBef>
                <a:spcPts val="180"/>
              </a:spcBef>
            </a:pP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(</a:t>
            </a:r>
            <a:r>
              <a:rPr sz="1400" b="1" spc="10" dirty="0">
                <a:solidFill>
                  <a:srgbClr val="003366"/>
                </a:solidFill>
                <a:latin typeface="Arial"/>
                <a:cs typeface="Arial"/>
              </a:rPr>
              <a:t>tem</a:t>
            </a:r>
            <a:r>
              <a:rPr sz="1400" b="1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uma</a:t>
            </a:r>
            <a:r>
              <a:rPr sz="1400" b="1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003366"/>
                </a:solidFill>
                <a:latin typeface="Arial"/>
                <a:cs typeface="Arial"/>
              </a:rPr>
              <a:t>entrada</a:t>
            </a:r>
            <a:r>
              <a:rPr sz="1400" b="1" spc="-2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400" b="1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003366"/>
                </a:solidFill>
                <a:latin typeface="Arial"/>
                <a:cs typeface="Arial"/>
              </a:rPr>
              <a:t>duas</a:t>
            </a:r>
            <a:r>
              <a:rPr sz="1400" b="1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saídas</a:t>
            </a:r>
            <a:r>
              <a:rPr sz="1400" b="1" spc="-20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correspondentes  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ao</a:t>
            </a:r>
            <a:r>
              <a:rPr sz="1400"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003366"/>
                </a:solidFill>
                <a:latin typeface="Arial"/>
                <a:cs typeface="Arial"/>
              </a:rPr>
              <a:t>resultado</a:t>
            </a:r>
            <a:r>
              <a:rPr sz="1400" b="1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do</a:t>
            </a:r>
            <a:r>
              <a:rPr sz="1400" b="1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003366"/>
                </a:solidFill>
                <a:latin typeface="Arial"/>
                <a:cs typeface="Arial"/>
              </a:rPr>
              <a:t>teste</a:t>
            </a:r>
            <a:r>
              <a:rPr sz="1400" b="1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003366"/>
                </a:solidFill>
                <a:latin typeface="Arial"/>
                <a:cs typeface="Arial"/>
              </a:rPr>
              <a:t>ser</a:t>
            </a:r>
            <a:r>
              <a:rPr sz="1400" b="1" spc="-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003366"/>
                </a:solidFill>
                <a:latin typeface="Arial"/>
                <a:cs typeface="Arial"/>
              </a:rPr>
              <a:t>verdadeiro</a:t>
            </a:r>
            <a:r>
              <a:rPr sz="1400" b="1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ou</a:t>
            </a:r>
            <a:r>
              <a:rPr sz="1400" b="1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003366"/>
                </a:solidFill>
                <a:latin typeface="Arial"/>
                <a:cs typeface="Arial"/>
              </a:rPr>
              <a:t>falso)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87462" y="1844675"/>
          <a:ext cx="12192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725612" y="293846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234178" y="5031"/>
                </a:lnTo>
                <a:lnTo>
                  <a:pt x="274275" y="19363"/>
                </a:lnTo>
                <a:lnTo>
                  <a:pt x="309646" y="41851"/>
                </a:lnTo>
                <a:lnTo>
                  <a:pt x="339148" y="71353"/>
                </a:lnTo>
                <a:lnTo>
                  <a:pt x="361636" y="106724"/>
                </a:lnTo>
                <a:lnTo>
                  <a:pt x="375968" y="146821"/>
                </a:lnTo>
                <a:lnTo>
                  <a:pt x="381000" y="190500"/>
                </a:lnTo>
                <a:lnTo>
                  <a:pt x="375968" y="234178"/>
                </a:lnTo>
                <a:lnTo>
                  <a:pt x="361636" y="274275"/>
                </a:lnTo>
                <a:lnTo>
                  <a:pt x="339148" y="309646"/>
                </a:lnTo>
                <a:lnTo>
                  <a:pt x="309646" y="339148"/>
                </a:lnTo>
                <a:lnTo>
                  <a:pt x="274275" y="361636"/>
                </a:lnTo>
                <a:lnTo>
                  <a:pt x="234178" y="375968"/>
                </a:lnTo>
                <a:lnTo>
                  <a:pt x="190500" y="381000"/>
                </a:lnTo>
                <a:lnTo>
                  <a:pt x="146821" y="375968"/>
                </a:lnTo>
                <a:lnTo>
                  <a:pt x="106724" y="361636"/>
                </a:lnTo>
                <a:lnTo>
                  <a:pt x="71353" y="339148"/>
                </a:lnTo>
                <a:lnTo>
                  <a:pt x="41851" y="309646"/>
                </a:lnTo>
                <a:lnTo>
                  <a:pt x="19363" y="274275"/>
                </a:lnTo>
                <a:lnTo>
                  <a:pt x="5031" y="234178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0062" y="3582987"/>
            <a:ext cx="327025" cy="527050"/>
          </a:xfrm>
          <a:custGeom>
            <a:avLst/>
            <a:gdLst/>
            <a:ahLst/>
            <a:cxnLst/>
            <a:rect l="l" t="t" r="r" b="b"/>
            <a:pathLst>
              <a:path w="327025" h="527050">
                <a:moveTo>
                  <a:pt x="0" y="0"/>
                </a:moveTo>
                <a:lnTo>
                  <a:pt x="327025" y="0"/>
                </a:lnTo>
                <a:lnTo>
                  <a:pt x="327025" y="421640"/>
                </a:lnTo>
                <a:lnTo>
                  <a:pt x="163512" y="527050"/>
                </a:lnTo>
                <a:lnTo>
                  <a:pt x="0" y="42164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85875" y="4413250"/>
            <a:ext cx="1694180" cy="473075"/>
            <a:chOff x="1285875" y="4413250"/>
            <a:chExt cx="1694180" cy="473075"/>
          </a:xfrm>
        </p:grpSpPr>
        <p:sp>
          <p:nvSpPr>
            <p:cNvPr id="6" name="object 6"/>
            <p:cNvSpPr/>
            <p:nvPr/>
          </p:nvSpPr>
          <p:spPr>
            <a:xfrm>
              <a:off x="1797530" y="4427537"/>
              <a:ext cx="1182370" cy="0"/>
            </a:xfrm>
            <a:custGeom>
              <a:avLst/>
              <a:gdLst/>
              <a:ahLst/>
              <a:cxnLst/>
              <a:rect l="l" t="t" r="r" b="b"/>
              <a:pathLst>
                <a:path w="1182370">
                  <a:moveTo>
                    <a:pt x="0" y="0"/>
                  </a:moveTo>
                  <a:lnTo>
                    <a:pt x="1182204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7530" y="4868862"/>
              <a:ext cx="1182370" cy="0"/>
            </a:xfrm>
            <a:custGeom>
              <a:avLst/>
              <a:gdLst/>
              <a:ahLst/>
              <a:cxnLst/>
              <a:rect l="l" t="t" r="r" b="b"/>
              <a:pathLst>
                <a:path w="1182370">
                  <a:moveTo>
                    <a:pt x="0" y="0"/>
                  </a:moveTo>
                  <a:lnTo>
                    <a:pt x="1182204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5009" y="4427537"/>
              <a:ext cx="0" cy="459105"/>
            </a:xfrm>
            <a:custGeom>
              <a:avLst/>
              <a:gdLst/>
              <a:ahLst/>
              <a:cxnLst/>
              <a:rect l="l" t="t" r="r" b="b"/>
              <a:pathLst>
                <a:path h="459104">
                  <a:moveTo>
                    <a:pt x="0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85875" y="4665662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89">
                  <a:moveTo>
                    <a:pt x="0" y="0"/>
                  </a:moveTo>
                  <a:lnTo>
                    <a:pt x="529132" y="0"/>
                  </a:lnTo>
                </a:path>
              </a:pathLst>
            </a:custGeom>
            <a:ln w="28575">
              <a:solidFill>
                <a:srgbClr val="00336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75927" y="2066607"/>
            <a:ext cx="1177925" cy="503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10"/>
              </a:spcBef>
            </a:pP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Processo  p</a:t>
            </a:r>
            <a:r>
              <a:rPr sz="1550" b="1" spc="-10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é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1550" b="1" spc="-60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550" b="1" spc="-60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do</a:t>
            </a:r>
            <a:endParaRPr sz="15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14</a:t>
            </a:fld>
            <a:endParaRPr spc="10" dirty="0"/>
          </a:p>
        </p:txBody>
      </p:sp>
      <p:sp>
        <p:nvSpPr>
          <p:cNvPr id="11" name="object 11"/>
          <p:cNvSpPr txBox="1"/>
          <p:nvPr/>
        </p:nvSpPr>
        <p:spPr>
          <a:xfrm>
            <a:off x="4519320" y="2066607"/>
            <a:ext cx="3879215" cy="503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2090" marR="5080" indent="-200025">
              <a:lnSpc>
                <a:spcPct val="100800"/>
              </a:lnSpc>
              <a:spcBef>
                <a:spcPts val="110"/>
              </a:spcBef>
            </a:pP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- 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usado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para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representar um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grupo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de  operações que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constituem 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uma</a:t>
            </a:r>
            <a:r>
              <a:rPr sz="1550" b="1" spc="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tarefa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0125" y="2982521"/>
            <a:ext cx="91440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on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ec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or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2122" y="2982521"/>
            <a:ext cx="428307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- 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usado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para </a:t>
            </a:r>
            <a:r>
              <a:rPr sz="1550" b="1" spc="-10" dirty="0">
                <a:solidFill>
                  <a:srgbClr val="003366"/>
                </a:solidFill>
                <a:latin typeface="Arial"/>
                <a:cs typeface="Arial"/>
              </a:rPr>
              <a:t>ligar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diferentes </a:t>
            </a:r>
            <a:r>
              <a:rPr sz="1550" b="1" spc="-5" dirty="0">
                <a:solidFill>
                  <a:srgbClr val="003366"/>
                </a:solidFill>
                <a:latin typeface="Arial"/>
                <a:cs typeface="Arial"/>
              </a:rPr>
              <a:t>linhas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de</a:t>
            </a:r>
            <a:r>
              <a:rPr sz="1550" b="1" spc="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fluxo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0125" y="3689010"/>
            <a:ext cx="1405255" cy="503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10"/>
              </a:spcBef>
            </a:pP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Conector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para 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fora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da</a:t>
            </a: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página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0125" y="3689010"/>
            <a:ext cx="3785870" cy="5035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- 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usado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para </a:t>
            </a: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indicar</a:t>
            </a:r>
            <a:r>
              <a:rPr sz="1550" b="1" spc="20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que</a:t>
            </a:r>
            <a:endParaRPr sz="155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15"/>
              </a:spcBef>
            </a:pP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o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fluxograma continua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noutra</a:t>
            </a:r>
            <a:r>
              <a:rPr sz="1550" b="1" spc="2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página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0125" y="4481109"/>
            <a:ext cx="11385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Comentário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1323" y="4481109"/>
            <a:ext cx="4244975" cy="503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4470" marR="5080" indent="-192405">
              <a:lnSpc>
                <a:spcPct val="100800"/>
              </a:lnSpc>
              <a:spcBef>
                <a:spcPts val="110"/>
              </a:spcBef>
            </a:pP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- 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usado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para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fornecer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informação 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adicional 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acerca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de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outro </a:t>
            </a: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símbolo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do</a:t>
            </a:r>
            <a:r>
              <a:rPr sz="1550" b="1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fluxograma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465387" y="73183"/>
            <a:ext cx="540385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Símbolos </a:t>
            </a:r>
            <a:r>
              <a:rPr i="1" spc="5" dirty="0">
                <a:latin typeface="Times New Roman"/>
                <a:cs typeface="Times New Roman"/>
              </a:rPr>
              <a:t>ANSI </a:t>
            </a:r>
            <a:r>
              <a:rPr spc="35" dirty="0"/>
              <a:t>usados</a:t>
            </a:r>
            <a:r>
              <a:rPr spc="60" dirty="0"/>
              <a:t> </a:t>
            </a:r>
            <a:r>
              <a:rPr spc="50" dirty="0"/>
              <a:t>em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884450" y="587600"/>
            <a:ext cx="255016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spc="-45" dirty="0">
                <a:solidFill>
                  <a:srgbClr val="003366"/>
                </a:solidFill>
                <a:latin typeface="Times New Roman"/>
                <a:cs typeface="Times New Roman"/>
              </a:rPr>
              <a:t>f</a:t>
            </a:r>
            <a:r>
              <a:rPr sz="3950" spc="-55" dirty="0">
                <a:solidFill>
                  <a:srgbClr val="003366"/>
                </a:solidFill>
                <a:latin typeface="Times New Roman"/>
                <a:cs typeface="Times New Roman"/>
              </a:rPr>
              <a:t>l</a:t>
            </a: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uxo</a:t>
            </a:r>
            <a:r>
              <a:rPr sz="3950" spc="-30" dirty="0">
                <a:solidFill>
                  <a:srgbClr val="003366"/>
                </a:solidFill>
                <a:latin typeface="Times New Roman"/>
                <a:cs typeface="Times New Roman"/>
              </a:rPr>
              <a:t>g</a:t>
            </a:r>
            <a:r>
              <a:rPr sz="3950" spc="30" dirty="0">
                <a:solidFill>
                  <a:srgbClr val="003366"/>
                </a:solidFill>
                <a:latin typeface="Times New Roman"/>
                <a:cs typeface="Times New Roman"/>
              </a:rPr>
              <a:t>r</a:t>
            </a: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3950" spc="-80" dirty="0">
                <a:solidFill>
                  <a:srgbClr val="003366"/>
                </a:solidFill>
                <a:latin typeface="Times New Roman"/>
                <a:cs typeface="Times New Roman"/>
              </a:rPr>
              <a:t>m</a:t>
            </a: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as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7056" y="332263"/>
            <a:ext cx="183959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E</a:t>
            </a:r>
            <a:r>
              <a:rPr spc="45" dirty="0"/>
              <a:t>xe</a:t>
            </a:r>
            <a:r>
              <a:rPr spc="-80" dirty="0"/>
              <a:t>m</a:t>
            </a:r>
            <a:r>
              <a:rPr spc="45" dirty="0"/>
              <a:t>p</a:t>
            </a:r>
            <a:r>
              <a:rPr spc="-55" dirty="0"/>
              <a:t>l</a:t>
            </a:r>
            <a:r>
              <a:rPr spc="10" dirty="0"/>
              <a:t>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70"/>
              </a:spcBef>
            </a:pPr>
            <a:r>
              <a:rPr spc="-25" dirty="0"/>
              <a:t>PROBLEMA:</a:t>
            </a:r>
          </a:p>
          <a:p>
            <a:pPr marL="63500">
              <a:lnSpc>
                <a:spcPct val="100000"/>
              </a:lnSpc>
              <a:spcBef>
                <a:spcPts val="270"/>
              </a:spcBef>
            </a:pPr>
            <a:r>
              <a:rPr u="none" spc="-20" dirty="0"/>
              <a:t>Calcular </a:t>
            </a:r>
            <a:r>
              <a:rPr u="none" spc="-15" dirty="0"/>
              <a:t>as </a:t>
            </a:r>
            <a:r>
              <a:rPr u="none" spc="-10" dirty="0"/>
              <a:t>raízes </a:t>
            </a:r>
            <a:r>
              <a:rPr u="none" spc="-5" dirty="0"/>
              <a:t>reais </a:t>
            </a:r>
            <a:r>
              <a:rPr u="none" dirty="0"/>
              <a:t>de </a:t>
            </a:r>
            <a:r>
              <a:rPr u="none" spc="-75" dirty="0"/>
              <a:t>uma </a:t>
            </a:r>
            <a:r>
              <a:rPr u="none" spc="-25" dirty="0"/>
              <a:t>equação </a:t>
            </a:r>
            <a:r>
              <a:rPr u="none" dirty="0"/>
              <a:t>do </a:t>
            </a:r>
            <a:r>
              <a:rPr u="none" spc="-5" dirty="0"/>
              <a:t>2º</a:t>
            </a:r>
            <a:r>
              <a:rPr u="none" spc="20" dirty="0"/>
              <a:t> </a:t>
            </a:r>
            <a:r>
              <a:rPr u="none" spc="-30" dirty="0"/>
              <a:t>grau.</a:t>
            </a:r>
          </a:p>
          <a:p>
            <a:pPr marL="520700">
              <a:lnSpc>
                <a:spcPct val="100000"/>
              </a:lnSpc>
              <a:spcBef>
                <a:spcPts val="570"/>
              </a:spcBef>
              <a:tabLst>
                <a:tab pos="1739900" algn="l"/>
              </a:tabLst>
            </a:pPr>
            <a:r>
              <a:rPr sz="2100" u="none" spc="-20" dirty="0"/>
              <a:t>equação</a:t>
            </a:r>
            <a:r>
              <a:rPr sz="2100" u="none" spc="145" dirty="0"/>
              <a:t> </a:t>
            </a:r>
            <a:r>
              <a:rPr sz="2100" u="none" dirty="0"/>
              <a:t>:	</a:t>
            </a:r>
            <a:r>
              <a:rPr sz="2100" u="none" spc="-15" dirty="0"/>
              <a:t>Ax</a:t>
            </a:r>
            <a:r>
              <a:rPr sz="2100" u="none" spc="-22" baseline="23809" dirty="0"/>
              <a:t>2</a:t>
            </a:r>
            <a:r>
              <a:rPr sz="2100" u="none" spc="-15" dirty="0"/>
              <a:t>+Bx+C </a:t>
            </a:r>
            <a:r>
              <a:rPr sz="2100" u="none" dirty="0"/>
              <a:t>=</a:t>
            </a:r>
            <a:r>
              <a:rPr sz="2100" u="none" spc="45" dirty="0"/>
              <a:t> </a:t>
            </a:r>
            <a:r>
              <a:rPr sz="2100" u="none" dirty="0"/>
              <a:t>0</a:t>
            </a:r>
            <a:endParaRPr sz="2100"/>
          </a:p>
          <a:p>
            <a:pPr marL="520065">
              <a:lnSpc>
                <a:spcPct val="100000"/>
              </a:lnSpc>
              <a:spcBef>
                <a:spcPts val="480"/>
              </a:spcBef>
              <a:tabLst>
                <a:tab pos="1473200" algn="l"/>
                <a:tab pos="1816100" algn="l"/>
                <a:tab pos="3139440" algn="l"/>
              </a:tabLst>
            </a:pPr>
            <a:r>
              <a:rPr sz="2100" u="none" spc="-25" dirty="0"/>
              <a:t>raízes	</a:t>
            </a:r>
            <a:r>
              <a:rPr sz="2100" u="none" dirty="0"/>
              <a:t>:	x =</a:t>
            </a:r>
            <a:r>
              <a:rPr sz="2100" u="none" spc="10" dirty="0"/>
              <a:t> </a:t>
            </a:r>
            <a:r>
              <a:rPr sz="2100" u="none" spc="-20" dirty="0"/>
              <a:t>(-B</a:t>
            </a:r>
            <a:r>
              <a:rPr sz="2100" u="none" spc="25" dirty="0"/>
              <a:t> </a:t>
            </a:r>
            <a:r>
              <a:rPr sz="2100" u="none" dirty="0">
                <a:latin typeface="Symbol"/>
                <a:cs typeface="Symbol"/>
              </a:rPr>
              <a:t></a:t>
            </a:r>
            <a:r>
              <a:rPr sz="2100" u="none" dirty="0"/>
              <a:t>	</a:t>
            </a:r>
            <a:r>
              <a:rPr sz="2100" u="none" spc="-5" dirty="0"/>
              <a:t>B</a:t>
            </a:r>
            <a:r>
              <a:rPr sz="2100" u="none" spc="-7" baseline="23809" dirty="0"/>
              <a:t>2</a:t>
            </a:r>
            <a:r>
              <a:rPr sz="2100" u="none" spc="-5" dirty="0"/>
              <a:t>- </a:t>
            </a:r>
            <a:r>
              <a:rPr sz="2100" u="none" spc="-35" dirty="0"/>
              <a:t>4AC </a:t>
            </a:r>
            <a:r>
              <a:rPr sz="2100" u="none" dirty="0"/>
              <a:t>) /</a:t>
            </a:r>
            <a:r>
              <a:rPr sz="2100" u="none" spc="114" dirty="0"/>
              <a:t> </a:t>
            </a:r>
            <a:r>
              <a:rPr sz="2100" u="none" spc="-60" dirty="0"/>
              <a:t>(2A)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362" y="2626904"/>
            <a:ext cx="3408045" cy="16179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5"/>
              </a:spcBef>
            </a:pPr>
            <a:r>
              <a:rPr sz="2400" u="heavy" spc="-2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Pseudocódigo</a:t>
            </a:r>
            <a:endParaRPr sz="2400">
              <a:latin typeface="Times New Roman"/>
              <a:cs typeface="Times New Roman"/>
            </a:endParaRPr>
          </a:p>
          <a:p>
            <a:pPr marL="647065" indent="-152400">
              <a:lnSpc>
                <a:spcPct val="100000"/>
              </a:lnSpc>
              <a:spcBef>
                <a:spcPts val="495"/>
              </a:spcBef>
              <a:buChar char="-"/>
              <a:tabLst>
                <a:tab pos="647700" algn="l"/>
              </a:tabLst>
            </a:pPr>
            <a:r>
              <a:rPr sz="2100" spc="-40" dirty="0">
                <a:solidFill>
                  <a:srgbClr val="003366"/>
                </a:solidFill>
                <a:latin typeface="Times New Roman"/>
                <a:cs typeface="Times New Roman"/>
              </a:rPr>
              <a:t>Ler </a:t>
            </a:r>
            <a:r>
              <a:rPr sz="2100" spc="-45" dirty="0">
                <a:solidFill>
                  <a:srgbClr val="003366"/>
                </a:solidFill>
                <a:latin typeface="Times New Roman"/>
                <a:cs typeface="Times New Roman"/>
              </a:rPr>
              <a:t>(A, </a:t>
            </a:r>
            <a:r>
              <a:rPr sz="2100" spc="10" dirty="0">
                <a:solidFill>
                  <a:srgbClr val="003366"/>
                </a:solidFill>
                <a:latin typeface="Times New Roman"/>
                <a:cs typeface="Times New Roman"/>
              </a:rPr>
              <a:t>B, C)</a:t>
            </a:r>
            <a:r>
              <a:rPr sz="2100" spc="-27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;</a:t>
            </a:r>
            <a:endParaRPr sz="2100">
              <a:latin typeface="Times New Roman"/>
              <a:cs typeface="Times New Roman"/>
            </a:endParaRPr>
          </a:p>
          <a:p>
            <a:pPr marL="647065" indent="-153035">
              <a:lnSpc>
                <a:spcPct val="100000"/>
              </a:lnSpc>
              <a:spcBef>
                <a:spcPts val="555"/>
              </a:spcBef>
              <a:buChar char="-"/>
              <a:tabLst>
                <a:tab pos="647700" algn="l"/>
              </a:tabLst>
            </a:pPr>
            <a:r>
              <a:rPr sz="2100" spc="-10" dirty="0">
                <a:solidFill>
                  <a:srgbClr val="003366"/>
                </a:solidFill>
                <a:latin typeface="Times New Roman"/>
                <a:cs typeface="Times New Roman"/>
              </a:rPr>
              <a:t>Calcular </a:t>
            </a:r>
            <a:r>
              <a:rPr sz="2100" spc="-5" dirty="0">
                <a:solidFill>
                  <a:srgbClr val="003366"/>
                </a:solidFill>
                <a:latin typeface="Times New Roman"/>
                <a:cs typeface="Times New Roman"/>
              </a:rPr>
              <a:t>D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= </a:t>
            </a:r>
            <a:r>
              <a:rPr sz="2100" spc="-20" dirty="0">
                <a:solidFill>
                  <a:srgbClr val="003366"/>
                </a:solidFill>
                <a:latin typeface="Times New Roman"/>
                <a:cs typeface="Times New Roman"/>
              </a:rPr>
              <a:t>B</a:t>
            </a:r>
            <a:r>
              <a:rPr sz="2100" spc="-30" baseline="23809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r>
              <a:rPr sz="2100" spc="-20" dirty="0">
                <a:solidFill>
                  <a:srgbClr val="003366"/>
                </a:solidFill>
                <a:latin typeface="Times New Roman"/>
                <a:cs typeface="Times New Roman"/>
              </a:rPr>
              <a:t>-4*A*C</a:t>
            </a:r>
            <a:r>
              <a:rPr sz="2100" spc="19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;</a:t>
            </a:r>
            <a:endParaRPr sz="2100">
              <a:latin typeface="Times New Roman"/>
              <a:cs typeface="Times New Roman"/>
            </a:endParaRPr>
          </a:p>
          <a:p>
            <a:pPr marL="647065" indent="-153035">
              <a:lnSpc>
                <a:spcPct val="100000"/>
              </a:lnSpc>
              <a:spcBef>
                <a:spcPts val="480"/>
              </a:spcBef>
              <a:buChar char="-"/>
              <a:tabLst>
                <a:tab pos="647700" algn="l"/>
              </a:tabLst>
            </a:pPr>
            <a:r>
              <a:rPr sz="2100" spc="10" dirty="0">
                <a:solidFill>
                  <a:srgbClr val="003366"/>
                </a:solidFill>
                <a:latin typeface="Times New Roman"/>
                <a:cs typeface="Times New Roman"/>
              </a:rPr>
              <a:t>Se </a:t>
            </a:r>
            <a:r>
              <a:rPr sz="2100" spc="-5" dirty="0">
                <a:solidFill>
                  <a:srgbClr val="003366"/>
                </a:solidFill>
                <a:latin typeface="Times New Roman"/>
                <a:cs typeface="Times New Roman"/>
              </a:rPr>
              <a:t>D </a:t>
            </a:r>
            <a:r>
              <a:rPr sz="2100" spc="5" dirty="0">
                <a:solidFill>
                  <a:srgbClr val="003366"/>
                </a:solidFill>
                <a:latin typeface="Times New Roman"/>
                <a:cs typeface="Times New Roman"/>
              </a:rPr>
              <a:t>&gt;=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r>
              <a:rPr sz="2100" spc="-7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003366"/>
                </a:solidFill>
                <a:latin typeface="Times New Roman"/>
                <a:cs typeface="Times New Roman"/>
              </a:rPr>
              <a:t>então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3715" y="4114241"/>
            <a:ext cx="1299845" cy="8064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100" spc="-15" dirty="0">
                <a:solidFill>
                  <a:srgbClr val="003366"/>
                </a:solidFill>
                <a:latin typeface="Times New Roman"/>
                <a:cs typeface="Times New Roman"/>
              </a:rPr>
              <a:t>D)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/ </a:t>
            </a:r>
            <a:r>
              <a:rPr sz="2100" spc="-30" dirty="0">
                <a:solidFill>
                  <a:srgbClr val="003366"/>
                </a:solidFill>
                <a:latin typeface="Times New Roman"/>
                <a:cs typeface="Times New Roman"/>
              </a:rPr>
              <a:t>(2*A)</a:t>
            </a:r>
            <a:r>
              <a:rPr sz="2100" spc="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;</a:t>
            </a:r>
            <a:endParaRPr sz="210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spcBef>
                <a:spcPts val="550"/>
              </a:spcBef>
            </a:pPr>
            <a:r>
              <a:rPr sz="2100" spc="-15" dirty="0">
                <a:solidFill>
                  <a:srgbClr val="003366"/>
                </a:solidFill>
                <a:latin typeface="Times New Roman"/>
                <a:cs typeface="Times New Roman"/>
              </a:rPr>
              <a:t>D)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/ </a:t>
            </a:r>
            <a:r>
              <a:rPr sz="2100" spc="-30" dirty="0">
                <a:solidFill>
                  <a:srgbClr val="003366"/>
                </a:solidFill>
                <a:latin typeface="Times New Roman"/>
                <a:cs typeface="Times New Roman"/>
              </a:rPr>
              <a:t>(2*A)</a:t>
            </a:r>
            <a:r>
              <a:rPr sz="2100" spc="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;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720" y="4114241"/>
            <a:ext cx="2630170" cy="1569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6075" marR="5080" indent="-333375" algn="just">
              <a:lnSpc>
                <a:spcPct val="120500"/>
              </a:lnSpc>
              <a:spcBef>
                <a:spcPts val="135"/>
              </a:spcBef>
            </a:pP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{ </a:t>
            </a:r>
            <a:r>
              <a:rPr sz="2100" spc="-10" dirty="0">
                <a:solidFill>
                  <a:srgbClr val="003366"/>
                </a:solidFill>
                <a:latin typeface="Times New Roman"/>
                <a:cs typeface="Times New Roman"/>
              </a:rPr>
              <a:t>Calcular </a:t>
            </a:r>
            <a:r>
              <a:rPr sz="2100" spc="10" dirty="0">
                <a:solidFill>
                  <a:srgbClr val="003366"/>
                </a:solidFill>
                <a:latin typeface="Times New Roman"/>
                <a:cs typeface="Times New Roman"/>
              </a:rPr>
              <a:t>R1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= </a:t>
            </a:r>
            <a:r>
              <a:rPr sz="2100" spc="-20" dirty="0">
                <a:solidFill>
                  <a:srgbClr val="003366"/>
                </a:solidFill>
                <a:latin typeface="Times New Roman"/>
                <a:cs typeface="Times New Roman"/>
              </a:rPr>
              <a:t>(-B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+  </a:t>
            </a:r>
            <a:r>
              <a:rPr sz="2100" spc="-10" dirty="0">
                <a:solidFill>
                  <a:srgbClr val="003366"/>
                </a:solidFill>
                <a:latin typeface="Times New Roman"/>
                <a:cs typeface="Times New Roman"/>
              </a:rPr>
              <a:t>Calcular </a:t>
            </a:r>
            <a:r>
              <a:rPr sz="2100" spc="10" dirty="0">
                <a:solidFill>
                  <a:srgbClr val="003366"/>
                </a:solidFill>
                <a:latin typeface="Times New Roman"/>
                <a:cs typeface="Times New Roman"/>
              </a:rPr>
              <a:t>R2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= ( </a:t>
            </a:r>
            <a:r>
              <a:rPr sz="2100" spc="-15" dirty="0">
                <a:solidFill>
                  <a:srgbClr val="003366"/>
                </a:solidFill>
                <a:latin typeface="Times New Roman"/>
                <a:cs typeface="Times New Roman"/>
              </a:rPr>
              <a:t>-B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-  </a:t>
            </a:r>
            <a:r>
              <a:rPr sz="2100" spc="-40" dirty="0">
                <a:solidFill>
                  <a:srgbClr val="003366"/>
                </a:solidFill>
                <a:latin typeface="Times New Roman"/>
                <a:cs typeface="Times New Roman"/>
              </a:rPr>
              <a:t>Escrever </a:t>
            </a:r>
            <a:r>
              <a:rPr sz="2100" spc="-5" dirty="0">
                <a:solidFill>
                  <a:srgbClr val="003366"/>
                </a:solidFill>
                <a:latin typeface="Times New Roman"/>
                <a:cs typeface="Times New Roman"/>
              </a:rPr>
              <a:t>(R1, </a:t>
            </a:r>
            <a:r>
              <a:rPr sz="2100" spc="5" dirty="0">
                <a:solidFill>
                  <a:srgbClr val="003366"/>
                </a:solidFill>
                <a:latin typeface="Times New Roman"/>
                <a:cs typeface="Times New Roman"/>
              </a:rPr>
              <a:t>R2)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;</a:t>
            </a:r>
            <a:r>
              <a:rPr sz="2100" spc="-2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spc="-20" dirty="0">
                <a:solidFill>
                  <a:srgbClr val="003366"/>
                </a:solidFill>
                <a:latin typeface="Times New Roman"/>
                <a:cs typeface="Times New Roman"/>
              </a:rPr>
              <a:t>Senão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6695" y="5666701"/>
            <a:ext cx="4233545" cy="788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580"/>
              </a:spcBef>
            </a:pPr>
            <a:r>
              <a:rPr sz="2100" spc="-40" dirty="0">
                <a:solidFill>
                  <a:srgbClr val="003366"/>
                </a:solidFill>
                <a:latin typeface="Times New Roman"/>
                <a:cs typeface="Times New Roman"/>
              </a:rPr>
              <a:t>Escrever </a:t>
            </a:r>
            <a:r>
              <a:rPr sz="2100" spc="-20" dirty="0">
                <a:solidFill>
                  <a:srgbClr val="003366"/>
                </a:solidFill>
                <a:latin typeface="Times New Roman"/>
                <a:cs typeface="Times New Roman"/>
              </a:rPr>
              <a:t>(“não </a:t>
            </a:r>
            <a:r>
              <a:rPr sz="2100" spc="-10" dirty="0">
                <a:solidFill>
                  <a:srgbClr val="003366"/>
                </a:solidFill>
                <a:latin typeface="Times New Roman"/>
                <a:cs typeface="Times New Roman"/>
              </a:rPr>
              <a:t>tem </a:t>
            </a:r>
            <a:r>
              <a:rPr sz="2100" spc="-25" dirty="0">
                <a:solidFill>
                  <a:srgbClr val="003366"/>
                </a:solidFill>
                <a:latin typeface="Times New Roman"/>
                <a:cs typeface="Times New Roman"/>
              </a:rPr>
              <a:t>raízes </a:t>
            </a:r>
            <a:r>
              <a:rPr sz="2100" spc="-20" dirty="0">
                <a:solidFill>
                  <a:srgbClr val="003366"/>
                </a:solidFill>
                <a:latin typeface="Times New Roman"/>
                <a:cs typeface="Times New Roman"/>
              </a:rPr>
              <a:t>reais”)</a:t>
            </a:r>
            <a:r>
              <a:rPr sz="2100" spc="2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;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dirty="0">
                <a:solidFill>
                  <a:srgbClr val="003366"/>
                </a:solidFill>
                <a:latin typeface="Times New Roman"/>
                <a:cs typeface="Times New Roman"/>
              </a:rPr>
              <a:t>-</a:t>
            </a:r>
            <a:r>
              <a:rPr sz="2100" spc="-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00" spc="15" dirty="0">
                <a:solidFill>
                  <a:srgbClr val="003366"/>
                </a:solidFill>
                <a:latin typeface="Times New Roman"/>
                <a:cs typeface="Times New Roman"/>
              </a:rPr>
              <a:t>Fim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09958" y="2365375"/>
            <a:ext cx="1087755" cy="294005"/>
            <a:chOff x="3509958" y="2365375"/>
            <a:chExt cx="1087755" cy="294005"/>
          </a:xfrm>
        </p:grpSpPr>
        <p:sp>
          <p:nvSpPr>
            <p:cNvPr id="9" name="object 9"/>
            <p:cNvSpPr/>
            <p:nvPr/>
          </p:nvSpPr>
          <p:spPr>
            <a:xfrm>
              <a:off x="3619362" y="2379662"/>
              <a:ext cx="978535" cy="265430"/>
            </a:xfrm>
            <a:custGeom>
              <a:avLst/>
              <a:gdLst/>
              <a:ahLst/>
              <a:cxnLst/>
              <a:rect l="l" t="t" r="r" b="b"/>
              <a:pathLst>
                <a:path w="978535" h="265430">
                  <a:moveTo>
                    <a:pt x="78066" y="0"/>
                  </a:moveTo>
                  <a:lnTo>
                    <a:pt x="978039" y="0"/>
                  </a:lnTo>
                </a:path>
                <a:path w="978535" h="265430">
                  <a:moveTo>
                    <a:pt x="78066" y="0"/>
                  </a:moveTo>
                  <a:lnTo>
                    <a:pt x="0" y="265112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24246" y="2445194"/>
              <a:ext cx="95250" cy="200025"/>
            </a:xfrm>
            <a:custGeom>
              <a:avLst/>
              <a:gdLst/>
              <a:ahLst/>
              <a:cxnLst/>
              <a:rect l="l" t="t" r="r" b="b"/>
              <a:pathLst>
                <a:path w="95250" h="200025">
                  <a:moveTo>
                    <a:pt x="95110" y="19958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849687" y="4233862"/>
            <a:ext cx="262255" cy="240029"/>
            <a:chOff x="3849687" y="4233862"/>
            <a:chExt cx="262255" cy="240029"/>
          </a:xfrm>
        </p:grpSpPr>
        <p:sp>
          <p:nvSpPr>
            <p:cNvPr id="12" name="object 12"/>
            <p:cNvSpPr/>
            <p:nvPr/>
          </p:nvSpPr>
          <p:spPr>
            <a:xfrm>
              <a:off x="3863975" y="4248150"/>
              <a:ext cx="51435" cy="189865"/>
            </a:xfrm>
            <a:custGeom>
              <a:avLst/>
              <a:gdLst/>
              <a:ahLst/>
              <a:cxnLst/>
              <a:rect l="l" t="t" r="r" b="b"/>
              <a:pathLst>
                <a:path w="51435" h="189864">
                  <a:moveTo>
                    <a:pt x="0" y="0"/>
                  </a:moveTo>
                  <a:lnTo>
                    <a:pt x="51396" y="189344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03691" y="4248150"/>
              <a:ext cx="51435" cy="211454"/>
            </a:xfrm>
            <a:custGeom>
              <a:avLst/>
              <a:gdLst/>
              <a:ahLst/>
              <a:cxnLst/>
              <a:rect l="l" t="t" r="r" b="b"/>
              <a:pathLst>
                <a:path w="51435" h="211454">
                  <a:moveTo>
                    <a:pt x="0" y="211137"/>
                  </a:moveTo>
                  <a:lnTo>
                    <a:pt x="51396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42242" y="4248150"/>
              <a:ext cx="169545" cy="0"/>
            </a:xfrm>
            <a:custGeom>
              <a:avLst/>
              <a:gdLst/>
              <a:ahLst/>
              <a:cxnLst/>
              <a:rect l="l" t="t" r="r" b="b"/>
              <a:pathLst>
                <a:path w="169545">
                  <a:moveTo>
                    <a:pt x="0" y="0"/>
                  </a:moveTo>
                  <a:lnTo>
                    <a:pt x="169379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860800" y="4633912"/>
            <a:ext cx="262255" cy="240029"/>
            <a:chOff x="3860800" y="4633912"/>
            <a:chExt cx="262255" cy="240029"/>
          </a:xfrm>
        </p:grpSpPr>
        <p:sp>
          <p:nvSpPr>
            <p:cNvPr id="16" name="object 16"/>
            <p:cNvSpPr/>
            <p:nvPr/>
          </p:nvSpPr>
          <p:spPr>
            <a:xfrm>
              <a:off x="3875087" y="4648200"/>
              <a:ext cx="51435" cy="189865"/>
            </a:xfrm>
            <a:custGeom>
              <a:avLst/>
              <a:gdLst/>
              <a:ahLst/>
              <a:cxnLst/>
              <a:rect l="l" t="t" r="r" b="b"/>
              <a:pathLst>
                <a:path w="51435" h="189864">
                  <a:moveTo>
                    <a:pt x="0" y="0"/>
                  </a:moveTo>
                  <a:lnTo>
                    <a:pt x="51396" y="189344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4804" y="4648200"/>
              <a:ext cx="51435" cy="211454"/>
            </a:xfrm>
            <a:custGeom>
              <a:avLst/>
              <a:gdLst/>
              <a:ahLst/>
              <a:cxnLst/>
              <a:rect l="l" t="t" r="r" b="b"/>
              <a:pathLst>
                <a:path w="51435" h="211454">
                  <a:moveTo>
                    <a:pt x="0" y="211137"/>
                  </a:moveTo>
                  <a:lnTo>
                    <a:pt x="51396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3355" y="4648200"/>
              <a:ext cx="169545" cy="0"/>
            </a:xfrm>
            <a:custGeom>
              <a:avLst/>
              <a:gdLst/>
              <a:ahLst/>
              <a:cxnLst/>
              <a:rect l="l" t="t" r="r" b="b"/>
              <a:pathLst>
                <a:path w="169545">
                  <a:moveTo>
                    <a:pt x="0" y="0"/>
                  </a:moveTo>
                  <a:lnTo>
                    <a:pt x="169379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15</a:t>
            </a:fld>
            <a:endParaRPr spc="10" dirty="0"/>
          </a:p>
        </p:txBody>
      </p:sp>
    </p:spTree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0900" y="3978275"/>
            <a:ext cx="2051050" cy="827405"/>
          </a:xfrm>
          <a:prstGeom prst="rect">
            <a:avLst/>
          </a:prstGeom>
          <a:ln w="28575">
            <a:solidFill>
              <a:srgbClr val="003366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880"/>
              </a:spcBef>
              <a:tabLst>
                <a:tab pos="1139190" algn="l"/>
              </a:tabLst>
            </a:pP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R1</a:t>
            </a:r>
            <a:r>
              <a:rPr sz="1550"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1550" b="1" spc="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(-B+	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D 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)/</a:t>
            </a:r>
            <a:r>
              <a:rPr sz="155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(2*A)</a:t>
            </a:r>
            <a:endParaRPr sz="15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90"/>
              </a:spcBef>
              <a:tabLst>
                <a:tab pos="1101725" algn="l"/>
              </a:tabLst>
            </a:pP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R2</a:t>
            </a:r>
            <a:r>
              <a:rPr sz="1550" b="1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1550" b="1" spc="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(-B-	D) /</a:t>
            </a:r>
            <a:r>
              <a:rPr sz="1550" b="1" spc="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(2*A)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7056" y="332263"/>
            <a:ext cx="183959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E</a:t>
            </a:r>
            <a:r>
              <a:rPr spc="45" dirty="0"/>
              <a:t>xe</a:t>
            </a:r>
            <a:r>
              <a:rPr spc="-80" dirty="0"/>
              <a:t>m</a:t>
            </a:r>
            <a:r>
              <a:rPr spc="45" dirty="0"/>
              <a:t>p</a:t>
            </a:r>
            <a:r>
              <a:rPr spc="-55" dirty="0"/>
              <a:t>l</a:t>
            </a:r>
            <a:r>
              <a:rPr spc="10" dirty="0"/>
              <a:t>o</a:t>
            </a:r>
          </a:p>
        </p:txBody>
      </p:sp>
      <p:sp>
        <p:nvSpPr>
          <p:cNvPr id="4" name="object 4"/>
          <p:cNvSpPr/>
          <p:nvPr/>
        </p:nvSpPr>
        <p:spPr>
          <a:xfrm>
            <a:off x="4314825" y="1447800"/>
            <a:ext cx="895350" cy="314325"/>
          </a:xfrm>
          <a:custGeom>
            <a:avLst/>
            <a:gdLst/>
            <a:ahLst/>
            <a:cxnLst/>
            <a:rect l="l" t="t" r="r" b="b"/>
            <a:pathLst>
              <a:path w="895350" h="314325">
                <a:moveTo>
                  <a:pt x="0" y="52387"/>
                </a:moveTo>
                <a:lnTo>
                  <a:pt x="4117" y="31996"/>
                </a:lnTo>
                <a:lnTo>
                  <a:pt x="15344" y="15344"/>
                </a:lnTo>
                <a:lnTo>
                  <a:pt x="31996" y="4117"/>
                </a:lnTo>
                <a:lnTo>
                  <a:pt x="52387" y="0"/>
                </a:lnTo>
                <a:lnTo>
                  <a:pt x="842962" y="0"/>
                </a:lnTo>
                <a:lnTo>
                  <a:pt x="863353" y="4117"/>
                </a:lnTo>
                <a:lnTo>
                  <a:pt x="880005" y="15344"/>
                </a:lnTo>
                <a:lnTo>
                  <a:pt x="891232" y="31996"/>
                </a:lnTo>
                <a:lnTo>
                  <a:pt x="895350" y="52387"/>
                </a:lnTo>
                <a:lnTo>
                  <a:pt x="895350" y="261937"/>
                </a:lnTo>
                <a:lnTo>
                  <a:pt x="891232" y="282328"/>
                </a:lnTo>
                <a:lnTo>
                  <a:pt x="880005" y="298980"/>
                </a:lnTo>
                <a:lnTo>
                  <a:pt x="863353" y="310207"/>
                </a:lnTo>
                <a:lnTo>
                  <a:pt x="842962" y="314325"/>
                </a:lnTo>
                <a:lnTo>
                  <a:pt x="52387" y="314325"/>
                </a:lnTo>
                <a:lnTo>
                  <a:pt x="31996" y="310207"/>
                </a:lnTo>
                <a:lnTo>
                  <a:pt x="15344" y="298980"/>
                </a:lnTo>
                <a:lnTo>
                  <a:pt x="4117" y="282328"/>
                </a:lnTo>
                <a:lnTo>
                  <a:pt x="0" y="261937"/>
                </a:lnTo>
                <a:lnTo>
                  <a:pt x="0" y="52387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4879" y="1470342"/>
            <a:ext cx="52070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60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550" b="1" spc="-60" dirty="0">
                <a:solidFill>
                  <a:srgbClr val="003366"/>
                </a:solidFill>
                <a:latin typeface="Arial"/>
                <a:cs typeface="Arial"/>
              </a:rPr>
              <a:t>í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1550" b="1" spc="-55" dirty="0">
                <a:solidFill>
                  <a:srgbClr val="003366"/>
                </a:solidFill>
                <a:latin typeface="Arial"/>
                <a:cs typeface="Arial"/>
              </a:rPr>
              <a:t>io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6575" y="6070600"/>
            <a:ext cx="898525" cy="314325"/>
          </a:xfrm>
          <a:custGeom>
            <a:avLst/>
            <a:gdLst/>
            <a:ahLst/>
            <a:cxnLst/>
            <a:rect l="l" t="t" r="r" b="b"/>
            <a:pathLst>
              <a:path w="898525" h="314325">
                <a:moveTo>
                  <a:pt x="0" y="52387"/>
                </a:moveTo>
                <a:lnTo>
                  <a:pt x="4117" y="31996"/>
                </a:lnTo>
                <a:lnTo>
                  <a:pt x="15344" y="15344"/>
                </a:lnTo>
                <a:lnTo>
                  <a:pt x="31996" y="4117"/>
                </a:lnTo>
                <a:lnTo>
                  <a:pt x="52387" y="0"/>
                </a:lnTo>
                <a:lnTo>
                  <a:pt x="846137" y="0"/>
                </a:lnTo>
                <a:lnTo>
                  <a:pt x="866528" y="4117"/>
                </a:lnTo>
                <a:lnTo>
                  <a:pt x="883180" y="15344"/>
                </a:lnTo>
                <a:lnTo>
                  <a:pt x="894407" y="31996"/>
                </a:lnTo>
                <a:lnTo>
                  <a:pt x="898525" y="52387"/>
                </a:lnTo>
                <a:lnTo>
                  <a:pt x="898525" y="261937"/>
                </a:lnTo>
                <a:lnTo>
                  <a:pt x="894407" y="282328"/>
                </a:lnTo>
                <a:lnTo>
                  <a:pt x="883180" y="298980"/>
                </a:lnTo>
                <a:lnTo>
                  <a:pt x="866528" y="310207"/>
                </a:lnTo>
                <a:lnTo>
                  <a:pt x="846137" y="314325"/>
                </a:lnTo>
                <a:lnTo>
                  <a:pt x="52387" y="314325"/>
                </a:lnTo>
                <a:lnTo>
                  <a:pt x="31996" y="310207"/>
                </a:lnTo>
                <a:lnTo>
                  <a:pt x="15344" y="298980"/>
                </a:lnTo>
                <a:lnTo>
                  <a:pt x="4117" y="282328"/>
                </a:lnTo>
                <a:lnTo>
                  <a:pt x="0" y="261937"/>
                </a:lnTo>
                <a:lnTo>
                  <a:pt x="0" y="52387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2797" y="6093142"/>
            <a:ext cx="36703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1550" b="1" spc="-55" dirty="0">
                <a:solidFill>
                  <a:srgbClr val="003366"/>
                </a:solidFill>
                <a:latin typeface="Arial"/>
                <a:cs typeface="Arial"/>
              </a:rPr>
              <a:t>im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81450" y="2084387"/>
            <a:ext cx="1544955" cy="320675"/>
          </a:xfrm>
          <a:custGeom>
            <a:avLst/>
            <a:gdLst/>
            <a:ahLst/>
            <a:cxnLst/>
            <a:rect l="l" t="t" r="r" b="b"/>
            <a:pathLst>
              <a:path w="1544954" h="320675">
                <a:moveTo>
                  <a:pt x="0" y="320675"/>
                </a:moveTo>
                <a:lnTo>
                  <a:pt x="308927" y="0"/>
                </a:lnTo>
                <a:lnTo>
                  <a:pt x="1544637" y="0"/>
                </a:lnTo>
                <a:lnTo>
                  <a:pt x="1235710" y="320675"/>
                </a:lnTo>
                <a:lnTo>
                  <a:pt x="0" y="320675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26718" y="2110104"/>
            <a:ext cx="105600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Ler 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A, B,</a:t>
            </a:r>
            <a:r>
              <a:rPr sz="1550" b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4162" y="2686050"/>
            <a:ext cx="1290955" cy="428625"/>
          </a:xfrm>
          <a:prstGeom prst="rect">
            <a:avLst/>
          </a:prstGeom>
          <a:ln w="28575">
            <a:solidFill>
              <a:srgbClr val="003366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750"/>
              </a:spcBef>
            </a:pP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D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r>
              <a:rPr sz="1575" b="1" spc="7" baseline="23809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-4*A*C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6862" y="3438518"/>
            <a:ext cx="1310005" cy="541655"/>
          </a:xfrm>
          <a:custGeom>
            <a:avLst/>
            <a:gdLst/>
            <a:ahLst/>
            <a:cxnLst/>
            <a:rect l="l" t="t" r="r" b="b"/>
            <a:pathLst>
              <a:path w="1310004" h="541654">
                <a:moveTo>
                  <a:pt x="0" y="270675"/>
                </a:moveTo>
                <a:lnTo>
                  <a:pt x="654837" y="0"/>
                </a:lnTo>
                <a:lnTo>
                  <a:pt x="1309687" y="270675"/>
                </a:lnTo>
                <a:lnTo>
                  <a:pt x="654837" y="541350"/>
                </a:lnTo>
                <a:lnTo>
                  <a:pt x="0" y="270675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46396" y="3574574"/>
            <a:ext cx="63182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D </a:t>
            </a: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&gt;=</a:t>
            </a:r>
            <a:r>
              <a:rPr sz="155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08800" y="4445000"/>
            <a:ext cx="233679" cy="227329"/>
            <a:chOff x="6908800" y="4445000"/>
            <a:chExt cx="233679" cy="227329"/>
          </a:xfrm>
        </p:grpSpPr>
        <p:sp>
          <p:nvSpPr>
            <p:cNvPr id="14" name="object 14"/>
            <p:cNvSpPr/>
            <p:nvPr/>
          </p:nvSpPr>
          <p:spPr>
            <a:xfrm>
              <a:off x="6923087" y="4459287"/>
              <a:ext cx="45720" cy="178435"/>
            </a:xfrm>
            <a:custGeom>
              <a:avLst/>
              <a:gdLst/>
              <a:ahLst/>
              <a:cxnLst/>
              <a:rect l="l" t="t" r="r" b="b"/>
              <a:pathLst>
                <a:path w="45720" h="178435">
                  <a:moveTo>
                    <a:pt x="0" y="0"/>
                  </a:moveTo>
                  <a:lnTo>
                    <a:pt x="45466" y="177952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58223" y="4459287"/>
              <a:ext cx="45720" cy="198755"/>
            </a:xfrm>
            <a:custGeom>
              <a:avLst/>
              <a:gdLst/>
              <a:ahLst/>
              <a:cxnLst/>
              <a:rect l="l" t="t" r="r" b="b"/>
              <a:pathLst>
                <a:path w="45720" h="198754">
                  <a:moveTo>
                    <a:pt x="0" y="198437"/>
                  </a:moveTo>
                  <a:lnTo>
                    <a:pt x="45466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92324" y="4459287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0" y="0"/>
                  </a:moveTo>
                  <a:lnTo>
                    <a:pt x="149834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918325" y="4087812"/>
            <a:ext cx="234950" cy="227329"/>
            <a:chOff x="6918325" y="4087812"/>
            <a:chExt cx="234950" cy="227329"/>
          </a:xfrm>
        </p:grpSpPr>
        <p:sp>
          <p:nvSpPr>
            <p:cNvPr id="18" name="object 18"/>
            <p:cNvSpPr/>
            <p:nvPr/>
          </p:nvSpPr>
          <p:spPr>
            <a:xfrm>
              <a:off x="6932612" y="4102100"/>
              <a:ext cx="46355" cy="178435"/>
            </a:xfrm>
            <a:custGeom>
              <a:avLst/>
              <a:gdLst/>
              <a:ahLst/>
              <a:cxnLst/>
              <a:rect l="l" t="t" r="r" b="b"/>
              <a:pathLst>
                <a:path w="46354" h="178435">
                  <a:moveTo>
                    <a:pt x="0" y="0"/>
                  </a:moveTo>
                  <a:lnTo>
                    <a:pt x="45796" y="177952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68002" y="4102100"/>
              <a:ext cx="46355" cy="198755"/>
            </a:xfrm>
            <a:custGeom>
              <a:avLst/>
              <a:gdLst/>
              <a:ahLst/>
              <a:cxnLst/>
              <a:rect l="l" t="t" r="r" b="b"/>
              <a:pathLst>
                <a:path w="46354" h="198754">
                  <a:moveTo>
                    <a:pt x="0" y="198437"/>
                  </a:moveTo>
                  <a:lnTo>
                    <a:pt x="45796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02350" y="4102100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926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015038" y="5111750"/>
            <a:ext cx="1938655" cy="533400"/>
          </a:xfrm>
          <a:custGeom>
            <a:avLst/>
            <a:gdLst/>
            <a:ahLst/>
            <a:cxnLst/>
            <a:rect l="l" t="t" r="r" b="b"/>
            <a:pathLst>
              <a:path w="1938654" h="533400">
                <a:moveTo>
                  <a:pt x="0" y="533400"/>
                </a:moveTo>
                <a:lnTo>
                  <a:pt x="387667" y="0"/>
                </a:lnTo>
                <a:lnTo>
                  <a:pt x="1938337" y="0"/>
                </a:lnTo>
                <a:lnTo>
                  <a:pt x="1550670" y="533400"/>
                </a:lnTo>
                <a:lnTo>
                  <a:pt x="0" y="533400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38753" y="5121909"/>
            <a:ext cx="896619" cy="503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364" marR="5080" indent="-114300">
              <a:lnSpc>
                <a:spcPct val="100800"/>
              </a:lnSpc>
              <a:spcBef>
                <a:spcPts val="110"/>
              </a:spcBef>
            </a:pP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sc</a:t>
            </a:r>
            <a:r>
              <a:rPr sz="1550" b="1" spc="-10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550" b="1" spc="105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er 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R1,</a:t>
            </a: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 R2</a:t>
            </a:r>
            <a:endParaRPr sz="15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06500" y="4432300"/>
            <a:ext cx="3117850" cy="650875"/>
          </a:xfrm>
          <a:custGeom>
            <a:avLst/>
            <a:gdLst/>
            <a:ahLst/>
            <a:cxnLst/>
            <a:rect l="l" t="t" r="r" b="b"/>
            <a:pathLst>
              <a:path w="3117850" h="650875">
                <a:moveTo>
                  <a:pt x="0" y="650875"/>
                </a:moveTo>
                <a:lnTo>
                  <a:pt x="623570" y="0"/>
                </a:lnTo>
                <a:lnTo>
                  <a:pt x="3117850" y="0"/>
                </a:lnTo>
                <a:lnTo>
                  <a:pt x="2494280" y="650875"/>
                </a:lnTo>
                <a:lnTo>
                  <a:pt x="0" y="650875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46913" y="4501197"/>
            <a:ext cx="2042795" cy="5035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b="1" spc="35" dirty="0">
                <a:solidFill>
                  <a:srgbClr val="003366"/>
                </a:solidFill>
                <a:latin typeface="Arial"/>
                <a:cs typeface="Arial"/>
              </a:rPr>
              <a:t>Escrever</a:t>
            </a:r>
            <a:endParaRPr sz="1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“não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há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raízes</a:t>
            </a: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reais”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29167" y="1771650"/>
            <a:ext cx="85725" cy="925830"/>
            <a:chOff x="4729167" y="1771650"/>
            <a:chExt cx="85725" cy="925830"/>
          </a:xfrm>
        </p:grpSpPr>
        <p:sp>
          <p:nvSpPr>
            <p:cNvPr id="26" name="object 26"/>
            <p:cNvSpPr/>
            <p:nvPr/>
          </p:nvSpPr>
          <p:spPr>
            <a:xfrm>
              <a:off x="4772024" y="1771650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0"/>
                  </a:moveTo>
                  <a:lnTo>
                    <a:pt x="0" y="244475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29167" y="200184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72024" y="2414587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5">
                  <a:moveTo>
                    <a:pt x="0" y="0"/>
                  </a:moveTo>
                  <a:lnTo>
                    <a:pt x="0" y="211137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29167" y="261144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720980" y="3116262"/>
            <a:ext cx="4284980" cy="2970530"/>
            <a:chOff x="2720980" y="3116262"/>
            <a:chExt cx="4284980" cy="2970530"/>
          </a:xfrm>
        </p:grpSpPr>
        <p:sp>
          <p:nvSpPr>
            <p:cNvPr id="31" name="object 31"/>
            <p:cNvSpPr/>
            <p:nvPr/>
          </p:nvSpPr>
          <p:spPr>
            <a:xfrm>
              <a:off x="4760912" y="311626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5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18055" y="3340101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63837" y="3700463"/>
              <a:ext cx="0" cy="650875"/>
            </a:xfrm>
            <a:custGeom>
              <a:avLst/>
              <a:gdLst/>
              <a:ahLst/>
              <a:cxnLst/>
              <a:rect l="l" t="t" r="r" b="b"/>
              <a:pathLst>
                <a:path h="650875">
                  <a:moveTo>
                    <a:pt x="0" y="0"/>
                  </a:moveTo>
                  <a:lnTo>
                    <a:pt x="0" y="650875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20980" y="433705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5899" y="3708400"/>
              <a:ext cx="1363980" cy="0"/>
            </a:xfrm>
            <a:custGeom>
              <a:avLst/>
              <a:gdLst/>
              <a:ahLst/>
              <a:cxnLst/>
              <a:rect l="l" t="t" r="r" b="b"/>
              <a:pathLst>
                <a:path w="1363979">
                  <a:moveTo>
                    <a:pt x="1363662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62773" y="3717925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4">
                  <a:moveTo>
                    <a:pt x="0" y="0"/>
                  </a:moveTo>
                  <a:lnTo>
                    <a:pt x="0" y="211137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19916" y="391477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19725" y="3708400"/>
              <a:ext cx="1555750" cy="0"/>
            </a:xfrm>
            <a:custGeom>
              <a:avLst/>
              <a:gdLst/>
              <a:ahLst/>
              <a:cxnLst/>
              <a:rect l="l" t="t" r="r" b="b"/>
              <a:pathLst>
                <a:path w="1555750">
                  <a:moveTo>
                    <a:pt x="15557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73362" y="5110163"/>
              <a:ext cx="0" cy="679450"/>
            </a:xfrm>
            <a:custGeom>
              <a:avLst/>
              <a:gdLst/>
              <a:ahLst/>
              <a:cxnLst/>
              <a:rect l="l" t="t" r="r" b="b"/>
              <a:pathLst>
                <a:path h="679450">
                  <a:moveTo>
                    <a:pt x="0" y="0"/>
                  </a:moveTo>
                  <a:lnTo>
                    <a:pt x="0" y="67945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68599" y="5781675"/>
              <a:ext cx="4206875" cy="0"/>
            </a:xfrm>
            <a:custGeom>
              <a:avLst/>
              <a:gdLst/>
              <a:ahLst/>
              <a:cxnLst/>
              <a:rect l="l" t="t" r="r" b="b"/>
              <a:pathLst>
                <a:path w="4206875">
                  <a:moveTo>
                    <a:pt x="4206875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62773" y="4845050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4">
                  <a:moveTo>
                    <a:pt x="0" y="0"/>
                  </a:moveTo>
                  <a:lnTo>
                    <a:pt x="0" y="211137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19916" y="504190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62775" y="5662612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79">
                  <a:moveTo>
                    <a:pt x="0" y="0"/>
                  </a:moveTo>
                  <a:lnTo>
                    <a:pt x="0" y="131762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87900" y="5805487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0"/>
                  </a:moveTo>
                  <a:lnTo>
                    <a:pt x="0" y="20955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45042" y="600075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538152" y="3388995"/>
            <a:ext cx="15938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16</a:t>
            </a:fld>
            <a:endParaRPr spc="10" dirty="0"/>
          </a:p>
        </p:txBody>
      </p:sp>
      <p:sp>
        <p:nvSpPr>
          <p:cNvPr id="47" name="object 47"/>
          <p:cNvSpPr txBox="1"/>
          <p:nvPr/>
        </p:nvSpPr>
        <p:spPr>
          <a:xfrm>
            <a:off x="3791934" y="3388995"/>
            <a:ext cx="17018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28726" y="1538287"/>
            <a:ext cx="1695450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u="heavy" spc="-2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Fluxograma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241" y="73183"/>
            <a:ext cx="595566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Descrição </a:t>
            </a:r>
            <a:r>
              <a:rPr spc="25" dirty="0"/>
              <a:t>da </a:t>
            </a:r>
            <a:r>
              <a:rPr spc="30" dirty="0"/>
              <a:t>estrutura </a:t>
            </a:r>
            <a:r>
              <a:rPr spc="25" dirty="0"/>
              <a:t>de</a:t>
            </a:r>
            <a:r>
              <a:rPr spc="-335" dirty="0"/>
              <a:t> </a:t>
            </a:r>
            <a:r>
              <a:rPr spc="50" dirty="0"/>
              <a:t>um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17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165679" y="587600"/>
            <a:ext cx="196405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spc="10" dirty="0">
                <a:solidFill>
                  <a:srgbClr val="003366"/>
                </a:solidFill>
                <a:latin typeface="Times New Roman"/>
                <a:cs typeface="Times New Roman"/>
              </a:rPr>
              <a:t>programa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288" y="1318895"/>
            <a:ext cx="7700645" cy="5001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0489">
              <a:lnSpc>
                <a:spcPct val="99800"/>
              </a:lnSpc>
              <a:spcBef>
                <a:spcPts val="105"/>
              </a:spcBef>
              <a:buFont typeface="Wingdings"/>
              <a:buChar char=""/>
              <a:tabLst>
                <a:tab pos="270510" algn="l"/>
              </a:tabLst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estrutura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400" spc="-40" dirty="0">
                <a:solidFill>
                  <a:srgbClr val="003366"/>
                </a:solidFill>
                <a:latin typeface="Times New Roman"/>
                <a:cs typeface="Times New Roman"/>
              </a:rPr>
              <a:t>um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programa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pode </a:t>
            </a:r>
            <a:r>
              <a:rPr sz="2400" spc="-45" dirty="0">
                <a:solidFill>
                  <a:srgbClr val="003366"/>
                </a:solidFill>
                <a:latin typeface="Times New Roman"/>
                <a:cs typeface="Times New Roman"/>
              </a:rPr>
              <a:t>ser </a:t>
            </a:r>
            <a:r>
              <a:rPr sz="2400" spc="-15" dirty="0">
                <a:solidFill>
                  <a:srgbClr val="003366"/>
                </a:solidFill>
                <a:latin typeface="Times New Roman"/>
                <a:cs typeface="Times New Roman"/>
              </a:rPr>
              <a:t>descrita </a:t>
            </a: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através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400" spc="-40" dirty="0">
                <a:solidFill>
                  <a:srgbClr val="003366"/>
                </a:solidFill>
                <a:latin typeface="Times New Roman"/>
                <a:cs typeface="Times New Roman"/>
              </a:rPr>
              <a:t>um 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diagrama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estrutura,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diagrama </a:t>
            </a:r>
            <a:r>
              <a:rPr sz="2400" spc="-15" dirty="0">
                <a:solidFill>
                  <a:srgbClr val="003366"/>
                </a:solidFill>
                <a:latin typeface="Times New Roman"/>
                <a:cs typeface="Times New Roman"/>
              </a:rPr>
              <a:t>hierárquico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ou </a:t>
            </a:r>
            <a:r>
              <a:rPr sz="2400" u="heavy" spc="-3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diagrama </a:t>
            </a:r>
            <a:r>
              <a:rPr sz="2400" i="1" u="heavy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top- </a:t>
            </a: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i="1" u="heavy" spc="-3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down</a:t>
            </a:r>
            <a:r>
              <a:rPr sz="2400" i="1" spc="-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que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descreve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organização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do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programa, </a:t>
            </a:r>
            <a:r>
              <a:rPr sz="2400" spc="-60" dirty="0">
                <a:solidFill>
                  <a:srgbClr val="003366"/>
                </a:solidFill>
                <a:latin typeface="Times New Roman"/>
                <a:cs typeface="Times New Roman"/>
              </a:rPr>
              <a:t>mas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omite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os 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pormenores </a:t>
            </a:r>
            <a:r>
              <a:rPr sz="2400" spc="-10" dirty="0">
                <a:solidFill>
                  <a:srgbClr val="003366"/>
                </a:solidFill>
                <a:latin typeface="Times New Roman"/>
                <a:cs typeface="Times New Roman"/>
              </a:rPr>
              <a:t>das</a:t>
            </a:r>
            <a:r>
              <a:rPr sz="2400" spc="-3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operações.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  <a:spcBef>
                <a:spcPts val="1290"/>
              </a:spcBef>
              <a:buFont typeface="Wingdings"/>
              <a:buChar char=""/>
              <a:tabLst>
                <a:tab pos="346710" algn="l"/>
              </a:tabLst>
            </a:pPr>
            <a:r>
              <a:rPr sz="2400" spc="10" dirty="0">
                <a:solidFill>
                  <a:srgbClr val="003366"/>
                </a:solidFill>
                <a:latin typeface="Times New Roman"/>
                <a:cs typeface="Times New Roman"/>
              </a:rPr>
              <a:t>Ele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descreve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que </a:t>
            </a:r>
            <a:r>
              <a:rPr sz="2400" spc="-10" dirty="0">
                <a:solidFill>
                  <a:srgbClr val="003366"/>
                </a:solidFill>
                <a:latin typeface="Times New Roman"/>
                <a:cs typeface="Times New Roman"/>
              </a:rPr>
              <a:t>cada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parte ou </a:t>
            </a:r>
            <a:r>
              <a:rPr sz="2400" u="heavy" spc="-4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módulo </a:t>
            </a:r>
            <a:r>
              <a:rPr sz="2400" u="heavy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do </a:t>
            </a:r>
            <a:r>
              <a:rPr sz="2400" u="heavy" spc="-2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programa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 faz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e  </a:t>
            </a:r>
            <a:r>
              <a:rPr sz="2400" spc="-40" dirty="0">
                <a:solidFill>
                  <a:srgbClr val="003366"/>
                </a:solidFill>
                <a:latin typeface="Times New Roman"/>
                <a:cs typeface="Times New Roman"/>
              </a:rPr>
              <a:t>mostra </a:t>
            </a:r>
            <a:r>
              <a:rPr sz="2400" spc="-45" dirty="0">
                <a:solidFill>
                  <a:srgbClr val="003366"/>
                </a:solidFill>
                <a:latin typeface="Times New Roman"/>
                <a:cs typeface="Times New Roman"/>
              </a:rPr>
              <a:t>como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os </a:t>
            </a: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diferentes </a:t>
            </a:r>
            <a:r>
              <a:rPr sz="2400" spc="-35" dirty="0">
                <a:solidFill>
                  <a:srgbClr val="003366"/>
                </a:solidFill>
                <a:latin typeface="Times New Roman"/>
                <a:cs typeface="Times New Roman"/>
              </a:rPr>
              <a:t>módulos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estão </a:t>
            </a:r>
            <a:r>
              <a:rPr sz="2400" spc="-10" dirty="0">
                <a:solidFill>
                  <a:srgbClr val="003366"/>
                </a:solidFill>
                <a:latin typeface="Times New Roman"/>
                <a:cs typeface="Times New Roman"/>
              </a:rPr>
              <a:t>relacionados </a:t>
            </a:r>
            <a:r>
              <a:rPr sz="2400" spc="-15" dirty="0">
                <a:solidFill>
                  <a:srgbClr val="003366"/>
                </a:solidFill>
                <a:latin typeface="Times New Roman"/>
                <a:cs typeface="Times New Roman"/>
              </a:rPr>
              <a:t>entre</a:t>
            </a:r>
            <a:r>
              <a:rPr sz="2400" spc="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003366"/>
                </a:solidFill>
                <a:latin typeface="Times New Roman"/>
                <a:cs typeface="Times New Roman"/>
              </a:rPr>
              <a:t>si.</a:t>
            </a:r>
            <a:endParaRPr sz="2400">
              <a:latin typeface="Times New Roman"/>
              <a:cs typeface="Times New Roman"/>
            </a:endParaRPr>
          </a:p>
          <a:p>
            <a:pPr marL="12700" marR="915035">
              <a:lnSpc>
                <a:spcPts val="2850"/>
              </a:lnSpc>
              <a:spcBef>
                <a:spcPts val="1200"/>
              </a:spcBef>
              <a:buFont typeface="Wingdings"/>
              <a:buChar char=""/>
              <a:tabLst>
                <a:tab pos="346710" algn="l"/>
              </a:tabLst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diagrama </a:t>
            </a:r>
            <a:r>
              <a:rPr sz="2400" spc="-35" dirty="0">
                <a:solidFill>
                  <a:srgbClr val="003366"/>
                </a:solidFill>
                <a:latin typeface="Times New Roman"/>
                <a:cs typeface="Times New Roman"/>
              </a:rPr>
              <a:t>lê-se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do topo para </a:t>
            </a: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baixo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66"/>
                </a:solidFill>
                <a:latin typeface="Times New Roman"/>
                <a:cs typeface="Times New Roman"/>
              </a:rPr>
              <a:t>top-down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e da 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esquerda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para a</a:t>
            </a:r>
            <a:r>
              <a:rPr sz="2400" spc="-39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direita.</a:t>
            </a:r>
            <a:endParaRPr sz="2400">
              <a:latin typeface="Times New Roman"/>
              <a:cs typeface="Times New Roman"/>
            </a:endParaRPr>
          </a:p>
          <a:p>
            <a:pPr marL="12700" marR="251460">
              <a:lnSpc>
                <a:spcPct val="101600"/>
              </a:lnSpc>
              <a:spcBef>
                <a:spcPts val="1035"/>
              </a:spcBef>
              <a:buFont typeface="Wingdings"/>
              <a:buChar char=""/>
              <a:tabLst>
                <a:tab pos="346710" algn="l"/>
              </a:tabLst>
            </a:pPr>
            <a:r>
              <a:rPr sz="2400" spc="-15" dirty="0">
                <a:solidFill>
                  <a:srgbClr val="003366"/>
                </a:solidFill>
                <a:latin typeface="Times New Roman"/>
                <a:cs typeface="Times New Roman"/>
              </a:rPr>
              <a:t>Cada </a:t>
            </a:r>
            <a:r>
              <a:rPr sz="2400" spc="-40" dirty="0">
                <a:solidFill>
                  <a:srgbClr val="003366"/>
                </a:solidFill>
                <a:latin typeface="Times New Roman"/>
                <a:cs typeface="Times New Roman"/>
              </a:rPr>
              <a:t>módulo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pode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estar </a:t>
            </a:r>
            <a:r>
              <a:rPr sz="2400" spc="-10" dirty="0">
                <a:solidFill>
                  <a:srgbClr val="003366"/>
                </a:solidFill>
                <a:latin typeface="Times New Roman"/>
                <a:cs typeface="Times New Roman"/>
              </a:rPr>
              <a:t>dividido em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sub-módulos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e </a:t>
            </a:r>
            <a:r>
              <a:rPr sz="2400" spc="-50" dirty="0">
                <a:solidFill>
                  <a:srgbClr val="003366"/>
                </a:solidFill>
                <a:latin typeface="Times New Roman"/>
                <a:cs typeface="Times New Roman"/>
              </a:rPr>
              <a:t>assim 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sucessivamente.</a:t>
            </a:r>
            <a:endParaRPr sz="2400">
              <a:latin typeface="Times New Roman"/>
              <a:cs typeface="Times New Roman"/>
            </a:endParaRPr>
          </a:p>
          <a:p>
            <a:pPr marL="12700" marR="471170">
              <a:lnSpc>
                <a:spcPct val="101600"/>
              </a:lnSpc>
              <a:spcBef>
                <a:spcPts val="1050"/>
              </a:spcBef>
              <a:buFont typeface="Wingdings"/>
              <a:buChar char=""/>
              <a:tabLst>
                <a:tab pos="346710" algn="l"/>
              </a:tabLst>
            </a:pP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Estes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diagramas </a:t>
            </a:r>
            <a:r>
              <a:rPr sz="2400" spc="-45" dirty="0">
                <a:solidFill>
                  <a:srgbClr val="003366"/>
                </a:solidFill>
                <a:latin typeface="Times New Roman"/>
                <a:cs typeface="Times New Roman"/>
              </a:rPr>
              <a:t>são </a:t>
            </a: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úteis </a:t>
            </a:r>
            <a:r>
              <a:rPr sz="2400" spc="-40" dirty="0">
                <a:solidFill>
                  <a:srgbClr val="003366"/>
                </a:solidFill>
                <a:latin typeface="Times New Roman"/>
                <a:cs typeface="Times New Roman"/>
              </a:rPr>
              <a:t>no </a:t>
            </a:r>
            <a:r>
              <a:rPr sz="2400" spc="-35" dirty="0">
                <a:solidFill>
                  <a:srgbClr val="003366"/>
                </a:solidFill>
                <a:latin typeface="Times New Roman"/>
                <a:cs typeface="Times New Roman"/>
              </a:rPr>
              <a:t>planeamento </a:t>
            </a:r>
            <a:r>
              <a:rPr sz="2400" spc="-15" dirty="0">
                <a:solidFill>
                  <a:srgbClr val="003366"/>
                </a:solidFill>
                <a:latin typeface="Times New Roman"/>
                <a:cs typeface="Times New Roman"/>
              </a:rPr>
              <a:t>inicial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do 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programa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e </a:t>
            </a: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ajudam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escrever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programas</a:t>
            </a:r>
            <a:r>
              <a:rPr sz="2400" spc="1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Times New Roman"/>
                <a:cs typeface="Times New Roman"/>
              </a:rPr>
              <a:t>bem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estruturados.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31" y="73183"/>
            <a:ext cx="604456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Desenvolvimento </a:t>
            </a:r>
            <a:r>
              <a:rPr spc="5" dirty="0"/>
              <a:t>modular</a:t>
            </a:r>
            <a:r>
              <a:rPr spc="229" dirty="0"/>
              <a:t> </a:t>
            </a:r>
            <a:r>
              <a:rPr spc="45" dirty="0"/>
              <a:t>de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18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3975103" y="587600"/>
            <a:ext cx="216979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p</a:t>
            </a:r>
            <a:r>
              <a:rPr sz="3950" spc="30" dirty="0">
                <a:solidFill>
                  <a:srgbClr val="003366"/>
                </a:solidFill>
                <a:latin typeface="Times New Roman"/>
                <a:cs typeface="Times New Roman"/>
              </a:rPr>
              <a:t>r</a:t>
            </a: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o</a:t>
            </a:r>
            <a:r>
              <a:rPr sz="3950" spc="-30" dirty="0">
                <a:solidFill>
                  <a:srgbClr val="003366"/>
                </a:solidFill>
                <a:latin typeface="Times New Roman"/>
                <a:cs typeface="Times New Roman"/>
              </a:rPr>
              <a:t>g</a:t>
            </a:r>
            <a:r>
              <a:rPr sz="3950" spc="30" dirty="0">
                <a:solidFill>
                  <a:srgbClr val="003366"/>
                </a:solidFill>
                <a:latin typeface="Times New Roman"/>
                <a:cs typeface="Times New Roman"/>
              </a:rPr>
              <a:t>r</a:t>
            </a: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3950" spc="-80" dirty="0">
                <a:solidFill>
                  <a:srgbClr val="003366"/>
                </a:solidFill>
                <a:latin typeface="Times New Roman"/>
                <a:cs typeface="Times New Roman"/>
              </a:rPr>
              <a:t>m</a:t>
            </a: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as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865" y="1440872"/>
            <a:ext cx="8160384" cy="49974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965"/>
              </a:spcBef>
              <a:buSzPct val="95348"/>
              <a:buFont typeface="Wingdings"/>
              <a:buChar char=""/>
              <a:tabLst>
                <a:tab pos="174625" algn="l"/>
              </a:tabLst>
            </a:pPr>
            <a:r>
              <a:rPr sz="2150" dirty="0">
                <a:solidFill>
                  <a:srgbClr val="003366"/>
                </a:solidFill>
                <a:latin typeface="Times New Roman"/>
                <a:cs typeface="Times New Roman"/>
              </a:rPr>
              <a:t>Método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usado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para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lidar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com problemas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150" spc="-5" dirty="0">
                <a:solidFill>
                  <a:srgbClr val="003366"/>
                </a:solidFill>
                <a:latin typeface="Times New Roman"/>
                <a:cs typeface="Times New Roman"/>
              </a:rPr>
              <a:t>programação</a:t>
            </a:r>
            <a:r>
              <a:rPr sz="2150" spc="2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complexos.</a:t>
            </a:r>
            <a:endParaRPr sz="2150">
              <a:latin typeface="Times New Roman"/>
              <a:cs typeface="Times New Roman"/>
            </a:endParaRPr>
          </a:p>
          <a:p>
            <a:pPr marL="12700" marR="31115">
              <a:lnSpc>
                <a:spcPct val="101800"/>
              </a:lnSpc>
              <a:spcBef>
                <a:spcPts val="819"/>
              </a:spcBef>
              <a:buSzPct val="95348"/>
              <a:buFont typeface="Wingdings"/>
              <a:buChar char=""/>
              <a:tabLst>
                <a:tab pos="174625" algn="l"/>
              </a:tabLst>
            </a:pP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Começa-se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por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dividir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tarefa inicial </a:t>
            </a:r>
            <a:r>
              <a:rPr sz="2150" spc="15" dirty="0">
                <a:solidFill>
                  <a:srgbClr val="003366"/>
                </a:solidFill>
                <a:latin typeface="Times New Roman"/>
                <a:cs typeface="Times New Roman"/>
              </a:rPr>
              <a:t>em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sub-tarefas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algumas das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quais  poderão </a:t>
            </a:r>
            <a:r>
              <a:rPr sz="2150" dirty="0">
                <a:solidFill>
                  <a:srgbClr val="003366"/>
                </a:solidFill>
                <a:latin typeface="Times New Roman"/>
                <a:cs typeface="Times New Roman"/>
              </a:rPr>
              <a:t>ser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150" spc="-45" dirty="0">
                <a:solidFill>
                  <a:srgbClr val="003366"/>
                </a:solidFill>
                <a:latin typeface="Times New Roman"/>
                <a:cs typeface="Times New Roman"/>
              </a:rPr>
              <a:t>grande</a:t>
            </a:r>
            <a:r>
              <a:rPr sz="2150" spc="2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complexidade.</a:t>
            </a:r>
            <a:endParaRPr sz="2150">
              <a:latin typeface="Times New Roman"/>
              <a:cs typeface="Times New Roman"/>
            </a:endParaRPr>
          </a:p>
          <a:p>
            <a:pPr marL="12700" marR="372745">
              <a:lnSpc>
                <a:spcPct val="102699"/>
              </a:lnSpc>
              <a:spcBef>
                <a:spcPts val="800"/>
              </a:spcBef>
              <a:buSzPct val="95348"/>
              <a:buFont typeface="Wingdings"/>
              <a:buChar char=""/>
              <a:tabLst>
                <a:tab pos="174625" algn="l"/>
              </a:tabLst>
            </a:pP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Cada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uma destas sub-tarefas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é,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por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sua </a:t>
            </a:r>
            <a:r>
              <a:rPr sz="2150" dirty="0">
                <a:solidFill>
                  <a:srgbClr val="003366"/>
                </a:solidFill>
                <a:latin typeface="Times New Roman"/>
                <a:cs typeface="Times New Roman"/>
              </a:rPr>
              <a:t>vez,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dividida </a:t>
            </a:r>
            <a:r>
              <a:rPr sz="2150" spc="15" dirty="0">
                <a:solidFill>
                  <a:srgbClr val="003366"/>
                </a:solidFill>
                <a:latin typeface="Times New Roman"/>
                <a:cs typeface="Times New Roman"/>
              </a:rPr>
              <a:t>em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sub-tarefas 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mais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simples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e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assim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sucessivamente,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até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que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todas as tarefas </a:t>
            </a:r>
            <a:r>
              <a:rPr sz="2150" spc="-5" dirty="0">
                <a:solidFill>
                  <a:srgbClr val="003366"/>
                </a:solidFill>
                <a:latin typeface="Times New Roman"/>
                <a:cs typeface="Times New Roman"/>
              </a:rPr>
              <a:t>estejam 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descritas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forma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suficientemente elementar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para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poderem </a:t>
            </a:r>
            <a:r>
              <a:rPr sz="2150" dirty="0">
                <a:solidFill>
                  <a:srgbClr val="003366"/>
                </a:solidFill>
                <a:latin typeface="Times New Roman"/>
                <a:cs typeface="Times New Roman"/>
              </a:rPr>
              <a:t>ser 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facilmente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codificadas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na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linguagem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programação</a:t>
            </a:r>
            <a:r>
              <a:rPr sz="2150" spc="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escolhida.</a:t>
            </a:r>
            <a:endParaRPr sz="215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795"/>
              </a:spcBef>
              <a:buSzPct val="95348"/>
              <a:buFont typeface="Wingdings"/>
              <a:buChar char=""/>
              <a:tabLst>
                <a:tab pos="241300" algn="l"/>
              </a:tabLst>
            </a:pP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Vantagens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do </a:t>
            </a:r>
            <a:r>
              <a:rPr sz="2150" spc="-5" dirty="0">
                <a:solidFill>
                  <a:srgbClr val="003366"/>
                </a:solidFill>
                <a:latin typeface="Times New Roman"/>
                <a:cs typeface="Times New Roman"/>
              </a:rPr>
              <a:t>desenvolvimento</a:t>
            </a:r>
            <a:r>
              <a:rPr sz="2150" spc="3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modular:</a:t>
            </a:r>
            <a:endParaRPr sz="2150">
              <a:latin typeface="Times New Roman"/>
              <a:cs typeface="Times New Roman"/>
            </a:endParaRPr>
          </a:p>
          <a:p>
            <a:pPr marL="469265" marR="549275" lvl="1">
              <a:lnSpc>
                <a:spcPct val="101800"/>
              </a:lnSpc>
              <a:spcBef>
                <a:spcPts val="825"/>
              </a:spcBef>
              <a:buSzPct val="51162"/>
              <a:buFont typeface="Wingdings"/>
              <a:buChar char=""/>
              <a:tabLst>
                <a:tab pos="584835" algn="l"/>
              </a:tabLst>
            </a:pPr>
            <a:r>
              <a:rPr sz="2150" spc="-5" dirty="0">
                <a:solidFill>
                  <a:srgbClr val="003366"/>
                </a:solidFill>
                <a:latin typeface="Times New Roman"/>
                <a:cs typeface="Times New Roman"/>
              </a:rPr>
              <a:t>um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módulo pode </a:t>
            </a:r>
            <a:r>
              <a:rPr sz="2150" dirty="0">
                <a:solidFill>
                  <a:srgbClr val="003366"/>
                </a:solidFill>
                <a:latin typeface="Times New Roman"/>
                <a:cs typeface="Times New Roman"/>
              </a:rPr>
              <a:t>ser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facilmente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reutilizado </a:t>
            </a:r>
            <a:r>
              <a:rPr sz="2150" spc="15" dirty="0">
                <a:solidFill>
                  <a:srgbClr val="003366"/>
                </a:solidFill>
                <a:latin typeface="Times New Roman"/>
                <a:cs typeface="Times New Roman"/>
              </a:rPr>
              <a:t>em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várias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partes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do 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programa;</a:t>
            </a:r>
            <a:endParaRPr sz="2150">
              <a:latin typeface="Times New Roman"/>
              <a:cs typeface="Times New Roman"/>
            </a:endParaRPr>
          </a:p>
          <a:p>
            <a:pPr marL="469265" marR="5080" lvl="1">
              <a:lnSpc>
                <a:spcPct val="103200"/>
              </a:lnSpc>
              <a:spcBef>
                <a:spcPts val="790"/>
              </a:spcBef>
              <a:buSzPct val="51162"/>
              <a:buFont typeface="Wingdings"/>
              <a:buChar char=""/>
              <a:tabLst>
                <a:tab pos="584835" algn="l"/>
              </a:tabLst>
            </a:pP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facilita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deteção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e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correção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erros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(analisando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os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sintomas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um 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erro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é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frequentemente </a:t>
            </a:r>
            <a:r>
              <a:rPr sz="2150" spc="-35" dirty="0">
                <a:solidFill>
                  <a:srgbClr val="003366"/>
                </a:solidFill>
                <a:latin typeface="Times New Roman"/>
                <a:cs typeface="Times New Roman"/>
              </a:rPr>
              <a:t>fácil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reduzir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causa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desse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erro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150" spc="-5" dirty="0">
                <a:solidFill>
                  <a:srgbClr val="003366"/>
                </a:solidFill>
                <a:latin typeface="Times New Roman"/>
                <a:cs typeface="Times New Roman"/>
              </a:rPr>
              <a:t>um 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determinado</a:t>
            </a:r>
            <a:r>
              <a:rPr sz="2150" spc="3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módulo).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7056" y="332263"/>
            <a:ext cx="183959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E</a:t>
            </a:r>
            <a:r>
              <a:rPr spc="45" dirty="0"/>
              <a:t>xe</a:t>
            </a:r>
            <a:r>
              <a:rPr spc="-80" dirty="0"/>
              <a:t>m</a:t>
            </a:r>
            <a:r>
              <a:rPr spc="45" dirty="0"/>
              <a:t>p</a:t>
            </a:r>
            <a:r>
              <a:rPr spc="-55" dirty="0"/>
              <a:t>l</a:t>
            </a:r>
            <a:r>
              <a:rPr spc="10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494" y="1102436"/>
            <a:ext cx="8019415" cy="19494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PROBLEMA:</a:t>
            </a:r>
            <a:endParaRPr sz="2000">
              <a:latin typeface="Times New Roman"/>
              <a:cs typeface="Times New Roman"/>
            </a:endParaRPr>
          </a:p>
          <a:p>
            <a:pPr marL="12700" marR="213995">
              <a:lnSpc>
                <a:spcPts val="2170"/>
              </a:lnSpc>
              <a:spcBef>
                <a:spcPts val="484"/>
              </a:spcBef>
            </a:pP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Calcular</a:t>
            </a:r>
            <a:r>
              <a:rPr sz="2000" spc="-204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área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000" spc="-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um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triângulo,</a:t>
            </a:r>
            <a:r>
              <a:rPr sz="2000" spc="-1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dadas</a:t>
            </a:r>
            <a:r>
              <a:rPr sz="2000" spc="-1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coordenadas</a:t>
            </a:r>
            <a:r>
              <a:rPr sz="2000" spc="-2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dos</a:t>
            </a:r>
            <a:r>
              <a:rPr sz="20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vértices,</a:t>
            </a:r>
            <a:r>
              <a:rPr sz="2000" spc="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usando</a:t>
            </a:r>
            <a:r>
              <a:rPr sz="2000" spc="-1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a 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fórmula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000" spc="-114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Heron:</a:t>
            </a:r>
            <a:endParaRPr sz="2000">
              <a:latin typeface="Times New Roman"/>
              <a:cs typeface="Times New Roman"/>
            </a:endParaRPr>
          </a:p>
          <a:p>
            <a:pPr marL="90805" algn="ctr">
              <a:lnSpc>
                <a:spcPct val="100000"/>
              </a:lnSpc>
              <a:spcBef>
                <a:spcPts val="195"/>
              </a:spcBef>
              <a:tabLst>
                <a:tab pos="1243330" algn="l"/>
              </a:tabLst>
            </a:pP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AREA</a:t>
            </a:r>
            <a:r>
              <a:rPr sz="20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=	S *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(S-A)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* (S-B) *</a:t>
            </a:r>
            <a:r>
              <a:rPr sz="2000" spc="-2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(S-C)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3099"/>
              </a:lnSpc>
              <a:spcBef>
                <a:spcPts val="150"/>
              </a:spcBef>
            </a:pP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em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003366"/>
                </a:solidFill>
                <a:latin typeface="Times New Roman"/>
                <a:cs typeface="Times New Roman"/>
              </a:rPr>
              <a:t>que</a:t>
            </a:r>
            <a:r>
              <a:rPr sz="2000" spc="-1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S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=</a:t>
            </a:r>
            <a:r>
              <a:rPr sz="2000" spc="-7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semi-perímetro</a:t>
            </a: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=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 (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+</a:t>
            </a:r>
            <a:r>
              <a:rPr sz="2000" spc="-7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B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+</a:t>
            </a:r>
            <a:r>
              <a:rPr sz="2000" spc="-7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C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)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/</a:t>
            </a: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e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A,</a:t>
            </a:r>
            <a:r>
              <a:rPr sz="2000" spc="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B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e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C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=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comprimentos</a:t>
            </a:r>
            <a:r>
              <a:rPr sz="2000" spc="-1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dos  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lados.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23962" y="3225800"/>
            <a:ext cx="7174230" cy="657225"/>
            <a:chOff x="1223962" y="3225800"/>
            <a:chExt cx="7174230" cy="657225"/>
          </a:xfrm>
        </p:grpSpPr>
        <p:sp>
          <p:nvSpPr>
            <p:cNvPr id="5" name="object 5"/>
            <p:cNvSpPr/>
            <p:nvPr/>
          </p:nvSpPr>
          <p:spPr>
            <a:xfrm>
              <a:off x="1246187" y="3549650"/>
              <a:ext cx="7136130" cy="0"/>
            </a:xfrm>
            <a:custGeom>
              <a:avLst/>
              <a:gdLst/>
              <a:ahLst/>
              <a:cxnLst/>
              <a:rect l="l" t="t" r="r" b="b"/>
              <a:pathLst>
                <a:path w="7136130">
                  <a:moveTo>
                    <a:pt x="0" y="0"/>
                  </a:moveTo>
                  <a:lnTo>
                    <a:pt x="7135812" y="0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9362" y="3543300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11687" y="3225800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1688" y="3556000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72476" y="3543300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743200" y="4468813"/>
            <a:ext cx="3770629" cy="8255"/>
          </a:xfrm>
          <a:custGeom>
            <a:avLst/>
            <a:gdLst/>
            <a:ahLst/>
            <a:cxnLst/>
            <a:rect l="l" t="t" r="r" b="b"/>
            <a:pathLst>
              <a:path w="3770629" h="8254">
                <a:moveTo>
                  <a:pt x="0" y="7937"/>
                </a:moveTo>
                <a:lnTo>
                  <a:pt x="3770312" y="0"/>
                </a:lnTo>
              </a:path>
            </a:pathLst>
          </a:custGeom>
          <a:ln w="50800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760" y="3904932"/>
            <a:ext cx="2260600" cy="446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855"/>
              </a:lnSpc>
              <a:spcBef>
                <a:spcPts val="125"/>
              </a:spcBef>
            </a:pP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Ler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coord.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dos</a:t>
            </a:r>
            <a:r>
              <a:rPr sz="15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vértices</a:t>
            </a:r>
            <a:endParaRPr sz="1550">
              <a:latin typeface="Arial"/>
              <a:cs typeface="Arial"/>
            </a:endParaRPr>
          </a:p>
          <a:p>
            <a:pPr marL="6350" algn="ctr">
              <a:lnSpc>
                <a:spcPts val="1435"/>
              </a:lnSpc>
            </a:pPr>
            <a:r>
              <a:rPr sz="1200" b="1" spc="-5" dirty="0">
                <a:solidFill>
                  <a:srgbClr val="003366"/>
                </a:solidFill>
                <a:latin typeface="Arial"/>
                <a:cs typeface="Arial"/>
              </a:rPr>
              <a:t>(V1, </a:t>
            </a:r>
            <a:r>
              <a:rPr sz="1200" b="1" spc="5" dirty="0">
                <a:solidFill>
                  <a:srgbClr val="003366"/>
                </a:solidFill>
                <a:latin typeface="Arial"/>
                <a:cs typeface="Arial"/>
              </a:rPr>
              <a:t>V2,</a:t>
            </a:r>
            <a:r>
              <a:rPr sz="1200" b="1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003366"/>
                </a:solidFill>
                <a:latin typeface="Arial"/>
                <a:cs typeface="Arial"/>
              </a:rPr>
              <a:t>V3)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9065" y="3917632"/>
            <a:ext cx="147320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Calcular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550" b="1" spc="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área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97133" y="4127258"/>
            <a:ext cx="135890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Escrever</a:t>
            </a:r>
            <a:r>
              <a:rPr sz="1550" b="1" spc="-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área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30501" y="4178300"/>
            <a:ext cx="3786504" cy="621030"/>
            <a:chOff x="2730501" y="4178300"/>
            <a:chExt cx="3786504" cy="621030"/>
          </a:xfrm>
        </p:grpSpPr>
        <p:sp>
          <p:nvSpPr>
            <p:cNvPr id="15" name="object 15"/>
            <p:cNvSpPr/>
            <p:nvPr/>
          </p:nvSpPr>
          <p:spPr>
            <a:xfrm>
              <a:off x="4611688" y="4178300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55901" y="4471987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1288" y="4471987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10100" y="4471987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2903" y="4832032"/>
            <a:ext cx="3687445" cy="5035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8475" algn="l"/>
                <a:tab pos="983615" algn="l"/>
                <a:tab pos="1542415" algn="l"/>
              </a:tabLst>
            </a:pP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...	...	...	</a:t>
            </a: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Calcular</a:t>
            </a:r>
            <a:r>
              <a:rPr sz="1550" b="1" spc="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comprimento</a:t>
            </a:r>
            <a:endParaRPr sz="1550">
              <a:latin typeface="Arial"/>
              <a:cs typeface="Arial"/>
            </a:endParaRPr>
          </a:p>
          <a:p>
            <a:pPr marL="2142490">
              <a:lnSpc>
                <a:spcPct val="100000"/>
              </a:lnSpc>
              <a:spcBef>
                <a:spcPts val="15"/>
              </a:spcBef>
            </a:pPr>
            <a:r>
              <a:rPr sz="1550" b="1" spc="20" dirty="0">
                <a:solidFill>
                  <a:srgbClr val="003366"/>
                </a:solidFill>
                <a:latin typeface="Arial"/>
                <a:cs typeface="Arial"/>
              </a:rPr>
              <a:t>dos</a:t>
            </a:r>
            <a:r>
              <a:rPr sz="155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lados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85526" y="4930444"/>
            <a:ext cx="101600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Calcular</a:t>
            </a:r>
            <a:r>
              <a:rPr sz="1550" b="1" spc="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78531" y="4930458"/>
            <a:ext cx="1436370" cy="446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855"/>
              </a:lnSpc>
              <a:spcBef>
                <a:spcPts val="125"/>
              </a:spcBef>
            </a:pPr>
            <a:r>
              <a:rPr sz="1550" b="1" dirty="0">
                <a:solidFill>
                  <a:srgbClr val="003366"/>
                </a:solidFill>
                <a:latin typeface="Arial"/>
                <a:cs typeface="Arial"/>
              </a:rPr>
              <a:t>Calcular</a:t>
            </a:r>
            <a:r>
              <a:rPr sz="155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003366"/>
                </a:solidFill>
                <a:latin typeface="Arial"/>
                <a:cs typeface="Arial"/>
              </a:rPr>
              <a:t>AREA</a:t>
            </a:r>
            <a:endParaRPr sz="1550">
              <a:latin typeface="Arial"/>
              <a:cs typeface="Arial"/>
            </a:endParaRPr>
          </a:p>
          <a:p>
            <a:pPr marL="1905" algn="ctr">
              <a:lnSpc>
                <a:spcPts val="1435"/>
              </a:lnSpc>
            </a:pPr>
            <a:r>
              <a:rPr sz="1200" b="1" spc="-10" dirty="0">
                <a:solidFill>
                  <a:srgbClr val="003366"/>
                </a:solidFill>
                <a:latin typeface="Arial"/>
                <a:cs typeface="Arial"/>
              </a:rPr>
              <a:t>(aplicar</a:t>
            </a:r>
            <a:r>
              <a:rPr sz="12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3366"/>
                </a:solidFill>
                <a:latin typeface="Arial"/>
                <a:cs typeface="Arial"/>
              </a:rPr>
              <a:t>fórmula)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90675" y="5365750"/>
            <a:ext cx="2306955" cy="454025"/>
            <a:chOff x="1590675" y="5365750"/>
            <a:chExt cx="2306955" cy="454025"/>
          </a:xfrm>
        </p:grpSpPr>
        <p:sp>
          <p:nvSpPr>
            <p:cNvPr id="23" name="object 23"/>
            <p:cNvSpPr/>
            <p:nvPr/>
          </p:nvSpPr>
          <p:spPr>
            <a:xfrm>
              <a:off x="1597026" y="5492750"/>
              <a:ext cx="2294255" cy="0"/>
            </a:xfrm>
            <a:custGeom>
              <a:avLst/>
              <a:gdLst/>
              <a:ahLst/>
              <a:cxnLst/>
              <a:rect l="l" t="t" r="r" b="b"/>
              <a:pathLst>
                <a:path w="2294254">
                  <a:moveTo>
                    <a:pt x="2293937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6075" y="5483225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19388" y="5365750"/>
              <a:ext cx="0" cy="443230"/>
            </a:xfrm>
            <a:custGeom>
              <a:avLst/>
              <a:gdLst/>
              <a:ahLst/>
              <a:cxnLst/>
              <a:rect l="l" t="t" r="r" b="b"/>
              <a:pathLst>
                <a:path h="443229">
                  <a:moveTo>
                    <a:pt x="0" y="0"/>
                  </a:moveTo>
                  <a:lnTo>
                    <a:pt x="0" y="442912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71913" y="5492750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41488" y="5852795"/>
            <a:ext cx="1189990" cy="503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89865">
              <a:lnSpc>
                <a:spcPct val="100800"/>
              </a:lnSpc>
              <a:spcBef>
                <a:spcPts val="110"/>
              </a:spcBef>
            </a:pPr>
            <a:r>
              <a:rPr sz="1550" b="1" spc="5" dirty="0">
                <a:solidFill>
                  <a:srgbClr val="003366"/>
                </a:solidFill>
                <a:latin typeface="Arial"/>
                <a:cs typeface="Arial"/>
              </a:rPr>
              <a:t>Calcular  </a:t>
            </a:r>
            <a:r>
              <a:rPr sz="1550" b="1" spc="-5" dirty="0">
                <a:solidFill>
                  <a:srgbClr val="003366"/>
                </a:solidFill>
                <a:latin typeface="Arial"/>
                <a:cs typeface="Arial"/>
              </a:rPr>
              <a:t>Dist.</a:t>
            </a:r>
            <a:r>
              <a:rPr sz="1550" b="1" spc="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003366"/>
                </a:solidFill>
                <a:latin typeface="Arial"/>
                <a:cs typeface="Arial"/>
              </a:rPr>
              <a:t>(V1,V2)</a:t>
            </a:r>
            <a:endParaRPr sz="1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3680" y="5852795"/>
            <a:ext cx="19748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...</a:t>
            </a:r>
            <a:endParaRPr sz="1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00621" y="5852795"/>
            <a:ext cx="19748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003366"/>
                </a:solidFill>
                <a:latin typeface="Arial"/>
                <a:cs typeface="Arial"/>
              </a:rPr>
              <a:t>...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1287" y="4359275"/>
            <a:ext cx="1139825" cy="468630"/>
            <a:chOff x="141287" y="4359275"/>
            <a:chExt cx="1139825" cy="468630"/>
          </a:xfrm>
        </p:grpSpPr>
        <p:sp>
          <p:nvSpPr>
            <p:cNvPr id="31" name="object 31"/>
            <p:cNvSpPr/>
            <p:nvPr/>
          </p:nvSpPr>
          <p:spPr>
            <a:xfrm>
              <a:off x="149225" y="4492625"/>
              <a:ext cx="1132205" cy="0"/>
            </a:xfrm>
            <a:custGeom>
              <a:avLst/>
              <a:gdLst/>
              <a:ahLst/>
              <a:cxnLst/>
              <a:rect l="l" t="t" r="r" b="b"/>
              <a:pathLst>
                <a:path w="1132205">
                  <a:moveTo>
                    <a:pt x="1131887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52512" y="4359275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47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6687" y="4500562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612" y="4500562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49362" y="4492625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68453" y="6006783"/>
            <a:ext cx="239331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30" dirty="0">
                <a:solidFill>
                  <a:srgbClr val="003366"/>
                </a:solidFill>
                <a:latin typeface="Arial"/>
                <a:cs typeface="Arial"/>
              </a:rPr>
              <a:t>Diagrama</a:t>
            </a:r>
            <a:r>
              <a:rPr sz="2000" b="1" spc="-3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003366"/>
                </a:solidFill>
                <a:latin typeface="Arial"/>
                <a:cs typeface="Arial"/>
              </a:rPr>
              <a:t>top-down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82965" y="6572587"/>
            <a:ext cx="24828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spc="10" dirty="0">
                <a:solidFill>
                  <a:srgbClr val="800000"/>
                </a:solidFill>
                <a:latin typeface="Times New Roman"/>
                <a:cs typeface="Times New Roman"/>
              </a:rPr>
              <a:t>19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4681" y="332263"/>
            <a:ext cx="173545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Sumário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888364" y="1547495"/>
            <a:ext cx="6738620" cy="190116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750" spc="-35" dirty="0">
                <a:solidFill>
                  <a:srgbClr val="003366"/>
                </a:solidFill>
                <a:latin typeface="Times New Roman"/>
                <a:cs typeface="Times New Roman"/>
              </a:rPr>
              <a:t>Ciclo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750" spc="-5" dirty="0">
                <a:solidFill>
                  <a:srgbClr val="003366"/>
                </a:solidFill>
                <a:latin typeface="Times New Roman"/>
                <a:cs typeface="Times New Roman"/>
              </a:rPr>
              <a:t>desenvolvimento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750" spc="30" dirty="0">
                <a:solidFill>
                  <a:srgbClr val="003366"/>
                </a:solidFill>
                <a:latin typeface="Times New Roman"/>
                <a:cs typeface="Times New Roman"/>
              </a:rPr>
              <a:t>um</a:t>
            </a:r>
            <a:r>
              <a:rPr sz="2750" spc="7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programa;</a:t>
            </a:r>
            <a:endParaRPr sz="2750" dirty="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750" spc="-25" dirty="0">
                <a:solidFill>
                  <a:srgbClr val="003366"/>
                </a:solidFill>
                <a:latin typeface="Times New Roman"/>
                <a:cs typeface="Times New Roman"/>
              </a:rPr>
              <a:t>Descrição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750" spc="-2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algoritmos;</a:t>
            </a:r>
            <a:endParaRPr sz="2750" dirty="0">
              <a:latin typeface="Times New Roman"/>
              <a:cs typeface="Times New Roman"/>
            </a:endParaRPr>
          </a:p>
          <a:p>
            <a:pPr marL="546735" indent="-53403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546735" algn="l"/>
                <a:tab pos="547370" algn="l"/>
              </a:tabLst>
            </a:pPr>
            <a:r>
              <a:rPr sz="2750" spc="-5" dirty="0">
                <a:solidFill>
                  <a:srgbClr val="003366"/>
                </a:solidFill>
                <a:latin typeface="Times New Roman"/>
                <a:cs typeface="Times New Roman"/>
              </a:rPr>
              <a:t>Desenvolvimento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modular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750" spc="-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15" dirty="0" err="1">
                <a:solidFill>
                  <a:srgbClr val="003366"/>
                </a:solidFill>
                <a:latin typeface="Times New Roman"/>
                <a:cs typeface="Times New Roman"/>
              </a:rPr>
              <a:t>programas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;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173" y="73183"/>
            <a:ext cx="552958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Execução </a:t>
            </a:r>
            <a:r>
              <a:rPr spc="25" dirty="0"/>
              <a:t>de </a:t>
            </a:r>
            <a:r>
              <a:rPr spc="-10" dirty="0"/>
              <a:t>uma </a:t>
            </a:r>
            <a:r>
              <a:rPr spc="20" dirty="0"/>
              <a:t>tarefa</a:t>
            </a:r>
            <a:r>
              <a:rPr spc="-75" dirty="0"/>
              <a:t> </a:t>
            </a:r>
            <a:r>
              <a:rPr spc="45" dirty="0"/>
              <a:t>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6831" y="587600"/>
            <a:ext cx="246443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co</a:t>
            </a:r>
            <a:r>
              <a:rPr sz="3950" spc="-80" dirty="0">
                <a:solidFill>
                  <a:srgbClr val="003366"/>
                </a:solidFill>
                <a:latin typeface="Times New Roman"/>
                <a:cs typeface="Times New Roman"/>
              </a:rPr>
              <a:t>m</a:t>
            </a: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pu</a:t>
            </a:r>
            <a:r>
              <a:rPr sz="3950" spc="20" dirty="0">
                <a:solidFill>
                  <a:srgbClr val="003366"/>
                </a:solidFill>
                <a:latin typeface="Times New Roman"/>
                <a:cs typeface="Times New Roman"/>
              </a:rPr>
              <a:t>t</a:t>
            </a:r>
            <a:r>
              <a:rPr sz="3950" spc="45" dirty="0">
                <a:solidFill>
                  <a:srgbClr val="003366"/>
                </a:solidFill>
                <a:latin typeface="Times New Roman"/>
                <a:cs typeface="Times New Roman"/>
              </a:rPr>
              <a:t>ador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277" y="1699895"/>
            <a:ext cx="8116570" cy="217614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57175">
              <a:lnSpc>
                <a:spcPts val="2850"/>
              </a:lnSpc>
              <a:spcBef>
                <a:spcPts val="219"/>
              </a:spcBef>
            </a:pPr>
            <a:r>
              <a:rPr sz="2400" spc="-40" dirty="0">
                <a:solidFill>
                  <a:srgbClr val="003366"/>
                </a:solidFill>
                <a:latin typeface="Times New Roman"/>
                <a:cs typeface="Times New Roman"/>
              </a:rPr>
              <a:t>Passos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até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escrever </a:t>
            </a:r>
            <a:r>
              <a:rPr sz="2400" spc="-15" dirty="0">
                <a:solidFill>
                  <a:srgbClr val="003366"/>
                </a:solidFill>
                <a:latin typeface="Times New Roman"/>
                <a:cs typeface="Times New Roman"/>
              </a:rPr>
              <a:t>as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instruções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para 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executar </a:t>
            </a:r>
            <a:r>
              <a:rPr sz="2400" spc="-75" dirty="0">
                <a:solidFill>
                  <a:srgbClr val="003366"/>
                </a:solidFill>
                <a:latin typeface="Times New Roman"/>
                <a:cs typeface="Times New Roman"/>
              </a:rPr>
              <a:t>uma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determinada  </a:t>
            </a:r>
            <a:r>
              <a:rPr sz="2400" spc="-15" dirty="0">
                <a:solidFill>
                  <a:srgbClr val="003366"/>
                </a:solidFill>
                <a:latin typeface="Times New Roman"/>
                <a:cs typeface="Times New Roman"/>
              </a:rPr>
              <a:t>tarefa:</a:t>
            </a:r>
            <a:endParaRPr sz="2400">
              <a:latin typeface="Times New Roman"/>
              <a:cs typeface="Times New Roman"/>
            </a:endParaRPr>
          </a:p>
          <a:p>
            <a:pPr marL="679450" indent="-210185">
              <a:lnSpc>
                <a:spcPct val="100000"/>
              </a:lnSpc>
              <a:spcBef>
                <a:spcPts val="1630"/>
              </a:spcBef>
              <a:buAutoNum type="arabicPlain"/>
              <a:tabLst>
                <a:tab pos="680085" algn="l"/>
              </a:tabLst>
            </a:pPr>
            <a:r>
              <a:rPr sz="2150" spc="5" dirty="0">
                <a:solidFill>
                  <a:srgbClr val="003366"/>
                </a:solidFill>
                <a:latin typeface="Times New Roman"/>
                <a:cs typeface="Times New Roman"/>
              </a:rPr>
              <a:t>-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Determinar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qual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deve </a:t>
            </a:r>
            <a:r>
              <a:rPr sz="2150" dirty="0">
                <a:solidFill>
                  <a:srgbClr val="003366"/>
                </a:solidFill>
                <a:latin typeface="Times New Roman"/>
                <a:cs typeface="Times New Roman"/>
              </a:rPr>
              <a:t>ser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150" spc="-3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u="sng" spc="-3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saída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  <a:p>
            <a:pPr marL="679450" indent="-210185">
              <a:lnSpc>
                <a:spcPct val="100000"/>
              </a:lnSpc>
              <a:spcBef>
                <a:spcPts val="870"/>
              </a:spcBef>
              <a:buAutoNum type="arabicPlain"/>
              <a:tabLst>
                <a:tab pos="680085" algn="l"/>
              </a:tabLst>
            </a:pPr>
            <a:r>
              <a:rPr sz="2150" spc="5" dirty="0">
                <a:solidFill>
                  <a:srgbClr val="003366"/>
                </a:solidFill>
                <a:latin typeface="Times New Roman"/>
                <a:cs typeface="Times New Roman"/>
              </a:rPr>
              <a:t>- </a:t>
            </a:r>
            <a:r>
              <a:rPr sz="2150" spc="-15" dirty="0">
                <a:solidFill>
                  <a:srgbClr val="003366"/>
                </a:solidFill>
                <a:latin typeface="Times New Roman"/>
                <a:cs typeface="Times New Roman"/>
              </a:rPr>
              <a:t>Identificar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os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dados,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ou </a:t>
            </a:r>
            <a:r>
              <a:rPr sz="2150" u="sng" spc="-2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entrada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,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necessária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para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obter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150" spc="-8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40" dirty="0">
                <a:solidFill>
                  <a:srgbClr val="003366"/>
                </a:solidFill>
                <a:latin typeface="Times New Roman"/>
                <a:cs typeface="Times New Roman"/>
              </a:rPr>
              <a:t>saída.</a:t>
            </a:r>
            <a:endParaRPr sz="2150">
              <a:latin typeface="Times New Roman"/>
              <a:cs typeface="Times New Roman"/>
            </a:endParaRPr>
          </a:p>
          <a:p>
            <a:pPr marL="679450" indent="-210185">
              <a:lnSpc>
                <a:spcPct val="100000"/>
              </a:lnSpc>
              <a:spcBef>
                <a:spcPts val="870"/>
              </a:spcBef>
              <a:buAutoNum type="arabicPlain"/>
              <a:tabLst>
                <a:tab pos="680085" algn="l"/>
              </a:tabLst>
            </a:pPr>
            <a:r>
              <a:rPr sz="2150" spc="5" dirty="0">
                <a:solidFill>
                  <a:srgbClr val="003366"/>
                </a:solidFill>
                <a:latin typeface="Times New Roman"/>
                <a:cs typeface="Times New Roman"/>
              </a:rPr>
              <a:t>-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Determinar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como </a:t>
            </a:r>
            <a:r>
              <a:rPr sz="2150" u="sng" spc="-2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processar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entrada </a:t>
            </a:r>
            <a:r>
              <a:rPr sz="2150" spc="-30" dirty="0">
                <a:solidFill>
                  <a:srgbClr val="003366"/>
                </a:solidFill>
                <a:latin typeface="Times New Roman"/>
                <a:cs typeface="Times New Roman"/>
              </a:rPr>
              <a:t>para </a:t>
            </a:r>
            <a:r>
              <a:rPr sz="2150" spc="-10" dirty="0">
                <a:solidFill>
                  <a:srgbClr val="003366"/>
                </a:solidFill>
                <a:latin typeface="Times New Roman"/>
                <a:cs typeface="Times New Roman"/>
              </a:rPr>
              <a:t>obter </a:t>
            </a:r>
            <a:r>
              <a:rPr sz="21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150" spc="-20" dirty="0">
                <a:solidFill>
                  <a:srgbClr val="003366"/>
                </a:solidFill>
                <a:latin typeface="Times New Roman"/>
                <a:cs typeface="Times New Roman"/>
              </a:rPr>
              <a:t>saída</a:t>
            </a:r>
            <a:r>
              <a:rPr sz="2150" spc="-17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150" spc="-25" dirty="0">
                <a:solidFill>
                  <a:srgbClr val="003366"/>
                </a:solidFill>
                <a:latin typeface="Times New Roman"/>
                <a:cs typeface="Times New Roman"/>
              </a:rPr>
              <a:t>desejada.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6562" y="4643437"/>
            <a:ext cx="1487805" cy="838200"/>
          </a:xfrm>
          <a:prstGeom prst="rect">
            <a:avLst/>
          </a:prstGeom>
          <a:ln w="50800">
            <a:solidFill>
              <a:srgbClr val="0033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Entrada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1712" y="4643437"/>
            <a:ext cx="1976755" cy="838200"/>
          </a:xfrm>
          <a:prstGeom prst="rect">
            <a:avLst/>
          </a:prstGeom>
          <a:ln w="50800">
            <a:solidFill>
              <a:srgbClr val="0033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sz="1800" b="1" spc="-15" dirty="0">
                <a:solidFill>
                  <a:srgbClr val="003366"/>
                </a:solidFill>
                <a:latin typeface="Arial"/>
                <a:cs typeface="Arial"/>
              </a:rPr>
              <a:t>Processamento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4700" y="4643437"/>
            <a:ext cx="1487805" cy="838200"/>
          </a:xfrm>
          <a:prstGeom prst="rect">
            <a:avLst/>
          </a:prstGeom>
          <a:ln w="50800">
            <a:solidFill>
              <a:srgbClr val="0033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</a:pPr>
            <a:r>
              <a:rPr sz="1800" b="1" spc="5" dirty="0">
                <a:solidFill>
                  <a:srgbClr val="003366"/>
                </a:solidFill>
                <a:latin typeface="Arial"/>
                <a:cs typeface="Arial"/>
              </a:rPr>
              <a:t>Saída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09926" y="4987921"/>
            <a:ext cx="325755" cy="152400"/>
            <a:chOff x="3209926" y="4987921"/>
            <a:chExt cx="325755" cy="152400"/>
          </a:xfrm>
        </p:grpSpPr>
        <p:sp>
          <p:nvSpPr>
            <p:cNvPr id="9" name="object 9"/>
            <p:cNvSpPr/>
            <p:nvPr/>
          </p:nvSpPr>
          <p:spPr>
            <a:xfrm>
              <a:off x="3209926" y="5064126"/>
              <a:ext cx="198755" cy="0"/>
            </a:xfrm>
            <a:custGeom>
              <a:avLst/>
              <a:gdLst/>
              <a:ahLst/>
              <a:cxnLst/>
              <a:rect l="l" t="t" r="r" b="b"/>
              <a:pathLst>
                <a:path w="198754">
                  <a:moveTo>
                    <a:pt x="0" y="0"/>
                  </a:moveTo>
                  <a:lnTo>
                    <a:pt x="198437" y="0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82957" y="498792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2" y="0"/>
                  </a:moveTo>
                  <a:lnTo>
                    <a:pt x="0" y="152400"/>
                  </a:lnTo>
                  <a:lnTo>
                    <a:pt x="152399" y="7620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24501" y="4987921"/>
            <a:ext cx="325755" cy="152400"/>
            <a:chOff x="5524501" y="4987921"/>
            <a:chExt cx="325755" cy="152400"/>
          </a:xfrm>
        </p:grpSpPr>
        <p:sp>
          <p:nvSpPr>
            <p:cNvPr id="12" name="object 12"/>
            <p:cNvSpPr/>
            <p:nvPr/>
          </p:nvSpPr>
          <p:spPr>
            <a:xfrm>
              <a:off x="5524501" y="5064126"/>
              <a:ext cx="198755" cy="0"/>
            </a:xfrm>
            <a:custGeom>
              <a:avLst/>
              <a:gdLst/>
              <a:ahLst/>
              <a:cxnLst/>
              <a:rect l="l" t="t" r="r" b="b"/>
              <a:pathLst>
                <a:path w="198754">
                  <a:moveTo>
                    <a:pt x="0" y="0"/>
                  </a:moveTo>
                  <a:lnTo>
                    <a:pt x="198437" y="0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7533" y="498792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2" y="0"/>
                  </a:moveTo>
                  <a:lnTo>
                    <a:pt x="0" y="152400"/>
                  </a:lnTo>
                  <a:lnTo>
                    <a:pt x="152399" y="7620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145" y="2150110"/>
            <a:ext cx="7792720" cy="427681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770"/>
              </a:spcBef>
              <a:buClr>
                <a:srgbClr val="003366"/>
              </a:buClr>
              <a:buFont typeface="Times New Roman"/>
              <a:buAutoNum type="arabicPlain"/>
              <a:tabLst>
                <a:tab pos="203835" algn="l"/>
              </a:tabLst>
            </a:pP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-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Um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exemplo</a:t>
            </a:r>
            <a:r>
              <a:rPr sz="20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do</a:t>
            </a: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dia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dia:</a:t>
            </a: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fazer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um</a:t>
            </a:r>
            <a:r>
              <a:rPr sz="2000" spc="-1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003366"/>
                </a:solidFill>
                <a:latin typeface="Times New Roman"/>
                <a:cs typeface="Times New Roman"/>
              </a:rPr>
              <a:t>bolo</a:t>
            </a:r>
            <a:r>
              <a:rPr sz="2000" spc="-1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000" spc="-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pt-BR"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laranja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577215" lvl="1" indent="-107950">
              <a:lnSpc>
                <a:spcPct val="100000"/>
              </a:lnSpc>
              <a:spcBef>
                <a:spcPts val="675"/>
              </a:spcBef>
              <a:buSzPct val="50000"/>
              <a:buFont typeface="Wingdings"/>
              <a:buChar char=""/>
              <a:tabLst>
                <a:tab pos="577850" algn="l"/>
              </a:tabLst>
            </a:pPr>
            <a:r>
              <a:rPr sz="2000" b="1" i="1" spc="30" dirty="0">
                <a:solidFill>
                  <a:srgbClr val="003366"/>
                </a:solidFill>
                <a:latin typeface="Times New Roman"/>
                <a:cs typeface="Times New Roman"/>
              </a:rPr>
              <a:t>Saída</a:t>
            </a:r>
            <a:r>
              <a:rPr sz="2000" i="1" spc="30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  <a:r>
              <a:rPr sz="2000" i="1" spc="-2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003366"/>
                </a:solidFill>
                <a:latin typeface="Times New Roman"/>
                <a:cs typeface="Times New Roman"/>
              </a:rPr>
              <a:t>bolo</a:t>
            </a:r>
            <a:r>
              <a:rPr sz="2000" spc="-1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000" spc="-1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pt-BR"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laranja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577215" lvl="1" indent="-107950">
              <a:lnSpc>
                <a:spcPct val="100000"/>
              </a:lnSpc>
              <a:spcBef>
                <a:spcPts val="750"/>
              </a:spcBef>
              <a:buSzPct val="50000"/>
              <a:buFont typeface="Wingdings"/>
              <a:buChar char=""/>
              <a:tabLst>
                <a:tab pos="577850" algn="l"/>
              </a:tabLst>
            </a:pPr>
            <a:r>
              <a:rPr sz="2000" b="1" i="1" spc="20" dirty="0">
                <a:solidFill>
                  <a:srgbClr val="003366"/>
                </a:solidFill>
                <a:latin typeface="Times New Roman"/>
                <a:cs typeface="Times New Roman"/>
              </a:rPr>
              <a:t>Entrada</a:t>
            </a:r>
            <a:r>
              <a:rPr sz="2000" i="1" spc="20" dirty="0">
                <a:solidFill>
                  <a:srgbClr val="003366"/>
                </a:solidFill>
                <a:latin typeface="Times New Roman"/>
                <a:cs typeface="Times New Roman"/>
              </a:rPr>
              <a:t>: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ingredientes</a:t>
            </a:r>
            <a:r>
              <a:rPr sz="2000" spc="-39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e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respetivas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quantidades.</a:t>
            </a:r>
            <a:endParaRPr sz="2000" dirty="0">
              <a:latin typeface="Times New Roman"/>
              <a:cs typeface="Times New Roman"/>
            </a:endParaRPr>
          </a:p>
          <a:p>
            <a:pPr marL="869950" marR="5080">
              <a:lnSpc>
                <a:spcPct val="100000"/>
              </a:lnSpc>
              <a:spcBef>
                <a:spcPts val="450"/>
              </a:spcBef>
            </a:pPr>
            <a:r>
              <a:rPr sz="1250" spc="25" dirty="0">
                <a:solidFill>
                  <a:srgbClr val="003366"/>
                </a:solidFill>
                <a:latin typeface="Wingdings"/>
                <a:cs typeface="Wingdings"/>
              </a:rPr>
              <a:t></a:t>
            </a:r>
            <a:r>
              <a:rPr sz="1250" spc="27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Os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ingredientes</a:t>
            </a:r>
            <a:r>
              <a:rPr sz="20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e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quantidades</a:t>
            </a:r>
            <a:r>
              <a:rPr sz="2000" spc="-2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são</a:t>
            </a: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determinados</a:t>
            </a:r>
            <a:r>
              <a:rPr sz="2000" spc="-2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por</a:t>
            </a:r>
            <a:r>
              <a:rPr sz="2000" spc="-1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aquilo</a:t>
            </a:r>
            <a:r>
              <a:rPr sz="2000" spc="-1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003366"/>
                </a:solidFill>
                <a:latin typeface="Times New Roman"/>
                <a:cs typeface="Times New Roman"/>
              </a:rPr>
              <a:t>que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se 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quer</a:t>
            </a:r>
            <a:r>
              <a:rPr sz="2000" spc="-1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3366"/>
                </a:solidFill>
                <a:latin typeface="Times New Roman"/>
                <a:cs typeface="Times New Roman"/>
              </a:rPr>
              <a:t>fazer.</a:t>
            </a:r>
            <a:endParaRPr sz="2000" dirty="0">
              <a:latin typeface="Times New Roman"/>
              <a:cs typeface="Times New Roman"/>
            </a:endParaRPr>
          </a:p>
          <a:p>
            <a:pPr marL="577215" lvl="1" indent="-107950">
              <a:lnSpc>
                <a:spcPct val="100000"/>
              </a:lnSpc>
              <a:spcBef>
                <a:spcPts val="750"/>
              </a:spcBef>
              <a:buSzPct val="50000"/>
              <a:buFont typeface="Wingdings"/>
              <a:buChar char=""/>
              <a:tabLst>
                <a:tab pos="577850" algn="l"/>
              </a:tabLst>
            </a:pPr>
            <a:r>
              <a:rPr sz="2000" b="1" i="1" spc="15" dirty="0">
                <a:solidFill>
                  <a:srgbClr val="003366"/>
                </a:solidFill>
                <a:latin typeface="Times New Roman"/>
                <a:cs typeface="Times New Roman"/>
              </a:rPr>
              <a:t>Processamento</a:t>
            </a:r>
            <a:r>
              <a:rPr sz="2000" i="1" spc="15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  <a:r>
              <a:rPr sz="2000" i="1" spc="-2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receita</a:t>
            </a:r>
            <a:r>
              <a:rPr sz="2000" spc="-1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indica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como</a:t>
            </a: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proceder.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3366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buAutoNum type="arabicPlain"/>
              <a:tabLst>
                <a:tab pos="203835" algn="l"/>
              </a:tabLst>
            </a:pP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-</a:t>
            </a:r>
            <a:r>
              <a:rPr sz="2000" spc="-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Um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problema</a:t>
            </a:r>
            <a:r>
              <a:rPr sz="2000" spc="-204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cálculo:</a:t>
            </a:r>
            <a:r>
              <a:rPr sz="2000" spc="-2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determinar</a:t>
            </a:r>
            <a:r>
              <a:rPr sz="2000" spc="-1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valor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d</a:t>
            </a:r>
            <a:r>
              <a:rPr lang="pt-BR"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o</a:t>
            </a:r>
            <a:r>
              <a:rPr lang="pt-BR" sz="2000" spc="-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pt-BR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selo</a:t>
            </a:r>
            <a:r>
              <a:rPr lang="pt-BR"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pt-BR"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lang="pt-BR" sz="2000" spc="-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pt-BR" sz="2000" dirty="0">
                <a:solidFill>
                  <a:srgbClr val="003366"/>
                </a:solidFill>
                <a:latin typeface="Times New Roman"/>
                <a:cs typeface="Times New Roman"/>
              </a:rPr>
              <a:t>uma</a:t>
            </a:r>
            <a:r>
              <a:rPr lang="pt-BR"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pt-BR"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carta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577215" lvl="1" indent="-107950">
              <a:lnSpc>
                <a:spcPct val="100000"/>
              </a:lnSpc>
              <a:spcBef>
                <a:spcPts val="680"/>
              </a:spcBef>
              <a:buSzPct val="50000"/>
              <a:buFont typeface="Wingdings"/>
              <a:buChar char=""/>
              <a:tabLst>
                <a:tab pos="577850" algn="l"/>
              </a:tabLst>
            </a:pPr>
            <a:r>
              <a:rPr sz="2000" b="1" i="1" spc="30" dirty="0">
                <a:solidFill>
                  <a:srgbClr val="003366"/>
                </a:solidFill>
                <a:latin typeface="Times New Roman"/>
                <a:cs typeface="Times New Roman"/>
              </a:rPr>
              <a:t>Saída</a:t>
            </a:r>
            <a:r>
              <a:rPr sz="2000" i="1" spc="30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  <a:r>
              <a:rPr sz="2000" i="1" spc="-3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valor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do </a:t>
            </a:r>
            <a:r>
              <a:rPr lang="pt-BR"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selo</a:t>
            </a:r>
            <a:r>
              <a:rPr sz="2000" spc="20" dirty="0">
                <a:solidFill>
                  <a:srgbClr val="003366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577215" lvl="1" indent="-107950">
              <a:lnSpc>
                <a:spcPct val="100000"/>
              </a:lnSpc>
              <a:spcBef>
                <a:spcPts val="750"/>
              </a:spcBef>
              <a:buSzPct val="50000"/>
              <a:buFont typeface="Wingdings"/>
              <a:buChar char=""/>
              <a:tabLst>
                <a:tab pos="577850" algn="l"/>
              </a:tabLst>
            </a:pPr>
            <a:r>
              <a:rPr sz="2000" b="1" i="1" spc="20" dirty="0">
                <a:solidFill>
                  <a:srgbClr val="003366"/>
                </a:solidFill>
                <a:latin typeface="Times New Roman"/>
                <a:cs typeface="Times New Roman"/>
              </a:rPr>
              <a:t>Entrada</a:t>
            </a:r>
            <a:r>
              <a:rPr sz="2000" i="1" spc="20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  <a:r>
              <a:rPr sz="2000" i="1" spc="-204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peso</a:t>
            </a:r>
            <a:r>
              <a:rPr sz="20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da</a:t>
            </a:r>
            <a:r>
              <a:rPr sz="2000" spc="-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carta,</a:t>
            </a:r>
            <a:r>
              <a:rPr sz="2000" spc="-1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escalões</a:t>
            </a:r>
            <a:r>
              <a:rPr sz="2000" spc="-1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000" spc="-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66"/>
                </a:solidFill>
                <a:latin typeface="Times New Roman"/>
                <a:cs typeface="Times New Roman"/>
              </a:rPr>
              <a:t>peso,</a:t>
            </a:r>
            <a:r>
              <a:rPr sz="2000" spc="-1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custo/escalão.</a:t>
            </a:r>
            <a:endParaRPr sz="2000" dirty="0">
              <a:latin typeface="Times New Roman"/>
              <a:cs typeface="Times New Roman"/>
            </a:endParaRPr>
          </a:p>
          <a:p>
            <a:pPr marL="577215" lvl="1" indent="-107950">
              <a:lnSpc>
                <a:spcPct val="100000"/>
              </a:lnSpc>
              <a:spcBef>
                <a:spcPts val="750"/>
              </a:spcBef>
              <a:buSzPct val="50000"/>
              <a:buFont typeface="Wingdings"/>
              <a:buChar char=""/>
              <a:tabLst>
                <a:tab pos="577850" algn="l"/>
              </a:tabLst>
            </a:pPr>
            <a:r>
              <a:rPr sz="2000" b="1" i="1" spc="15" dirty="0">
                <a:solidFill>
                  <a:srgbClr val="003366"/>
                </a:solidFill>
                <a:latin typeface="Times New Roman"/>
                <a:cs typeface="Times New Roman"/>
              </a:rPr>
              <a:t>Processamento</a:t>
            </a:r>
            <a:r>
              <a:rPr sz="2000" i="1" spc="15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  <a:r>
              <a:rPr sz="2000" i="1" spc="-3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000" u="sng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algoritmo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indica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como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proceder.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3173" y="73183"/>
            <a:ext cx="552958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Execução </a:t>
            </a:r>
            <a:r>
              <a:rPr spc="25" dirty="0"/>
              <a:t>de </a:t>
            </a:r>
            <a:r>
              <a:rPr spc="-10" dirty="0"/>
              <a:t>uma </a:t>
            </a:r>
            <a:r>
              <a:rPr spc="20" dirty="0"/>
              <a:t>tarefa</a:t>
            </a:r>
            <a:r>
              <a:rPr spc="-75" dirty="0"/>
              <a:t> </a:t>
            </a:r>
            <a:r>
              <a:rPr spc="45" dirty="0"/>
              <a:t>no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6954" y="370021"/>
            <a:ext cx="5404485" cy="1517015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579755" algn="ctr">
              <a:lnSpc>
                <a:spcPct val="100000"/>
              </a:lnSpc>
              <a:spcBef>
                <a:spcPts val="1835"/>
              </a:spcBef>
            </a:pPr>
            <a:r>
              <a:rPr sz="3950" spc="30" dirty="0">
                <a:solidFill>
                  <a:srgbClr val="003366"/>
                </a:solidFill>
                <a:latin typeface="Times New Roman"/>
                <a:cs typeface="Times New Roman"/>
              </a:rPr>
              <a:t>computador</a:t>
            </a: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200" spc="-25" dirty="0">
                <a:solidFill>
                  <a:srgbClr val="003366"/>
                </a:solidFill>
                <a:latin typeface="Times New Roman"/>
                <a:cs typeface="Times New Roman"/>
              </a:rPr>
              <a:t>Exemplos </a:t>
            </a:r>
            <a:r>
              <a:rPr sz="320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3200" spc="-35" dirty="0">
                <a:solidFill>
                  <a:srgbClr val="003366"/>
                </a:solidFill>
                <a:latin typeface="Times New Roman"/>
                <a:cs typeface="Times New Roman"/>
              </a:rPr>
              <a:t>execução </a:t>
            </a:r>
            <a:r>
              <a:rPr sz="3200" spc="-10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3200" spc="-29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3366"/>
                </a:solidFill>
                <a:latin typeface="Times New Roman"/>
                <a:cs typeface="Times New Roman"/>
              </a:rPr>
              <a:t>tarefas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58" y="457200"/>
            <a:ext cx="7938007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3200" b="1" dirty="0"/>
              <a:t>Ciclo </a:t>
            </a:r>
            <a:r>
              <a:rPr sz="3200" b="1" spc="25" dirty="0"/>
              <a:t>de </a:t>
            </a:r>
            <a:r>
              <a:rPr sz="3200" b="1" spc="15" dirty="0"/>
              <a:t>desenvolvimento </a:t>
            </a:r>
            <a:r>
              <a:rPr sz="3200" b="1" spc="25" dirty="0"/>
              <a:t>de</a:t>
            </a:r>
            <a:r>
              <a:rPr sz="3200" b="1" spc="70" dirty="0"/>
              <a:t> </a:t>
            </a:r>
            <a:r>
              <a:rPr sz="3200" b="1" spc="50" dirty="0"/>
              <a:t>um</a:t>
            </a:r>
            <a:r>
              <a:rPr lang="pt-BR" sz="3200" b="1" spc="50" dirty="0"/>
              <a:t> </a:t>
            </a:r>
            <a:r>
              <a:rPr lang="pt-BR" sz="3200" b="1" spc="10" dirty="0">
                <a:solidFill>
                  <a:srgbClr val="003366"/>
                </a:solidFill>
                <a:latin typeface="Times New Roman"/>
                <a:cs typeface="Times New Roman"/>
              </a:rPr>
              <a:t>programa</a:t>
            </a:r>
            <a:endParaRPr sz="3200" b="1" spc="5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36181" y="1599973"/>
            <a:ext cx="5279390" cy="365805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3415"/>
              </a:spcBef>
              <a:buAutoNum type="arabicPeriod"/>
              <a:tabLst>
                <a:tab pos="365125" algn="l"/>
              </a:tabLst>
            </a:pPr>
            <a:r>
              <a:rPr sz="2750" spc="-25" dirty="0" err="1">
                <a:solidFill>
                  <a:srgbClr val="003366"/>
                </a:solidFill>
                <a:latin typeface="Times New Roman"/>
                <a:cs typeface="Times New Roman"/>
              </a:rPr>
              <a:t>Analisar</a:t>
            </a:r>
            <a:r>
              <a:rPr sz="2750" spc="-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o</a:t>
            </a:r>
            <a:r>
              <a:rPr sz="2750" spc="-2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03366"/>
                </a:solidFill>
                <a:latin typeface="Times New Roman"/>
                <a:cs typeface="Times New Roman"/>
              </a:rPr>
              <a:t>problema;</a:t>
            </a:r>
            <a:endParaRPr sz="2750" dirty="0">
              <a:latin typeface="Times New Roman"/>
              <a:cs typeface="Times New Roman"/>
            </a:endParaRPr>
          </a:p>
          <a:p>
            <a:pPr marL="364490" indent="-352425">
              <a:lnSpc>
                <a:spcPct val="100000"/>
              </a:lnSpc>
              <a:spcBef>
                <a:spcPts val="1725"/>
              </a:spcBef>
              <a:buAutoNum type="arabicPeriod"/>
              <a:tabLst>
                <a:tab pos="365125" algn="l"/>
              </a:tabLst>
            </a:pP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Plane</a:t>
            </a:r>
            <a:r>
              <a:rPr lang="pt-BR"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j</a:t>
            </a:r>
            <a:r>
              <a:rPr sz="2750" spc="-10" dirty="0" err="1">
                <a:solidFill>
                  <a:srgbClr val="003366"/>
                </a:solidFill>
                <a:latin typeface="Times New Roman"/>
                <a:cs typeface="Times New Roman"/>
              </a:rPr>
              <a:t>ar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750" spc="2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03366"/>
                </a:solidFill>
                <a:latin typeface="Times New Roman"/>
                <a:cs typeface="Times New Roman"/>
              </a:rPr>
              <a:t>solução;</a:t>
            </a:r>
            <a:endParaRPr sz="2750" dirty="0">
              <a:latin typeface="Times New Roman"/>
              <a:cs typeface="Times New Roman"/>
            </a:endParaRPr>
          </a:p>
          <a:p>
            <a:pPr marL="364490" indent="-352425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365125" algn="l"/>
              </a:tabLst>
            </a:pP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Escolher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750" spc="-38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03366"/>
                </a:solidFill>
                <a:latin typeface="Times New Roman"/>
                <a:cs typeface="Times New Roman"/>
              </a:rPr>
              <a:t>interface;</a:t>
            </a:r>
            <a:endParaRPr sz="2750" dirty="0">
              <a:latin typeface="Times New Roman"/>
              <a:cs typeface="Times New Roman"/>
            </a:endParaRPr>
          </a:p>
          <a:p>
            <a:pPr marL="364490" indent="-352425">
              <a:lnSpc>
                <a:spcPct val="100000"/>
              </a:lnSpc>
              <a:spcBef>
                <a:spcPts val="1725"/>
              </a:spcBef>
              <a:buAutoNum type="arabicPeriod"/>
              <a:tabLst>
                <a:tab pos="365125" algn="l"/>
              </a:tabLst>
            </a:pPr>
            <a:r>
              <a:rPr sz="2750" spc="-20" dirty="0">
                <a:solidFill>
                  <a:srgbClr val="003366"/>
                </a:solidFill>
                <a:latin typeface="Times New Roman"/>
                <a:cs typeface="Times New Roman"/>
              </a:rPr>
              <a:t>Codificar;</a:t>
            </a:r>
            <a:endParaRPr sz="2750" dirty="0">
              <a:latin typeface="Times New Roman"/>
              <a:cs typeface="Times New Roman"/>
            </a:endParaRPr>
          </a:p>
          <a:p>
            <a:pPr marL="364490" indent="-352425">
              <a:lnSpc>
                <a:spcPct val="100000"/>
              </a:lnSpc>
              <a:spcBef>
                <a:spcPts val="1725"/>
              </a:spcBef>
              <a:buAutoNum type="arabicPeriod"/>
              <a:tabLst>
                <a:tab pos="365125" algn="l"/>
              </a:tabLst>
            </a:pP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Testar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e </a:t>
            </a:r>
            <a:r>
              <a:rPr sz="2750" spc="-30" dirty="0">
                <a:solidFill>
                  <a:srgbClr val="003366"/>
                </a:solidFill>
                <a:latin typeface="Times New Roman"/>
                <a:cs typeface="Times New Roman"/>
              </a:rPr>
              <a:t>corrigir</a:t>
            </a:r>
            <a:r>
              <a:rPr sz="2750" spc="5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03366"/>
                </a:solidFill>
                <a:latin typeface="Times New Roman"/>
                <a:cs typeface="Times New Roman"/>
              </a:rPr>
              <a:t>erros;</a:t>
            </a:r>
            <a:endParaRPr sz="2750" dirty="0">
              <a:latin typeface="Times New Roman"/>
              <a:cs typeface="Times New Roman"/>
            </a:endParaRPr>
          </a:p>
          <a:p>
            <a:pPr marL="364490" indent="-352425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365125" algn="l"/>
              </a:tabLst>
            </a:pP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Completar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750" spc="-3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documentação.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106" y="332263"/>
            <a:ext cx="483997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1 </a:t>
            </a:r>
            <a:r>
              <a:rPr spc="5" dirty="0"/>
              <a:t>- Analisar </a:t>
            </a:r>
            <a:r>
              <a:rPr spc="10" dirty="0"/>
              <a:t>o</a:t>
            </a:r>
            <a:r>
              <a:rPr spc="90" dirty="0"/>
              <a:t> </a:t>
            </a:r>
            <a:r>
              <a:rPr spc="10" dirty="0"/>
              <a:t>problema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888364" y="1494002"/>
            <a:ext cx="7566659" cy="3522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72440">
              <a:lnSpc>
                <a:spcPct val="131900"/>
              </a:lnSpc>
              <a:spcBef>
                <a:spcPts val="90"/>
              </a:spcBef>
              <a:buSzPct val="96363"/>
              <a:buFont typeface="Wingdings"/>
              <a:buChar char=""/>
              <a:tabLst>
                <a:tab pos="222885" algn="l"/>
              </a:tabLst>
            </a:pPr>
            <a:r>
              <a:rPr sz="2750" spc="-5" dirty="0">
                <a:solidFill>
                  <a:srgbClr val="003366"/>
                </a:solidFill>
                <a:latin typeface="Times New Roman"/>
                <a:cs typeface="Times New Roman"/>
              </a:rPr>
              <a:t>Compreender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750" spc="35" dirty="0">
                <a:solidFill>
                  <a:srgbClr val="003366"/>
                </a:solidFill>
                <a:latin typeface="Times New Roman"/>
                <a:cs typeface="Times New Roman"/>
              </a:rPr>
              <a:t>que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programa </a:t>
            </a:r>
            <a:r>
              <a:rPr sz="2750" spc="-20" dirty="0">
                <a:solidFill>
                  <a:srgbClr val="003366"/>
                </a:solidFill>
                <a:latin typeface="Times New Roman"/>
                <a:cs typeface="Times New Roman"/>
              </a:rPr>
              <a:t>deve fazer, </a:t>
            </a:r>
            <a:r>
              <a:rPr sz="2750" spc="15" dirty="0">
                <a:solidFill>
                  <a:srgbClr val="003366"/>
                </a:solidFill>
                <a:latin typeface="Times New Roman"/>
                <a:cs typeface="Times New Roman"/>
              </a:rPr>
              <a:t>qual  </a:t>
            </a:r>
            <a:r>
              <a:rPr sz="2750" spc="-20" dirty="0">
                <a:solidFill>
                  <a:srgbClr val="003366"/>
                </a:solidFill>
                <a:latin typeface="Times New Roman"/>
                <a:cs typeface="Times New Roman"/>
              </a:rPr>
              <a:t>deve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ser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750" spc="2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03366"/>
                </a:solidFill>
                <a:latin typeface="Times New Roman"/>
                <a:cs typeface="Times New Roman"/>
              </a:rPr>
              <a:t>saída.</a:t>
            </a:r>
            <a:endParaRPr sz="2750">
              <a:latin typeface="Times New Roman"/>
              <a:cs typeface="Times New Roman"/>
            </a:endParaRPr>
          </a:p>
          <a:p>
            <a:pPr marL="12700" marR="726440">
              <a:lnSpc>
                <a:spcPct val="131900"/>
              </a:lnSpc>
              <a:spcBef>
                <a:spcPts val="675"/>
              </a:spcBef>
              <a:buSzPct val="96363"/>
              <a:buFont typeface="Wingdings"/>
              <a:buChar char=""/>
              <a:tabLst>
                <a:tab pos="222885" algn="l"/>
              </a:tabLst>
            </a:pPr>
            <a:r>
              <a:rPr sz="2750" spc="5" dirty="0">
                <a:solidFill>
                  <a:srgbClr val="003366"/>
                </a:solidFill>
                <a:latin typeface="Times New Roman"/>
                <a:cs typeface="Times New Roman"/>
              </a:rPr>
              <a:t>Ter </a:t>
            </a:r>
            <a:r>
              <a:rPr sz="2750" spc="30" dirty="0">
                <a:solidFill>
                  <a:srgbClr val="003366"/>
                </a:solidFill>
                <a:latin typeface="Times New Roman"/>
                <a:cs typeface="Times New Roman"/>
              </a:rPr>
              <a:t>uma </a:t>
            </a:r>
            <a:r>
              <a:rPr sz="2750" spc="-50" dirty="0">
                <a:solidFill>
                  <a:srgbClr val="003366"/>
                </a:solidFill>
                <a:latin typeface="Times New Roman"/>
                <a:cs typeface="Times New Roman"/>
              </a:rPr>
              <a:t>ideia </a:t>
            </a:r>
            <a:r>
              <a:rPr sz="2750" spc="-30" dirty="0">
                <a:solidFill>
                  <a:srgbClr val="003366"/>
                </a:solidFill>
                <a:latin typeface="Times New Roman"/>
                <a:cs typeface="Times New Roman"/>
              </a:rPr>
              <a:t>clara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750" spc="35" dirty="0">
                <a:solidFill>
                  <a:srgbClr val="003366"/>
                </a:solidFill>
                <a:latin typeface="Times New Roman"/>
                <a:cs typeface="Times New Roman"/>
              </a:rPr>
              <a:t>que </a:t>
            </a:r>
            <a:r>
              <a:rPr sz="2750" spc="-20" dirty="0">
                <a:solidFill>
                  <a:srgbClr val="003366"/>
                </a:solidFill>
                <a:latin typeface="Times New Roman"/>
                <a:cs typeface="Times New Roman"/>
              </a:rPr>
              <a:t>dados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(entrada) são  fornecidos.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31900"/>
              </a:lnSpc>
              <a:spcBef>
                <a:spcPts val="750"/>
              </a:spcBef>
              <a:buSzPct val="96363"/>
              <a:buFont typeface="Wingdings"/>
              <a:buChar char=""/>
              <a:tabLst>
                <a:tab pos="222885" algn="l"/>
              </a:tabLst>
            </a:pP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Perceber </a:t>
            </a:r>
            <a:r>
              <a:rPr sz="2750" spc="-5" dirty="0">
                <a:solidFill>
                  <a:srgbClr val="003366"/>
                </a:solidFill>
                <a:latin typeface="Times New Roman"/>
                <a:cs typeface="Times New Roman"/>
              </a:rPr>
              <a:t>muito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bem </a:t>
            </a:r>
            <a:r>
              <a:rPr sz="2750" spc="15" dirty="0">
                <a:solidFill>
                  <a:srgbClr val="003366"/>
                </a:solidFill>
                <a:latin typeface="Times New Roman"/>
                <a:cs typeface="Times New Roman"/>
              </a:rPr>
              <a:t>qual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750" spc="-30" dirty="0">
                <a:solidFill>
                  <a:srgbClr val="003366"/>
                </a:solidFill>
                <a:latin typeface="Times New Roman"/>
                <a:cs typeface="Times New Roman"/>
              </a:rPr>
              <a:t>relação </a:t>
            </a:r>
            <a:r>
              <a:rPr sz="2750" dirty="0">
                <a:solidFill>
                  <a:srgbClr val="003366"/>
                </a:solidFill>
                <a:latin typeface="Times New Roman"/>
                <a:cs typeface="Times New Roman"/>
              </a:rPr>
              <a:t>entre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entrada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e  a </a:t>
            </a:r>
            <a:r>
              <a:rPr sz="2750" spc="-35" dirty="0">
                <a:solidFill>
                  <a:srgbClr val="003366"/>
                </a:solidFill>
                <a:latin typeface="Times New Roman"/>
                <a:cs typeface="Times New Roman"/>
              </a:rPr>
              <a:t>saída</a:t>
            </a:r>
            <a:r>
              <a:rPr sz="2750" spc="2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30" dirty="0">
                <a:solidFill>
                  <a:srgbClr val="003366"/>
                </a:solidFill>
                <a:latin typeface="Times New Roman"/>
                <a:cs typeface="Times New Roman"/>
              </a:rPr>
              <a:t>desejada.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32263"/>
            <a:ext cx="4904771" cy="6238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2 </a:t>
            </a:r>
            <a:r>
              <a:rPr spc="5" dirty="0"/>
              <a:t>- </a:t>
            </a:r>
            <a:r>
              <a:rPr spc="25" dirty="0"/>
              <a:t>Plane</a:t>
            </a:r>
            <a:r>
              <a:rPr lang="pt-BR" spc="25" dirty="0"/>
              <a:t>j</a:t>
            </a:r>
            <a:r>
              <a:rPr spc="25" dirty="0" err="1"/>
              <a:t>ar</a:t>
            </a:r>
            <a:r>
              <a:rPr spc="25" dirty="0"/>
              <a:t> </a:t>
            </a:r>
            <a:r>
              <a:rPr spc="10" dirty="0"/>
              <a:t>a</a:t>
            </a:r>
            <a:r>
              <a:rPr spc="-125" dirty="0"/>
              <a:t> </a:t>
            </a:r>
            <a:r>
              <a:rPr spc="30" dirty="0"/>
              <a:t>solução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888364" y="1284719"/>
            <a:ext cx="7549515" cy="5006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034">
              <a:lnSpc>
                <a:spcPct val="111300"/>
              </a:lnSpc>
              <a:spcBef>
                <a:spcPts val="95"/>
              </a:spcBef>
              <a:buSzPct val="96363"/>
              <a:buFont typeface="Wingdings"/>
              <a:buChar char=""/>
              <a:tabLst>
                <a:tab pos="222885" algn="l"/>
              </a:tabLst>
            </a:pPr>
            <a:r>
              <a:rPr sz="2750" dirty="0">
                <a:solidFill>
                  <a:srgbClr val="003366"/>
                </a:solidFill>
                <a:latin typeface="Times New Roman"/>
                <a:cs typeface="Times New Roman"/>
              </a:rPr>
              <a:t>Encontrar </a:t>
            </a:r>
            <a:r>
              <a:rPr sz="2750" spc="30" dirty="0">
                <a:solidFill>
                  <a:srgbClr val="003366"/>
                </a:solidFill>
                <a:latin typeface="Times New Roman"/>
                <a:cs typeface="Times New Roman"/>
              </a:rPr>
              <a:t>uma </a:t>
            </a:r>
            <a:r>
              <a:rPr sz="2750" spc="-5" dirty="0">
                <a:solidFill>
                  <a:srgbClr val="003366"/>
                </a:solidFill>
                <a:latin typeface="Times New Roman"/>
                <a:cs typeface="Times New Roman"/>
              </a:rPr>
              <a:t>sequência </a:t>
            </a:r>
            <a:r>
              <a:rPr sz="2750" spc="-45" dirty="0">
                <a:solidFill>
                  <a:srgbClr val="003366"/>
                </a:solidFill>
                <a:latin typeface="Times New Roman"/>
                <a:cs typeface="Times New Roman"/>
              </a:rPr>
              <a:t>lógica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e </a:t>
            </a:r>
            <a:r>
              <a:rPr sz="2750" spc="-30" dirty="0">
                <a:solidFill>
                  <a:srgbClr val="003366"/>
                </a:solidFill>
                <a:latin typeface="Times New Roman"/>
                <a:cs typeface="Times New Roman"/>
              </a:rPr>
              <a:t>precisa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750" spc="-25" dirty="0">
                <a:solidFill>
                  <a:srgbClr val="003366"/>
                </a:solidFill>
                <a:latin typeface="Times New Roman"/>
                <a:cs typeface="Times New Roman"/>
              </a:rPr>
              <a:t>passos 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para </a:t>
            </a:r>
            <a:r>
              <a:rPr sz="2750" spc="-20" dirty="0">
                <a:solidFill>
                  <a:srgbClr val="003366"/>
                </a:solidFill>
                <a:latin typeface="Times New Roman"/>
                <a:cs typeface="Times New Roman"/>
              </a:rPr>
              <a:t>resolver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o</a:t>
            </a:r>
            <a:r>
              <a:rPr sz="2750" spc="-1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03366"/>
                </a:solidFill>
                <a:latin typeface="Times New Roman"/>
                <a:cs typeface="Times New Roman"/>
              </a:rPr>
              <a:t>problema.</a:t>
            </a:r>
            <a:endParaRPr sz="2750" dirty="0">
              <a:latin typeface="Times New Roman"/>
              <a:cs typeface="Times New Roman"/>
            </a:endParaRPr>
          </a:p>
          <a:p>
            <a:pPr marL="1022350" lvl="1" indent="-153035">
              <a:lnSpc>
                <a:spcPct val="100000"/>
              </a:lnSpc>
              <a:spcBef>
                <a:spcPts val="950"/>
              </a:spcBef>
              <a:buSzPct val="60416"/>
              <a:buFont typeface="Wingdings"/>
              <a:buChar char=""/>
              <a:tabLst>
                <a:tab pos="1022350" algn="l"/>
              </a:tabLst>
            </a:pP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Tal </a:t>
            </a:r>
            <a:r>
              <a:rPr sz="2400" spc="-35" dirty="0">
                <a:solidFill>
                  <a:srgbClr val="003366"/>
                </a:solidFill>
                <a:latin typeface="Times New Roman"/>
                <a:cs typeface="Times New Roman"/>
              </a:rPr>
              <a:t>sequência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400" spc="-45" dirty="0">
                <a:solidFill>
                  <a:srgbClr val="003366"/>
                </a:solidFill>
                <a:latin typeface="Times New Roman"/>
                <a:cs typeface="Times New Roman"/>
              </a:rPr>
              <a:t>passos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é </a:t>
            </a:r>
            <a:r>
              <a:rPr sz="2400" spc="-40" dirty="0">
                <a:solidFill>
                  <a:srgbClr val="003366"/>
                </a:solidFill>
                <a:latin typeface="Times New Roman"/>
                <a:cs typeface="Times New Roman"/>
              </a:rPr>
              <a:t>chamada um</a:t>
            </a:r>
            <a:r>
              <a:rPr sz="2400" spc="-1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u="heavy" spc="-2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algoritmo</a:t>
            </a: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869315" marR="593090" lvl="1">
              <a:lnSpc>
                <a:spcPct val="109400"/>
              </a:lnSpc>
              <a:spcBef>
                <a:spcPts val="600"/>
              </a:spcBef>
              <a:buSzPct val="60416"/>
              <a:buFont typeface="Wingdings"/>
              <a:buChar char=""/>
              <a:tabLst>
                <a:tab pos="1022350" algn="l"/>
              </a:tabLst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algoritmo deve incluir </a:t>
            </a:r>
            <a:r>
              <a:rPr sz="2400" u="heavy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todos </a:t>
            </a:r>
            <a:r>
              <a:rPr sz="2400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os </a:t>
            </a:r>
            <a:r>
              <a:rPr sz="2400" u="heavy" spc="-5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passos</a:t>
            </a:r>
            <a:r>
              <a:rPr sz="2400" spc="-55" dirty="0">
                <a:solidFill>
                  <a:srgbClr val="003366"/>
                </a:solidFill>
                <a:latin typeface="Times New Roman"/>
                <a:cs typeface="Times New Roman"/>
              </a:rPr>
              <a:t>, </a:t>
            </a:r>
            <a:r>
              <a:rPr sz="2400" b="1" spc="-100" dirty="0">
                <a:solidFill>
                  <a:srgbClr val="003366"/>
                </a:solidFill>
                <a:latin typeface="Times New Roman"/>
                <a:cs typeface="Times New Roman"/>
              </a:rPr>
              <a:t>mesmo  </a:t>
            </a:r>
            <a:r>
              <a:rPr sz="2400" b="1" spc="-20" dirty="0">
                <a:solidFill>
                  <a:srgbClr val="003366"/>
                </a:solidFill>
                <a:latin typeface="Times New Roman"/>
                <a:cs typeface="Times New Roman"/>
              </a:rPr>
              <a:t>aqueles </a:t>
            </a:r>
            <a:r>
              <a:rPr sz="2400" b="1" spc="-25" dirty="0">
                <a:solidFill>
                  <a:srgbClr val="003366"/>
                </a:solidFill>
                <a:latin typeface="Times New Roman"/>
                <a:cs typeface="Times New Roman"/>
              </a:rPr>
              <a:t>que </a:t>
            </a:r>
            <a:r>
              <a:rPr sz="24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parecem</a:t>
            </a:r>
            <a:r>
              <a:rPr sz="2400" b="1" spc="2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003366"/>
                </a:solidFill>
                <a:latin typeface="Times New Roman"/>
                <a:cs typeface="Times New Roman"/>
              </a:rPr>
              <a:t>óbvios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022350" lvl="1" indent="-153035">
              <a:lnSpc>
                <a:spcPct val="100000"/>
              </a:lnSpc>
              <a:spcBef>
                <a:spcPts val="869"/>
              </a:spcBef>
              <a:buSzPct val="60416"/>
              <a:buFont typeface="Wingdings"/>
              <a:buChar char=""/>
              <a:tabLst>
                <a:tab pos="1022350" algn="l"/>
              </a:tabLst>
            </a:pP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Existem </a:t>
            </a:r>
            <a:r>
              <a:rPr sz="2400" spc="-15" dirty="0">
                <a:solidFill>
                  <a:srgbClr val="003366"/>
                </a:solidFill>
                <a:latin typeface="Times New Roman"/>
                <a:cs typeface="Times New Roman"/>
              </a:rPr>
              <a:t>vários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métodos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especificar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o</a:t>
            </a:r>
            <a:r>
              <a:rPr sz="2400" spc="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algoritmo:</a:t>
            </a:r>
            <a:endParaRPr sz="2400" dirty="0">
              <a:latin typeface="Times New Roman"/>
              <a:cs typeface="Times New Roman"/>
            </a:endParaRPr>
          </a:p>
          <a:p>
            <a:pPr marL="1339850" lvl="2" indent="-128270">
              <a:lnSpc>
                <a:spcPct val="100000"/>
              </a:lnSpc>
              <a:spcBef>
                <a:spcPts val="745"/>
              </a:spcBef>
              <a:buSzPct val="80000"/>
              <a:buFont typeface="Wingdings"/>
              <a:buChar char=""/>
              <a:tabLst>
                <a:tab pos="1340485" algn="l"/>
              </a:tabLst>
            </a:pP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diagramas </a:t>
            </a:r>
            <a:r>
              <a:rPr sz="2000" spc="25" dirty="0">
                <a:solidFill>
                  <a:srgbClr val="003366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fluxo 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ou</a:t>
            </a:r>
            <a:r>
              <a:rPr sz="2000" spc="-114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Times New Roman"/>
                <a:cs typeface="Times New Roman"/>
              </a:rPr>
              <a:t>fluxogramas;</a:t>
            </a:r>
            <a:endParaRPr sz="2000" dirty="0">
              <a:latin typeface="Times New Roman"/>
              <a:cs typeface="Times New Roman"/>
            </a:endParaRPr>
          </a:p>
          <a:p>
            <a:pPr marL="1339850" lvl="2" indent="-128270">
              <a:lnSpc>
                <a:spcPct val="100000"/>
              </a:lnSpc>
              <a:spcBef>
                <a:spcPts val="750"/>
              </a:spcBef>
              <a:buSzPct val="80000"/>
              <a:buFont typeface="Wingdings"/>
              <a:buChar char=""/>
              <a:tabLst>
                <a:tab pos="1340485" algn="l"/>
              </a:tabLst>
            </a:pP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pseudocódigo;</a:t>
            </a:r>
            <a:endParaRPr sz="2000" dirty="0">
              <a:latin typeface="Times New Roman"/>
              <a:cs typeface="Times New Roman"/>
            </a:endParaRPr>
          </a:p>
          <a:p>
            <a:pPr marL="1339850" lvl="2" indent="-128270">
              <a:lnSpc>
                <a:spcPct val="100000"/>
              </a:lnSpc>
              <a:spcBef>
                <a:spcPts val="750"/>
              </a:spcBef>
              <a:buSzPct val="80000"/>
              <a:buFont typeface="Wingdings"/>
              <a:buChar char=""/>
              <a:tabLst>
                <a:tab pos="1340485" algn="l"/>
              </a:tabLst>
            </a:pPr>
            <a:r>
              <a:rPr sz="2000" spc="-15" dirty="0">
                <a:solidFill>
                  <a:srgbClr val="003366"/>
                </a:solidFill>
                <a:latin typeface="Times New Roman"/>
                <a:cs typeface="Times New Roman"/>
              </a:rPr>
              <a:t>diagramas</a:t>
            </a:r>
            <a:r>
              <a:rPr sz="2000" spc="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i="1" spc="15" dirty="0">
                <a:solidFill>
                  <a:srgbClr val="003366"/>
                </a:solidFill>
                <a:latin typeface="Times New Roman"/>
                <a:cs typeface="Times New Roman"/>
              </a:rPr>
              <a:t>top-down.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13599"/>
              </a:lnSpc>
              <a:spcBef>
                <a:spcPts val="450"/>
              </a:spcBef>
              <a:buSzPct val="96363"/>
              <a:buFont typeface="Wingdings"/>
              <a:buChar char=""/>
              <a:tabLst>
                <a:tab pos="222885" algn="l"/>
              </a:tabLst>
            </a:pPr>
            <a:r>
              <a:rPr sz="2750" spc="15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planeamento também </a:t>
            </a:r>
            <a:r>
              <a:rPr sz="2750" spc="-25" dirty="0">
                <a:solidFill>
                  <a:srgbClr val="003366"/>
                </a:solidFill>
                <a:latin typeface="Times New Roman"/>
                <a:cs typeface="Times New Roman"/>
              </a:rPr>
              <a:t>envolve </a:t>
            </a:r>
            <a:r>
              <a:rPr sz="2750" spc="30" dirty="0">
                <a:solidFill>
                  <a:srgbClr val="003366"/>
                </a:solidFill>
                <a:latin typeface="Times New Roman"/>
                <a:cs typeface="Times New Roman"/>
              </a:rPr>
              <a:t>um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teste </a:t>
            </a:r>
            <a:r>
              <a:rPr sz="2750" spc="5" dirty="0">
                <a:solidFill>
                  <a:srgbClr val="003366"/>
                </a:solidFill>
                <a:latin typeface="Times New Roman"/>
                <a:cs typeface="Times New Roman"/>
              </a:rPr>
              <a:t>“manual” 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do </a:t>
            </a:r>
            <a:r>
              <a:rPr sz="2750" spc="-25" dirty="0">
                <a:solidFill>
                  <a:srgbClr val="003366"/>
                </a:solidFill>
                <a:latin typeface="Times New Roman"/>
                <a:cs typeface="Times New Roman"/>
              </a:rPr>
              <a:t>algoritmo, </a:t>
            </a:r>
            <a:r>
              <a:rPr sz="2750" spc="5" dirty="0">
                <a:solidFill>
                  <a:srgbClr val="003366"/>
                </a:solidFill>
                <a:latin typeface="Times New Roman"/>
                <a:cs typeface="Times New Roman"/>
              </a:rPr>
              <a:t>usando </a:t>
            </a:r>
            <a:r>
              <a:rPr sz="2750" spc="-20" dirty="0">
                <a:solidFill>
                  <a:srgbClr val="003366"/>
                </a:solidFill>
                <a:latin typeface="Times New Roman"/>
                <a:cs typeface="Times New Roman"/>
              </a:rPr>
              <a:t>dados</a:t>
            </a:r>
            <a:r>
              <a:rPr sz="2750" spc="1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representativos.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31" y="332263"/>
            <a:ext cx="474980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3 </a:t>
            </a:r>
            <a:r>
              <a:rPr spc="5" dirty="0"/>
              <a:t>- </a:t>
            </a:r>
            <a:r>
              <a:rPr spc="20" dirty="0"/>
              <a:t>Escolher </a:t>
            </a:r>
            <a:r>
              <a:rPr spc="10" dirty="0"/>
              <a:t>a</a:t>
            </a:r>
            <a:r>
              <a:rPr spc="-60" dirty="0"/>
              <a:t> </a:t>
            </a:r>
            <a:r>
              <a:rPr spc="30" dirty="0"/>
              <a:t>interface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813537" y="1219200"/>
            <a:ext cx="7802880" cy="5215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6200" marR="43180">
              <a:lnSpc>
                <a:spcPct val="102299"/>
              </a:lnSpc>
              <a:spcBef>
                <a:spcPts val="50"/>
              </a:spcBef>
              <a:buSzPct val="96363"/>
              <a:buFont typeface="Wingdings"/>
              <a:buChar char=""/>
              <a:tabLst>
                <a:tab pos="286385" algn="l"/>
              </a:tabLst>
            </a:pP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Determinar </a:t>
            </a:r>
            <a:r>
              <a:rPr sz="2750" spc="-5" dirty="0">
                <a:solidFill>
                  <a:srgbClr val="003366"/>
                </a:solidFill>
                <a:latin typeface="Times New Roman"/>
                <a:cs typeface="Times New Roman"/>
              </a:rPr>
              <a:t>como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é </a:t>
            </a:r>
            <a:r>
              <a:rPr sz="2750" spc="35" dirty="0">
                <a:solidFill>
                  <a:srgbClr val="003366"/>
                </a:solidFill>
                <a:latin typeface="Times New Roman"/>
                <a:cs typeface="Times New Roman"/>
              </a:rPr>
              <a:t>que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entrada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será </a:t>
            </a:r>
            <a:r>
              <a:rPr sz="2750" spc="-35" dirty="0">
                <a:solidFill>
                  <a:srgbClr val="003366"/>
                </a:solidFill>
                <a:latin typeface="Times New Roman"/>
                <a:cs typeface="Times New Roman"/>
              </a:rPr>
              <a:t>obtida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e </a:t>
            </a:r>
            <a:r>
              <a:rPr sz="2750" spc="-5" dirty="0">
                <a:solidFill>
                  <a:srgbClr val="003366"/>
                </a:solidFill>
                <a:latin typeface="Times New Roman"/>
                <a:cs typeface="Times New Roman"/>
              </a:rPr>
              <a:t>como 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é </a:t>
            </a:r>
            <a:r>
              <a:rPr sz="2750" spc="35" dirty="0">
                <a:solidFill>
                  <a:srgbClr val="003366"/>
                </a:solidFill>
                <a:latin typeface="Times New Roman"/>
                <a:cs typeface="Times New Roman"/>
              </a:rPr>
              <a:t>que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sz="2750" spc="-35" dirty="0">
                <a:solidFill>
                  <a:srgbClr val="003366"/>
                </a:solidFill>
                <a:latin typeface="Times New Roman"/>
                <a:cs typeface="Times New Roman"/>
              </a:rPr>
              <a:t>saída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será</a:t>
            </a:r>
            <a:r>
              <a:rPr sz="2750" spc="-3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03366"/>
                </a:solidFill>
                <a:latin typeface="Times New Roman"/>
                <a:cs typeface="Times New Roman"/>
              </a:rPr>
              <a:t>apresentada.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3366"/>
              </a:buClr>
              <a:buFont typeface="Wingdings"/>
              <a:buChar char=""/>
            </a:pPr>
            <a:endParaRPr sz="3500" dirty="0">
              <a:latin typeface="Times New Roman"/>
              <a:cs typeface="Times New Roman"/>
            </a:endParaRPr>
          </a:p>
          <a:p>
            <a:pPr marL="285750" indent="-210185">
              <a:lnSpc>
                <a:spcPct val="100000"/>
              </a:lnSpc>
              <a:buSzPct val="96363"/>
              <a:buFont typeface="Wingdings"/>
              <a:buChar char=""/>
              <a:tabLst>
                <a:tab pos="286385" algn="l"/>
              </a:tabLst>
            </a:pPr>
            <a:r>
              <a:rPr sz="2750" spc="5" dirty="0">
                <a:solidFill>
                  <a:srgbClr val="003366"/>
                </a:solidFill>
                <a:latin typeface="Times New Roman"/>
                <a:cs typeface="Times New Roman"/>
              </a:rPr>
              <a:t>Por </a:t>
            </a:r>
            <a:r>
              <a:rPr sz="2750" spc="-25" dirty="0">
                <a:solidFill>
                  <a:srgbClr val="003366"/>
                </a:solidFill>
                <a:latin typeface="Times New Roman"/>
                <a:cs typeface="Times New Roman"/>
              </a:rPr>
              <a:t>exemplo, </a:t>
            </a:r>
            <a:r>
              <a:rPr sz="2750" spc="-5" dirty="0">
                <a:solidFill>
                  <a:srgbClr val="003366"/>
                </a:solidFill>
                <a:latin typeface="Times New Roman"/>
                <a:cs typeface="Times New Roman"/>
              </a:rPr>
              <a:t>em </a:t>
            </a:r>
            <a:r>
              <a:rPr lang="pt-BR" sz="2750" i="1" spc="15" dirty="0">
                <a:solidFill>
                  <a:srgbClr val="003366"/>
                </a:solidFill>
                <a:latin typeface="Times New Roman"/>
                <a:cs typeface="Times New Roman"/>
              </a:rPr>
              <a:t>Fortran</a:t>
            </a:r>
            <a:r>
              <a:rPr sz="2750" i="1" spc="10" dirty="0">
                <a:solidFill>
                  <a:srgbClr val="003366"/>
                </a:solidFill>
                <a:latin typeface="Times New Roman"/>
                <a:cs typeface="Times New Roman"/>
              </a:rPr>
              <a:t>/</a:t>
            </a:r>
            <a:r>
              <a:rPr lang="pt-BR" sz="2750" i="1" spc="10" dirty="0">
                <a:solidFill>
                  <a:srgbClr val="003366"/>
                </a:solidFill>
                <a:latin typeface="Times New Roman"/>
                <a:cs typeface="Times New Roman"/>
              </a:rPr>
              <a:t>C/</a:t>
            </a:r>
            <a:r>
              <a:rPr sz="2750" i="1" spc="10" dirty="0">
                <a:solidFill>
                  <a:srgbClr val="003366"/>
                </a:solidFill>
                <a:latin typeface="Times New Roman"/>
                <a:cs typeface="Times New Roman"/>
              </a:rPr>
              <a:t>C</a:t>
            </a:r>
            <a:r>
              <a:rPr sz="2775" i="1" spc="15" baseline="25525" dirty="0">
                <a:solidFill>
                  <a:srgbClr val="003366"/>
                </a:solidFill>
                <a:latin typeface="Times New Roman"/>
                <a:cs typeface="Times New Roman"/>
              </a:rPr>
              <a:t>++</a:t>
            </a:r>
            <a:r>
              <a:rPr lang="pt-BR"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/Python: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66"/>
              </a:buClr>
              <a:buFont typeface="Wingdings"/>
              <a:buChar char=""/>
            </a:pPr>
            <a:endParaRPr sz="2400" dirty="0">
              <a:latin typeface="Times New Roman"/>
              <a:cs typeface="Times New Roman"/>
            </a:endParaRPr>
          </a:p>
          <a:p>
            <a:pPr marL="533400" marR="541020" lvl="1">
              <a:lnSpc>
                <a:spcPts val="3070"/>
              </a:lnSpc>
              <a:spcBef>
                <a:spcPts val="5"/>
              </a:spcBef>
              <a:buSzPct val="50000"/>
              <a:buFont typeface="Wingdings"/>
              <a:buChar char=""/>
              <a:tabLst>
                <a:tab pos="669290" algn="l"/>
              </a:tabLst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Criar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Times New Roman"/>
                <a:cs typeface="Times New Roman"/>
              </a:rPr>
              <a:t>objetos</a:t>
            </a:r>
            <a:r>
              <a:rPr sz="2400" spc="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003366"/>
                </a:solidFill>
                <a:latin typeface="Times New Roman"/>
                <a:cs typeface="Times New Roman"/>
              </a:rPr>
              <a:t>para</a:t>
            </a:r>
            <a:r>
              <a:rPr sz="2400" spc="-17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receber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3366"/>
                </a:solidFill>
                <a:latin typeface="Times New Roman"/>
                <a:cs typeface="Times New Roman"/>
              </a:rPr>
              <a:t>entrada</a:t>
            </a:r>
            <a:r>
              <a:rPr sz="2400" spc="-17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3366"/>
                </a:solidFill>
                <a:latin typeface="Times New Roman"/>
                <a:cs typeface="Times New Roman"/>
              </a:rPr>
              <a:t>e</a:t>
            </a:r>
            <a:r>
              <a:rPr sz="2400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3366"/>
                </a:solidFill>
                <a:latin typeface="Times New Roman"/>
                <a:cs typeface="Times New Roman"/>
              </a:rPr>
              <a:t>apresentar</a:t>
            </a:r>
            <a:r>
              <a:rPr sz="2400" spc="-254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3366"/>
                </a:solidFill>
                <a:latin typeface="Times New Roman"/>
                <a:cs typeface="Times New Roman"/>
              </a:rPr>
              <a:t>a  </a:t>
            </a:r>
            <a:r>
              <a:rPr sz="2400" spc="35" dirty="0">
                <a:solidFill>
                  <a:srgbClr val="003366"/>
                </a:solidFill>
                <a:latin typeface="Times New Roman"/>
                <a:cs typeface="Times New Roman"/>
              </a:rPr>
              <a:t>saída.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3366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533400" marR="723900" lvl="1">
              <a:lnSpc>
                <a:spcPts val="3070"/>
              </a:lnSpc>
              <a:spcBef>
                <a:spcPts val="5"/>
              </a:spcBef>
              <a:buSzPct val="50000"/>
              <a:buFont typeface="Wingdings"/>
              <a:buChar char=""/>
              <a:tabLst>
                <a:tab pos="669290" algn="l"/>
              </a:tabLst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Criar</a:t>
            </a:r>
            <a:r>
              <a:rPr sz="2400" spc="-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3366"/>
                </a:solidFill>
                <a:latin typeface="Times New Roman"/>
                <a:cs typeface="Times New Roman"/>
              </a:rPr>
              <a:t>botões</a:t>
            </a:r>
            <a:r>
              <a:rPr sz="2400" spc="-1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sz="24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3366"/>
                </a:solidFill>
                <a:latin typeface="Times New Roman"/>
                <a:cs typeface="Times New Roman"/>
              </a:rPr>
              <a:t>comando</a:t>
            </a:r>
            <a:r>
              <a:rPr sz="24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3366"/>
                </a:solidFill>
                <a:latin typeface="Times New Roman"/>
                <a:cs typeface="Times New Roman"/>
              </a:rPr>
              <a:t>apropriados</a:t>
            </a:r>
            <a:r>
              <a:rPr sz="2400" spc="-24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003366"/>
                </a:solidFill>
                <a:latin typeface="Times New Roman"/>
                <a:cs typeface="Times New Roman"/>
              </a:rPr>
              <a:t>para</a:t>
            </a:r>
            <a:r>
              <a:rPr sz="2400" spc="-17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3366"/>
                </a:solidFill>
                <a:latin typeface="Times New Roman"/>
                <a:cs typeface="Times New Roman"/>
              </a:rPr>
              <a:t>que</a:t>
            </a:r>
            <a:r>
              <a:rPr sz="24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3366"/>
                </a:solidFill>
                <a:latin typeface="Times New Roman"/>
                <a:cs typeface="Times New Roman"/>
              </a:rPr>
              <a:t>o 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utilizador </a:t>
            </a:r>
            <a:r>
              <a:rPr sz="2400" spc="15" dirty="0">
                <a:solidFill>
                  <a:srgbClr val="003366"/>
                </a:solidFill>
                <a:latin typeface="Times New Roman"/>
                <a:cs typeface="Times New Roman"/>
              </a:rPr>
              <a:t>possa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controlar </a:t>
            </a:r>
            <a:r>
              <a:rPr sz="2400" spc="10" dirty="0">
                <a:solidFill>
                  <a:srgbClr val="003366"/>
                </a:solidFill>
                <a:latin typeface="Times New Roman"/>
                <a:cs typeface="Times New Roman"/>
              </a:rPr>
              <a:t>o</a:t>
            </a:r>
            <a:r>
              <a:rPr sz="2400" spc="-17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pt-BR" sz="2400" spc="15" dirty="0">
                <a:solidFill>
                  <a:srgbClr val="003366"/>
                </a:solidFill>
                <a:latin typeface="Times New Roman"/>
                <a:cs typeface="Times New Roman"/>
              </a:rPr>
              <a:t>programa</a:t>
            </a:r>
            <a:r>
              <a:rPr sz="2400" spc="15" dirty="0">
                <a:solidFill>
                  <a:srgbClr val="003366"/>
                </a:solidFill>
                <a:latin typeface="Times New Roman"/>
                <a:cs typeface="Times New Roman"/>
              </a:rPr>
              <a:t>.</a:t>
            </a:r>
            <a:endParaRPr lang="pt-BR" sz="2400" spc="15" dirty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533400" marR="723900" lvl="1">
              <a:lnSpc>
                <a:spcPts val="3070"/>
              </a:lnSpc>
              <a:spcBef>
                <a:spcPts val="5"/>
              </a:spcBef>
              <a:buSzPct val="50000"/>
              <a:buFont typeface="Wingdings"/>
              <a:buChar char=""/>
              <a:tabLst>
                <a:tab pos="669290" algn="l"/>
              </a:tabLst>
            </a:pPr>
            <a:endParaRPr lang="pt-BR" sz="2400" spc="15" dirty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533400" marR="723900" lvl="1">
              <a:lnSpc>
                <a:spcPts val="3070"/>
              </a:lnSpc>
              <a:spcBef>
                <a:spcPts val="5"/>
              </a:spcBef>
              <a:buSzPct val="50000"/>
              <a:buFont typeface="Wingdings"/>
              <a:buChar char=""/>
              <a:tabLst>
                <a:tab pos="669290" algn="l"/>
              </a:tabLst>
            </a:pPr>
            <a:r>
              <a:rPr lang="pt-BR" sz="2400" spc="15" dirty="0">
                <a:solidFill>
                  <a:srgbClr val="003366"/>
                </a:solidFill>
                <a:latin typeface="Times New Roman"/>
                <a:cs typeface="Times New Roman"/>
              </a:rPr>
              <a:t>Criar interface via texto de comunicação com o usuário.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332263"/>
            <a:ext cx="262699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25" dirty="0"/>
              <a:t> </a:t>
            </a:r>
            <a:r>
              <a:rPr spc="20" dirty="0"/>
              <a:t>Codificar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888222" y="1547495"/>
            <a:ext cx="7341378" cy="24470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0"/>
              </a:spcBef>
              <a:buSzPct val="96363"/>
              <a:buFont typeface="Wingdings"/>
              <a:buChar char=""/>
              <a:tabLst>
                <a:tab pos="222885" algn="l"/>
              </a:tabLst>
            </a:pP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Traduzir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750" spc="-20" dirty="0">
                <a:solidFill>
                  <a:srgbClr val="003366"/>
                </a:solidFill>
                <a:latin typeface="Times New Roman"/>
                <a:cs typeface="Times New Roman"/>
              </a:rPr>
              <a:t>algoritmo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para </a:t>
            </a:r>
            <a:r>
              <a:rPr sz="2750" spc="30" dirty="0">
                <a:solidFill>
                  <a:srgbClr val="003366"/>
                </a:solidFill>
                <a:latin typeface="Times New Roman"/>
                <a:cs typeface="Times New Roman"/>
              </a:rPr>
              <a:t>uma </a:t>
            </a:r>
            <a:r>
              <a:rPr sz="2750" spc="-20" dirty="0">
                <a:solidFill>
                  <a:srgbClr val="003366"/>
                </a:solidFill>
                <a:latin typeface="Times New Roman"/>
                <a:cs typeface="Times New Roman"/>
              </a:rPr>
              <a:t>linguagem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de  programação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(ex.: </a:t>
            </a:r>
            <a:r>
              <a:rPr sz="2750" i="1" spc="15" dirty="0">
                <a:solidFill>
                  <a:srgbClr val="003366"/>
                </a:solidFill>
                <a:latin typeface="Times New Roman"/>
                <a:cs typeface="Times New Roman"/>
              </a:rPr>
              <a:t>Visual</a:t>
            </a:r>
            <a:r>
              <a:rPr sz="2750" i="1" spc="-18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i="1" dirty="0">
                <a:solidFill>
                  <a:srgbClr val="003366"/>
                </a:solidFill>
                <a:latin typeface="Times New Roman"/>
                <a:cs typeface="Times New Roman"/>
              </a:rPr>
              <a:t>Basic/Fortran</a:t>
            </a:r>
            <a:r>
              <a:rPr lang="pt-BR" sz="2750" i="1" dirty="0">
                <a:solidFill>
                  <a:srgbClr val="003366"/>
                </a:solidFill>
                <a:latin typeface="Times New Roman"/>
                <a:cs typeface="Times New Roman"/>
              </a:rPr>
              <a:t>/C/Python</a:t>
            </a:r>
            <a:r>
              <a:rPr sz="2750" dirty="0">
                <a:solidFill>
                  <a:srgbClr val="003366"/>
                </a:solidFill>
                <a:latin typeface="Times New Roman"/>
                <a:cs typeface="Times New Roman"/>
              </a:rPr>
              <a:t>).</a:t>
            </a:r>
            <a:endParaRPr sz="27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500"/>
              </a:spcBef>
            </a:pPr>
            <a:r>
              <a:rPr sz="2750" spc="20" dirty="0">
                <a:solidFill>
                  <a:srgbClr val="003366"/>
                </a:solidFill>
                <a:latin typeface="Symbol"/>
                <a:cs typeface="Symbol"/>
              </a:rPr>
              <a:t></a:t>
            </a:r>
            <a:r>
              <a:rPr sz="2750" spc="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03366"/>
                </a:solidFill>
                <a:latin typeface="Times New Roman"/>
                <a:cs typeface="Times New Roman"/>
              </a:rPr>
              <a:t>Temos </a:t>
            </a:r>
            <a:r>
              <a:rPr sz="2750" spc="-5" dirty="0">
                <a:solidFill>
                  <a:srgbClr val="003366"/>
                </a:solidFill>
                <a:latin typeface="Times New Roman"/>
                <a:cs typeface="Times New Roman"/>
              </a:rPr>
              <a:t>então </a:t>
            </a:r>
            <a:r>
              <a:rPr sz="2750" spc="30" dirty="0">
                <a:solidFill>
                  <a:srgbClr val="003366"/>
                </a:solidFill>
                <a:latin typeface="Times New Roman"/>
                <a:cs typeface="Times New Roman"/>
              </a:rPr>
              <a:t>um</a:t>
            </a:r>
            <a:r>
              <a:rPr sz="2750" spc="1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programa.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222250" indent="-210185">
              <a:lnSpc>
                <a:spcPct val="100000"/>
              </a:lnSpc>
              <a:buSzPct val="96363"/>
              <a:buFont typeface="Wingdings"/>
              <a:buChar char=""/>
              <a:tabLst>
                <a:tab pos="222885" algn="l"/>
              </a:tabLst>
            </a:pPr>
            <a:r>
              <a:rPr sz="2750" spc="-20" dirty="0">
                <a:solidFill>
                  <a:srgbClr val="003366"/>
                </a:solidFill>
                <a:latin typeface="Times New Roman"/>
                <a:cs typeface="Times New Roman"/>
              </a:rPr>
              <a:t>Introduzir </a:t>
            </a:r>
            <a:r>
              <a:rPr sz="2750" spc="10" dirty="0">
                <a:solidFill>
                  <a:srgbClr val="003366"/>
                </a:solidFill>
                <a:latin typeface="Times New Roman"/>
                <a:cs typeface="Times New Roman"/>
              </a:rPr>
              <a:t>o </a:t>
            </a:r>
            <a:r>
              <a:rPr sz="2750" u="heavy" spc="-1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programa</a:t>
            </a:r>
            <a:r>
              <a:rPr sz="275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30" dirty="0">
                <a:solidFill>
                  <a:srgbClr val="003366"/>
                </a:solidFill>
                <a:latin typeface="Times New Roman"/>
                <a:cs typeface="Times New Roman"/>
              </a:rPr>
              <a:t>no</a:t>
            </a:r>
            <a:r>
              <a:rPr sz="2750" spc="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03366"/>
                </a:solidFill>
                <a:latin typeface="Times New Roman"/>
                <a:cs typeface="Times New Roman"/>
              </a:rPr>
              <a:t>computador.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1437</Words>
  <Application>Microsoft Office PowerPoint</Application>
  <PresentationFormat>Apresentação na tela (4:3)</PresentationFormat>
  <Paragraphs>203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Wingdings</vt:lpstr>
      <vt:lpstr>Office Theme</vt:lpstr>
      <vt:lpstr>Apresentação do PowerPoint</vt:lpstr>
      <vt:lpstr>Sumário</vt:lpstr>
      <vt:lpstr>Execução de uma tarefa no</vt:lpstr>
      <vt:lpstr>Execução de uma tarefa no</vt:lpstr>
      <vt:lpstr>Ciclo de desenvolvimento de um programa</vt:lpstr>
      <vt:lpstr>1 - Analisar o problema</vt:lpstr>
      <vt:lpstr>2 - Planejar a solução</vt:lpstr>
      <vt:lpstr>3 - Escolher a interface</vt:lpstr>
      <vt:lpstr>4 - Codificar</vt:lpstr>
      <vt:lpstr>5 - Testar o programa e corrigir  erros (debugging / depuração)</vt:lpstr>
      <vt:lpstr>6 - Completar a documentação</vt:lpstr>
      <vt:lpstr>Descrição de algoritmos</vt:lpstr>
      <vt:lpstr>Símbolos ANSI usados em</vt:lpstr>
      <vt:lpstr>Símbolos ANSI usados em</vt:lpstr>
      <vt:lpstr>Exemplo</vt:lpstr>
      <vt:lpstr>Exemplo</vt:lpstr>
      <vt:lpstr>Descrição da estrutura de um</vt:lpstr>
      <vt:lpstr>Desenvolvimento modular de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85349,  Lecture 2.</dc:title>
  <dc:creator>Dept Maths and Computing - CQU</dc:creator>
  <cp:lastModifiedBy>Francisco .</cp:lastModifiedBy>
  <cp:revision>12</cp:revision>
  <dcterms:created xsi:type="dcterms:W3CDTF">2021-01-21T21:16:03Z</dcterms:created>
  <dcterms:modified xsi:type="dcterms:W3CDTF">2021-05-21T00:08:18Z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2012-12-28T00:00:00Z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2021-01-21T00:00:00Z</vt:filetime>
  </property>
</Properties>
</file>