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65483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8106" y="76327"/>
            <a:ext cx="5614670" cy="186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7470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7470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7470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155" y="3572255"/>
            <a:ext cx="3145536" cy="2897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7470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4" y="-101397"/>
            <a:ext cx="9107830" cy="1032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7470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429" y="1818258"/>
            <a:ext cx="8213140" cy="383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portalparamazonia.blogspot.com/2016/05/curiosidades-sobre-indios-brasileiros.html" TargetMode="Externa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://www.clickgeo.com.br/pesquisa-de-perfil-dos-leitore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jp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totalmedicsaude/posts/123447205672082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udokids.com.br/dia-estudante/" TargetMode="Externa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091" y="4572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8691" y="5864352"/>
              <a:ext cx="990600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" y="2667000"/>
              <a:ext cx="4191000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8642350" y="0"/>
                  </a:lnTo>
                  <a:lnTo>
                    <a:pt x="8642350" y="511810"/>
                  </a:lnTo>
                  <a:lnTo>
                    <a:pt x="8642350" y="1857273"/>
                  </a:lnTo>
                  <a:lnTo>
                    <a:pt x="8286877" y="1910715"/>
                  </a:lnTo>
                  <a:lnTo>
                    <a:pt x="7917688" y="1960118"/>
                  </a:lnTo>
                  <a:lnTo>
                    <a:pt x="7176008" y="2042541"/>
                  </a:lnTo>
                  <a:lnTo>
                    <a:pt x="6806819" y="2072132"/>
                  </a:lnTo>
                  <a:lnTo>
                    <a:pt x="6075045" y="2115058"/>
                  </a:lnTo>
                  <a:lnTo>
                    <a:pt x="5363083" y="2138045"/>
                  </a:lnTo>
                  <a:lnTo>
                    <a:pt x="5013706" y="2141347"/>
                  </a:lnTo>
                  <a:lnTo>
                    <a:pt x="4337939" y="2141347"/>
                  </a:lnTo>
                  <a:lnTo>
                    <a:pt x="4011676" y="2134743"/>
                  </a:lnTo>
                  <a:lnTo>
                    <a:pt x="3695192" y="2124837"/>
                  </a:lnTo>
                  <a:lnTo>
                    <a:pt x="3091942" y="2098548"/>
                  </a:lnTo>
                  <a:lnTo>
                    <a:pt x="2534920" y="2065528"/>
                  </a:lnTo>
                  <a:lnTo>
                    <a:pt x="2030603" y="2026031"/>
                  </a:lnTo>
                  <a:lnTo>
                    <a:pt x="903262" y="1910715"/>
                  </a:lnTo>
                  <a:lnTo>
                    <a:pt x="514350" y="1858695"/>
                  </a:lnTo>
                  <a:lnTo>
                    <a:pt x="514350" y="511810"/>
                  </a:lnTo>
                  <a:lnTo>
                    <a:pt x="8642350" y="51181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1810"/>
                  </a:lnTo>
                  <a:lnTo>
                    <a:pt x="0" y="63538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53810"/>
                  </a:lnTo>
                  <a:lnTo>
                    <a:pt x="8659368" y="6353810"/>
                  </a:lnTo>
                  <a:lnTo>
                    <a:pt x="8659368" y="6353302"/>
                  </a:lnTo>
                  <a:lnTo>
                    <a:pt x="9144000" y="6353302"/>
                  </a:lnTo>
                  <a:lnTo>
                    <a:pt x="9144000" y="511810"/>
                  </a:lnTo>
                  <a:lnTo>
                    <a:pt x="9144000" y="5113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5343" y="0"/>
              <a:ext cx="760488" cy="11597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5A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14161" y="6213144"/>
            <a:ext cx="345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73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Valdineia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Rodrigues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Lima </a:t>
            </a:r>
            <a:r>
              <a:rPr sz="1800" spc="70" dirty="0">
                <a:latin typeface="Verdana"/>
                <a:cs typeface="Verdana"/>
              </a:rPr>
              <a:t>Ana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Clédina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Rodrigues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Gomes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858011"/>
            <a:ext cx="9144000" cy="5143500"/>
            <a:chOff x="0" y="858011"/>
            <a:chExt cx="9144000" cy="51435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58011"/>
              <a:ext cx="9143999" cy="5143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90950" y="2809494"/>
              <a:ext cx="4798060" cy="2703830"/>
            </a:xfrm>
            <a:custGeom>
              <a:avLst/>
              <a:gdLst/>
              <a:ahLst/>
              <a:cxnLst/>
              <a:rect l="l" t="t" r="r" b="b"/>
              <a:pathLst>
                <a:path w="4798059" h="2703829">
                  <a:moveTo>
                    <a:pt x="4797552" y="0"/>
                  </a:moveTo>
                  <a:lnTo>
                    <a:pt x="0" y="0"/>
                  </a:lnTo>
                  <a:lnTo>
                    <a:pt x="0" y="2703575"/>
                  </a:lnTo>
                  <a:lnTo>
                    <a:pt x="4797552" y="2703575"/>
                  </a:lnTo>
                  <a:lnTo>
                    <a:pt x="479755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0950" y="2809494"/>
              <a:ext cx="4798060" cy="2703830"/>
            </a:xfrm>
            <a:custGeom>
              <a:avLst/>
              <a:gdLst/>
              <a:ahLst/>
              <a:cxnLst/>
              <a:rect l="l" t="t" r="r" b="b"/>
              <a:pathLst>
                <a:path w="4798059" h="2703829">
                  <a:moveTo>
                    <a:pt x="0" y="2703575"/>
                  </a:moveTo>
                  <a:lnTo>
                    <a:pt x="4797552" y="2703575"/>
                  </a:lnTo>
                  <a:lnTo>
                    <a:pt x="4797552" y="0"/>
                  </a:lnTo>
                  <a:lnTo>
                    <a:pt x="0" y="0"/>
                  </a:lnTo>
                  <a:lnTo>
                    <a:pt x="0" y="2703575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23538" y="2955798"/>
            <a:ext cx="4558665" cy="2385060"/>
          </a:xfrm>
          <a:prstGeom prst="rect">
            <a:avLst/>
          </a:prstGeom>
          <a:solidFill>
            <a:srgbClr val="404040"/>
          </a:solidFill>
          <a:ln w="19050">
            <a:solidFill>
              <a:srgbClr val="FFFFFF"/>
            </a:solidFill>
          </a:ln>
        </p:spPr>
        <p:txBody>
          <a:bodyPr vert="horz" wrap="square" lIns="0" tIns="289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280"/>
              </a:spcBef>
            </a:pPr>
            <a:r>
              <a:rPr sz="2200" spc="-10" dirty="0">
                <a:solidFill>
                  <a:srgbClr val="FFC000"/>
                </a:solidFill>
                <a:latin typeface="Arial Black"/>
                <a:cs typeface="Arial Black"/>
              </a:rPr>
              <a:t>MATERIAL</a:t>
            </a:r>
            <a:r>
              <a:rPr sz="2200" spc="-8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C000"/>
                </a:solidFill>
                <a:latin typeface="Arial Black"/>
                <a:cs typeface="Arial Black"/>
              </a:rPr>
              <a:t>DE</a:t>
            </a:r>
            <a:r>
              <a:rPr sz="2200" spc="-9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C000"/>
                </a:solidFill>
                <a:latin typeface="Arial Black"/>
                <a:cs typeface="Arial Black"/>
              </a:rPr>
              <a:t>APOIO</a:t>
            </a:r>
            <a:r>
              <a:rPr sz="2200" spc="-8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FFC000"/>
                </a:solidFill>
                <a:latin typeface="Arial Black"/>
                <a:cs typeface="Arial Black"/>
              </a:rPr>
              <a:t>PARA</a:t>
            </a:r>
            <a:endParaRPr sz="2200">
              <a:latin typeface="Arial Black"/>
              <a:cs typeface="Arial Black"/>
            </a:endParaRPr>
          </a:p>
          <a:p>
            <a:pPr marL="1577975" indent="-34226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1577975" algn="l"/>
              </a:tabLst>
            </a:pPr>
            <a:r>
              <a:rPr sz="2200" spc="-10" dirty="0">
                <a:solidFill>
                  <a:srgbClr val="FFC000"/>
                </a:solidFill>
                <a:latin typeface="Arial Black"/>
                <a:cs typeface="Arial Black"/>
              </a:rPr>
              <a:t>PESQUISA</a:t>
            </a:r>
            <a:endParaRPr sz="2200">
              <a:latin typeface="Arial Black"/>
              <a:cs typeface="Arial Black"/>
            </a:endParaRPr>
          </a:p>
          <a:p>
            <a:pPr marL="544195" indent="-342265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544195" algn="l"/>
              </a:tabLst>
            </a:pPr>
            <a:r>
              <a:rPr sz="2200" spc="-10" dirty="0">
                <a:solidFill>
                  <a:srgbClr val="FFC000"/>
                </a:solidFill>
                <a:latin typeface="Arial Black"/>
                <a:cs typeface="Arial Black"/>
              </a:rPr>
              <a:t>PROJETO</a:t>
            </a:r>
            <a:r>
              <a:rPr sz="2200" spc="-7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C000"/>
                </a:solidFill>
                <a:latin typeface="Arial Black"/>
                <a:cs typeface="Arial Black"/>
              </a:rPr>
              <a:t>DE</a:t>
            </a:r>
            <a:r>
              <a:rPr sz="2200" spc="-10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FFC000"/>
                </a:solidFill>
                <a:latin typeface="Arial Black"/>
                <a:cs typeface="Arial Black"/>
              </a:rPr>
              <a:t>PESQUISA</a:t>
            </a:r>
            <a:endParaRPr sz="2200">
              <a:latin typeface="Arial Black"/>
              <a:cs typeface="Arial Black"/>
            </a:endParaRPr>
          </a:p>
          <a:p>
            <a:pPr marL="1680210" lvl="1" indent="-34226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1680210" algn="l"/>
              </a:tabLst>
            </a:pPr>
            <a:r>
              <a:rPr sz="2200" spc="-10" dirty="0">
                <a:solidFill>
                  <a:srgbClr val="FFC000"/>
                </a:solidFill>
                <a:latin typeface="Arial Black"/>
                <a:cs typeface="Arial Black"/>
              </a:rPr>
              <a:t>CITAÇÃO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5579364"/>
            <a:ext cx="4983480" cy="1251585"/>
            <a:chOff x="0" y="5579364"/>
            <a:chExt cx="4983480" cy="125158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182866"/>
              <a:ext cx="2220467" cy="6461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7731" y="6400798"/>
              <a:ext cx="1205483" cy="4297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2107" y="6441946"/>
              <a:ext cx="1071372" cy="3291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0" y="5579364"/>
              <a:ext cx="1176527" cy="414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28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9379" y="3226307"/>
            <a:ext cx="4472940" cy="5232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286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80"/>
              </a:spcBef>
            </a:pPr>
            <a:r>
              <a:rPr sz="2800" b="1" dirty="0">
                <a:latin typeface="Calibri"/>
                <a:cs typeface="Calibri"/>
              </a:rPr>
              <a:t>Pesquisa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documental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49040"/>
            <a:ext cx="9144000" cy="3108960"/>
          </a:xfrm>
          <a:custGeom>
            <a:avLst/>
            <a:gdLst/>
            <a:ahLst/>
            <a:cxnLst/>
            <a:rect l="l" t="t" r="r" b="b"/>
            <a:pathLst>
              <a:path w="9144000" h="3108959">
                <a:moveTo>
                  <a:pt x="9144000" y="0"/>
                </a:moveTo>
                <a:lnTo>
                  <a:pt x="0" y="0"/>
                </a:lnTo>
                <a:lnTo>
                  <a:pt x="0" y="3108960"/>
                </a:lnTo>
                <a:lnTo>
                  <a:pt x="9144000" y="3108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760165"/>
            <a:ext cx="88220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"/>
              <a:tabLst>
                <a:tab pos="290830" algn="l"/>
              </a:tabLst>
            </a:pPr>
            <a:r>
              <a:rPr sz="2800" dirty="0">
                <a:latin typeface="Calibri"/>
                <a:cs typeface="Calibri"/>
              </a:rPr>
              <a:t>	Embora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pesquisa seja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pesquisa bibliográfica,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pesquisa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não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limita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somente </a:t>
            </a:r>
            <a:r>
              <a:rPr sz="2800" b="1" dirty="0">
                <a:latin typeface="Calibri"/>
                <a:cs typeface="Calibri"/>
              </a:rPr>
              <a:t>em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coletar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informações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caráter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científico,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pesquisador </a:t>
            </a:r>
            <a:r>
              <a:rPr sz="2800" dirty="0">
                <a:latin typeface="Calibri"/>
                <a:cs typeface="Calibri"/>
              </a:rPr>
              <a:t>pode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qualquer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tenha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conteúdo </a:t>
            </a:r>
            <a:r>
              <a:rPr sz="2800" dirty="0">
                <a:latin typeface="Calibri"/>
                <a:cs typeface="Calibri"/>
              </a:rPr>
              <a:t>útil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pesquisa.</a:t>
            </a:r>
            <a:endParaRPr sz="2800">
              <a:latin typeface="Calibri"/>
              <a:cs typeface="Calibri"/>
            </a:endParaRPr>
          </a:p>
          <a:p>
            <a:pPr marL="12700" marR="1116965" indent="-444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290830" algn="l"/>
              </a:tabLst>
            </a:pPr>
            <a:r>
              <a:rPr sz="2800" spc="-10" dirty="0">
                <a:latin typeface="Calibri"/>
                <a:cs typeface="Calibri"/>
              </a:rPr>
              <a:t>	Característica: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toma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fonte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coleta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dados documentos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escritos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não.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07" y="749808"/>
            <a:ext cx="5365243" cy="2457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6465" y="2941701"/>
            <a:ext cx="8032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acervo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das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autoras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68123"/>
            <a:ext cx="5645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95" y="664463"/>
            <a:ext cx="4612005" cy="47752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500" b="1" dirty="0">
                <a:latin typeface="Calibri"/>
                <a:cs typeface="Calibri"/>
              </a:rPr>
              <a:t>Estudo</a:t>
            </a:r>
            <a:r>
              <a:rPr sz="2500" b="1" spc="-6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de</a:t>
            </a:r>
            <a:r>
              <a:rPr sz="2500" b="1" spc="-60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caso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49040"/>
            <a:ext cx="9144000" cy="3108960"/>
          </a:xfrm>
          <a:custGeom>
            <a:avLst/>
            <a:gdLst/>
            <a:ahLst/>
            <a:cxnLst/>
            <a:rect l="l" t="t" r="r" b="b"/>
            <a:pathLst>
              <a:path w="9144000" h="3108959">
                <a:moveTo>
                  <a:pt x="9144000" y="0"/>
                </a:moveTo>
                <a:lnTo>
                  <a:pt x="0" y="0"/>
                </a:lnTo>
                <a:lnTo>
                  <a:pt x="0" y="3108960"/>
                </a:lnTo>
                <a:lnTo>
                  <a:pt x="9144000" y="3108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760165"/>
            <a:ext cx="868172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"/>
              <a:tabLst>
                <a:tab pos="290830" algn="l"/>
              </a:tabLst>
            </a:pPr>
            <a:r>
              <a:rPr sz="2800" dirty="0">
                <a:latin typeface="Calibri"/>
                <a:cs typeface="Calibri"/>
              </a:rPr>
              <a:t>	Ao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contrário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pesquisa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bibliográfica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documental,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procedimento </a:t>
            </a:r>
            <a:r>
              <a:rPr sz="2800" dirty="0">
                <a:latin typeface="Calibri"/>
                <a:cs typeface="Calibri"/>
              </a:rPr>
              <a:t>nesse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empírico,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seja,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pesquisador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apenas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levantar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informações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teóricas, </a:t>
            </a:r>
            <a:r>
              <a:rPr sz="2800" dirty="0">
                <a:latin typeface="Calibri"/>
                <a:cs typeface="Calibri"/>
              </a:rPr>
              <a:t>mas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também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observações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experiências.</a:t>
            </a:r>
            <a:endParaRPr sz="2800">
              <a:latin typeface="Calibri"/>
              <a:cs typeface="Calibri"/>
            </a:endParaRPr>
          </a:p>
          <a:p>
            <a:pPr marL="12700" marR="92075" indent="-444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290830" algn="l"/>
              </a:tabLst>
            </a:pPr>
            <a:r>
              <a:rPr sz="2800" dirty="0">
                <a:latin typeface="Calibri"/>
                <a:cs typeface="Calibri"/>
              </a:rPr>
              <a:t>	Consiste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profunda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investigação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acerca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algum </a:t>
            </a:r>
            <a:r>
              <a:rPr sz="2800" b="1" dirty="0">
                <a:latin typeface="Calibri"/>
                <a:cs typeface="Calibri"/>
              </a:rPr>
              <a:t>aspecto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específico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abrange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determinado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tema </a:t>
            </a:r>
            <a:r>
              <a:rPr sz="2800" dirty="0">
                <a:latin typeface="Calibri"/>
                <a:cs typeface="Calibri"/>
              </a:rPr>
              <a:t>(ambiente,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fenômeno,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indivíduo,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1155191"/>
            <a:ext cx="4611624" cy="25938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93898" y="3600069"/>
            <a:ext cx="30359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https://singlecasearchive.com/blog/uk-research-council-phd-scholarship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1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1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8276" y="1956816"/>
            <a:ext cx="2247900" cy="477520"/>
          </a:xfrm>
          <a:prstGeom prst="rect">
            <a:avLst/>
          </a:prstGeom>
          <a:solidFill>
            <a:srgbClr val="00CCFF"/>
          </a:solidFill>
          <a:ln w="9525">
            <a:solidFill>
              <a:srgbClr val="99663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200"/>
              </a:spcBef>
            </a:pPr>
            <a:r>
              <a:rPr sz="2500" b="1" spc="-10" dirty="0">
                <a:latin typeface="Calibri"/>
                <a:cs typeface="Calibri"/>
              </a:rPr>
              <a:t>Pesquisa-</a:t>
            </a:r>
            <a:r>
              <a:rPr sz="2500" b="1" spc="-20" dirty="0">
                <a:latin typeface="Calibri"/>
                <a:cs typeface="Calibri"/>
              </a:rPr>
              <a:t>Ação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77410"/>
            <a:ext cx="9144000" cy="3169920"/>
          </a:xfrm>
          <a:custGeom>
            <a:avLst/>
            <a:gdLst/>
            <a:ahLst/>
            <a:cxnLst/>
            <a:rect l="l" t="t" r="r" b="b"/>
            <a:pathLst>
              <a:path w="9144000" h="3169920">
                <a:moveTo>
                  <a:pt x="9144000" y="0"/>
                </a:moveTo>
                <a:lnTo>
                  <a:pt x="0" y="0"/>
                </a:lnTo>
                <a:lnTo>
                  <a:pt x="0" y="3169920"/>
                </a:lnTo>
                <a:lnTo>
                  <a:pt x="9144000" y="3169920"/>
                </a:lnTo>
                <a:lnTo>
                  <a:pt x="9144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691890"/>
            <a:ext cx="894207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07795" indent="-3175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pesquisador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nesse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tipo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campo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tem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um </a:t>
            </a:r>
            <a:r>
              <a:rPr sz="2500" spc="-20" dirty="0">
                <a:latin typeface="Calibri"/>
                <a:cs typeface="Calibri"/>
              </a:rPr>
              <a:t>envolvimento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direto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estudo.</a:t>
            </a:r>
            <a:endParaRPr sz="2500">
              <a:latin typeface="Calibri"/>
              <a:cs typeface="Calibri"/>
            </a:endParaRPr>
          </a:p>
          <a:p>
            <a:pPr marL="12700" marR="5080" indent="-3175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Ocorre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uma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interferência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por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parte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do</a:t>
            </a:r>
            <a:r>
              <a:rPr sz="2500" b="1" spc="-8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pesquisador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resulta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em </a:t>
            </a:r>
            <a:r>
              <a:rPr sz="2500" dirty="0">
                <a:latin typeface="Calibri"/>
                <a:cs typeface="Calibri"/>
              </a:rPr>
              <a:t>uma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mudança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no</a:t>
            </a:r>
            <a:r>
              <a:rPr sz="2500" b="1" spc="-6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meio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investigado</a:t>
            </a:r>
            <a:r>
              <a:rPr sz="2500" spc="-1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12700" marR="177800" indent="-2540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spc="-10" dirty="0">
                <a:latin typeface="Calibri"/>
                <a:cs typeface="Calibri"/>
              </a:rPr>
              <a:t>	Para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ocorra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tal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mudança,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problema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precisar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ser </a:t>
            </a:r>
            <a:r>
              <a:rPr sz="2500" spc="-10" dirty="0">
                <a:latin typeface="Calibri"/>
                <a:cs typeface="Calibri"/>
              </a:rPr>
              <a:t>prático,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elaboração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um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plano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ações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necessários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para </a:t>
            </a:r>
            <a:r>
              <a:rPr sz="2500" dirty="0">
                <a:latin typeface="Calibri"/>
                <a:cs typeface="Calibri"/>
              </a:rPr>
              <a:t>solucionar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problema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proposto,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fim,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analisar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quais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foram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alterações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trouxe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para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ambiente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investigado.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6176" y="839724"/>
            <a:ext cx="4687824" cy="28376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4852" y="3545840"/>
            <a:ext cx="43484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https://pt.dreamstime.com/imagem-de-stock-realidade-</a:t>
            </a:r>
            <a:r>
              <a:rPr sz="800" dirty="0">
                <a:latin typeface="Calibri"/>
                <a:cs typeface="Calibri"/>
              </a:rPr>
              <a:t>em-</a:t>
            </a:r>
            <a:r>
              <a:rPr sz="800" spc="-10" dirty="0">
                <a:latin typeface="Calibri"/>
                <a:cs typeface="Calibri"/>
              </a:rPr>
              <a:t>mudan%C3%A7a-da-mulher-image3137058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4644" y="1007363"/>
            <a:ext cx="4935220" cy="523240"/>
          </a:xfrm>
          <a:custGeom>
            <a:avLst/>
            <a:gdLst/>
            <a:ahLst/>
            <a:cxnLst/>
            <a:rect l="l" t="t" r="r" b="b"/>
            <a:pathLst>
              <a:path w="4935220" h="523240">
                <a:moveTo>
                  <a:pt x="4934711" y="0"/>
                </a:moveTo>
                <a:lnTo>
                  <a:pt x="0" y="0"/>
                </a:lnTo>
                <a:lnTo>
                  <a:pt x="0" y="522731"/>
                </a:lnTo>
                <a:lnTo>
                  <a:pt x="4934711" y="522731"/>
                </a:lnTo>
                <a:lnTo>
                  <a:pt x="493471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0435" y="1017523"/>
            <a:ext cx="3186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Pesquisa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participante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76755"/>
            <a:ext cx="9144000" cy="5381625"/>
            <a:chOff x="0" y="1476755"/>
            <a:chExt cx="9144000" cy="5381625"/>
          </a:xfrm>
        </p:grpSpPr>
        <p:sp>
          <p:nvSpPr>
            <p:cNvPr id="6" name="object 6"/>
            <p:cNvSpPr/>
            <p:nvPr/>
          </p:nvSpPr>
          <p:spPr>
            <a:xfrm>
              <a:off x="0" y="4459223"/>
              <a:ext cx="9144000" cy="2399030"/>
            </a:xfrm>
            <a:custGeom>
              <a:avLst/>
              <a:gdLst/>
              <a:ahLst/>
              <a:cxnLst/>
              <a:rect l="l" t="t" r="r" b="b"/>
              <a:pathLst>
                <a:path w="9144000" h="2399029">
                  <a:moveTo>
                    <a:pt x="9144000" y="0"/>
                  </a:moveTo>
                  <a:lnTo>
                    <a:pt x="0" y="0"/>
                  </a:lnTo>
                  <a:lnTo>
                    <a:pt x="0" y="2398773"/>
                  </a:lnTo>
                  <a:lnTo>
                    <a:pt x="9144000" y="23987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4644" y="1476755"/>
              <a:ext cx="4934711" cy="2982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739" y="4339209"/>
            <a:ext cx="888682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1689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  <a:hlinkClick r:id="rId3"/>
              </a:rPr>
              <a:t>http://pportalparamazonia.blogspot.com/2016/05/curiosidades-sobre-indios-brasileiros.html</a:t>
            </a:r>
            <a:endParaRPr sz="800">
              <a:latin typeface="Calibri"/>
              <a:cs typeface="Calibri"/>
            </a:endParaRPr>
          </a:p>
          <a:p>
            <a:pPr marL="12700" marR="541655" indent="-2540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Ao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contrário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pesquisa-</a:t>
            </a:r>
            <a:r>
              <a:rPr sz="2500" dirty="0">
                <a:latin typeface="Calibri"/>
                <a:cs typeface="Calibri"/>
              </a:rPr>
              <a:t>ação,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investigador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pesquisa participante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não</a:t>
            </a:r>
            <a:r>
              <a:rPr sz="2500" b="1" spc="-8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precisar</a:t>
            </a:r>
            <a:r>
              <a:rPr sz="2500" b="1" spc="-8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interferir</a:t>
            </a:r>
            <a:r>
              <a:rPr sz="2500" b="1" spc="-8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diretamente</a:t>
            </a:r>
            <a:r>
              <a:rPr sz="2500" b="1" spc="-8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na</a:t>
            </a:r>
            <a:r>
              <a:rPr sz="2500" b="1" spc="-9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realidade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spc="-25" dirty="0">
                <a:latin typeface="Calibri"/>
                <a:cs typeface="Calibri"/>
              </a:rPr>
              <a:t>do </a:t>
            </a:r>
            <a:r>
              <a:rPr sz="2500" b="1" dirty="0">
                <a:latin typeface="Calibri"/>
                <a:cs typeface="Calibri"/>
              </a:rPr>
              <a:t>meio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investigado.</a:t>
            </a:r>
            <a:endParaRPr sz="2500">
              <a:latin typeface="Calibri"/>
              <a:cs typeface="Calibri"/>
            </a:endParaRPr>
          </a:p>
          <a:p>
            <a:pPr marL="12700" marR="5080" indent="-3175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Essa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é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caraterizada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pela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máxima</a:t>
            </a:r>
            <a:r>
              <a:rPr sz="2500" b="1" spc="-6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integração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entre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o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participante/pesquisador</a:t>
            </a:r>
            <a:r>
              <a:rPr sz="25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ambiente/meio</a:t>
            </a:r>
            <a:r>
              <a:rPr sz="25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natural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engloba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o </a:t>
            </a:r>
            <a:r>
              <a:rPr sz="2500" dirty="0">
                <a:latin typeface="Calibri"/>
                <a:cs typeface="Calibri"/>
              </a:rPr>
              <a:t>objeto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estudo.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789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58230" y="614044"/>
            <a:ext cx="2964815" cy="2682240"/>
            <a:chOff x="5658230" y="614044"/>
            <a:chExt cx="2964815" cy="2682240"/>
          </a:xfrm>
        </p:grpSpPr>
        <p:sp>
          <p:nvSpPr>
            <p:cNvPr id="4" name="object 4"/>
            <p:cNvSpPr/>
            <p:nvPr/>
          </p:nvSpPr>
          <p:spPr>
            <a:xfrm>
              <a:off x="5658230" y="614044"/>
              <a:ext cx="2964815" cy="2682240"/>
            </a:xfrm>
            <a:custGeom>
              <a:avLst/>
              <a:gdLst/>
              <a:ahLst/>
              <a:cxnLst/>
              <a:rect l="l" t="t" r="r" b="b"/>
              <a:pathLst>
                <a:path w="2964815" h="2682240">
                  <a:moveTo>
                    <a:pt x="2650363" y="0"/>
                  </a:moveTo>
                  <a:lnTo>
                    <a:pt x="0" y="2323465"/>
                  </a:lnTo>
                  <a:lnTo>
                    <a:pt x="314452" y="2682113"/>
                  </a:lnTo>
                  <a:lnTo>
                    <a:pt x="2964815" y="358647"/>
                  </a:lnTo>
                  <a:lnTo>
                    <a:pt x="26503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2380" y="1137793"/>
              <a:ext cx="2248154" cy="198031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4120896"/>
            <a:ext cx="9144000" cy="2737485"/>
          </a:xfrm>
          <a:custGeom>
            <a:avLst/>
            <a:gdLst/>
            <a:ahLst/>
            <a:cxnLst/>
            <a:rect l="l" t="t" r="r" b="b"/>
            <a:pathLst>
              <a:path w="9144000" h="2737484">
                <a:moveTo>
                  <a:pt x="9144000" y="0"/>
                </a:moveTo>
                <a:lnTo>
                  <a:pt x="0" y="0"/>
                </a:lnTo>
                <a:lnTo>
                  <a:pt x="0" y="2737102"/>
                </a:lnTo>
                <a:lnTo>
                  <a:pt x="9144000" y="2737102"/>
                </a:lnTo>
                <a:lnTo>
                  <a:pt x="9144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4135323"/>
            <a:ext cx="8727440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9820" indent="-2540" algn="just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Esse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tipo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é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realizada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depois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ocorrência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de </a:t>
            </a:r>
            <a:r>
              <a:rPr sz="2500" spc="-10" dirty="0">
                <a:latin typeface="Calibri"/>
                <a:cs typeface="Calibri"/>
              </a:rPr>
              <a:t>determinados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fenômenos/variáveis.</a:t>
            </a:r>
            <a:endParaRPr sz="2500">
              <a:latin typeface="Calibri"/>
              <a:cs typeface="Calibri"/>
            </a:endParaRPr>
          </a:p>
          <a:p>
            <a:pPr marL="12700" marR="224154" indent="-3175" algn="just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Finalidade: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entender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como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aquele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i="1" dirty="0">
                <a:latin typeface="Calibri"/>
                <a:cs typeface="Calibri"/>
              </a:rPr>
              <a:t>fato</a:t>
            </a:r>
            <a:r>
              <a:rPr sz="2500" i="1" spc="-60" dirty="0">
                <a:latin typeface="Calibri"/>
                <a:cs typeface="Calibri"/>
              </a:rPr>
              <a:t> </a:t>
            </a:r>
            <a:r>
              <a:rPr sz="2500" i="1" dirty="0">
                <a:latin typeface="Calibri"/>
                <a:cs typeface="Calibri"/>
              </a:rPr>
              <a:t>que</a:t>
            </a:r>
            <a:r>
              <a:rPr sz="2500" i="1" spc="-75" dirty="0">
                <a:latin typeface="Calibri"/>
                <a:cs typeface="Calibri"/>
              </a:rPr>
              <a:t> </a:t>
            </a:r>
            <a:r>
              <a:rPr sz="2500" i="1" dirty="0">
                <a:latin typeface="Calibri"/>
                <a:cs typeface="Calibri"/>
              </a:rPr>
              <a:t>ocorreu</a:t>
            </a:r>
            <a:r>
              <a:rPr sz="2500" i="1" spc="-50" dirty="0">
                <a:latin typeface="Calibri"/>
                <a:cs typeface="Calibri"/>
              </a:rPr>
              <a:t> </a:t>
            </a:r>
            <a:r>
              <a:rPr sz="2500" i="1" dirty="0">
                <a:latin typeface="Calibri"/>
                <a:cs typeface="Calibri"/>
              </a:rPr>
              <a:t>no</a:t>
            </a:r>
            <a:r>
              <a:rPr sz="2500" i="1" spc="-70" dirty="0">
                <a:latin typeface="Calibri"/>
                <a:cs typeface="Calibri"/>
              </a:rPr>
              <a:t> </a:t>
            </a:r>
            <a:r>
              <a:rPr sz="2500" i="1" spc="-10" dirty="0">
                <a:latin typeface="Calibri"/>
                <a:cs typeface="Calibri"/>
              </a:rPr>
              <a:t>passado</a:t>
            </a:r>
            <a:r>
              <a:rPr sz="2500" spc="-10" dirty="0">
                <a:latin typeface="Calibri"/>
                <a:cs typeface="Calibri"/>
              </a:rPr>
              <a:t>, </a:t>
            </a:r>
            <a:r>
              <a:rPr sz="2500" dirty="0">
                <a:latin typeface="Calibri"/>
                <a:cs typeface="Calibri"/>
              </a:rPr>
              <a:t>por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exemplo,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foi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capaz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alterar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determinado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grupo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presente </a:t>
            </a:r>
            <a:r>
              <a:rPr sz="2500" dirty="0">
                <a:latin typeface="Calibri"/>
                <a:cs typeface="Calibri"/>
              </a:rPr>
              <a:t>e/ou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futuro.</a:t>
            </a:r>
            <a:endParaRPr sz="2500">
              <a:latin typeface="Calibri"/>
              <a:cs typeface="Calibri"/>
            </a:endParaRPr>
          </a:p>
          <a:p>
            <a:pPr marL="12700" marR="5080" indent="-3175" algn="just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pesquisador,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nesse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tipo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situação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não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possui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controle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sobre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variável,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tendo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em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vista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já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ocorreu.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6780"/>
            <a:ext cx="5353811" cy="32141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-20015" y="4079875"/>
            <a:ext cx="53905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https://portaldeprefeitura.com.br/2019/08/21/pt-quer-que-bolsonaro-explique-declaracoes-sobre-o-mais-medicos-no-supremo/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28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7504" y="3203448"/>
            <a:ext cx="4962525" cy="477520"/>
          </a:xfrm>
          <a:prstGeom prst="rect">
            <a:avLst/>
          </a:prstGeom>
          <a:solidFill>
            <a:srgbClr val="ACB8C9"/>
          </a:solidFill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2500" b="1" dirty="0">
                <a:latin typeface="Calibri"/>
                <a:cs typeface="Calibri"/>
              </a:rPr>
              <a:t>Pesquisa</a:t>
            </a:r>
            <a:r>
              <a:rPr sz="2500" b="1" spc="-114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levantamento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88079"/>
            <a:ext cx="9144000" cy="3169920"/>
          </a:xfrm>
          <a:custGeom>
            <a:avLst/>
            <a:gdLst/>
            <a:ahLst/>
            <a:cxnLst/>
            <a:rect l="l" t="t" r="r" b="b"/>
            <a:pathLst>
              <a:path w="9144000" h="3169920">
                <a:moveTo>
                  <a:pt x="9144000" y="0"/>
                </a:moveTo>
                <a:lnTo>
                  <a:pt x="0" y="0"/>
                </a:lnTo>
                <a:lnTo>
                  <a:pt x="0" y="3169919"/>
                </a:lnTo>
                <a:lnTo>
                  <a:pt x="9144000" y="3169919"/>
                </a:lnTo>
                <a:lnTo>
                  <a:pt x="9144000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701618"/>
            <a:ext cx="884110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8780" indent="-2540">
              <a:lnSpc>
                <a:spcPct val="100000"/>
              </a:lnSpc>
              <a:spcBef>
                <a:spcPts val="9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pesquisador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restringe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verificar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sobre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comportamento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/ </a:t>
            </a:r>
            <a:r>
              <a:rPr sz="2500" spc="-10" dirty="0">
                <a:latin typeface="Calibri"/>
                <a:cs typeface="Calibri"/>
              </a:rPr>
              <a:t>interação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um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determinado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grupo.</a:t>
            </a:r>
            <a:endParaRPr sz="2500">
              <a:latin typeface="Calibri"/>
              <a:cs typeface="Calibri"/>
            </a:endParaRPr>
          </a:p>
          <a:p>
            <a:pPr marL="262255" indent="-252729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É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comum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questionários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meio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coleta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dados.</a:t>
            </a:r>
            <a:endParaRPr sz="2500">
              <a:latin typeface="Calibri"/>
              <a:cs typeface="Calibri"/>
            </a:endParaRPr>
          </a:p>
          <a:p>
            <a:pPr marL="12700" marR="111125" indent="-2540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resultados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nesse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tipo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são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generalizados,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base </a:t>
            </a:r>
            <a:r>
              <a:rPr sz="2500" dirty="0">
                <a:latin typeface="Calibri"/>
                <a:cs typeface="Calibri"/>
              </a:rPr>
              <a:t>nas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respostas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foram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obtidas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pesquisa.</a:t>
            </a:r>
            <a:endParaRPr sz="2500">
              <a:latin typeface="Calibri"/>
              <a:cs typeface="Calibri"/>
            </a:endParaRPr>
          </a:p>
          <a:p>
            <a:pPr marL="12700" marR="5080" indent="-3175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spc="-10" dirty="0">
                <a:latin typeface="Calibri"/>
                <a:cs typeface="Calibri"/>
              </a:rPr>
              <a:t>	Consiste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numa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abordagem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quantitativa,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à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medida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que </a:t>
            </a:r>
            <a:r>
              <a:rPr sz="2500" dirty="0">
                <a:latin typeface="Calibri"/>
                <a:cs typeface="Calibri"/>
              </a:rPr>
              <a:t>não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ocorre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detalhando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dados,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apresentação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em </a:t>
            </a:r>
            <a:r>
              <a:rPr sz="2500" dirty="0">
                <a:latin typeface="Calibri"/>
                <a:cs typeface="Calibri"/>
              </a:rPr>
              <a:t>aspectos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gerais.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04" y="510540"/>
            <a:ext cx="4962144" cy="26929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3726" y="3097784"/>
            <a:ext cx="499999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Calibri"/>
                <a:cs typeface="Calibri"/>
              </a:rPr>
              <a:t>https://g1.globo.com/pa/para/eleicoes/2018/noticia/2018/10/06/ibope-governo-para-votos-validos-helder-</a:t>
            </a:r>
            <a:r>
              <a:rPr sz="750" dirty="0">
                <a:latin typeface="Calibri"/>
                <a:cs typeface="Calibri"/>
              </a:rPr>
              <a:t>54-</a:t>
            </a:r>
            <a:r>
              <a:rPr sz="750" spc="-10" dirty="0">
                <a:latin typeface="Calibri"/>
                <a:cs typeface="Calibri"/>
              </a:rPr>
              <a:t>marcio-25.ghtml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7908"/>
            <a:ext cx="4504943" cy="3147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1948" y="-34975"/>
            <a:ext cx="56464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5" y="445008"/>
            <a:ext cx="4498975" cy="477520"/>
          </a:xfrm>
          <a:prstGeom prst="rect">
            <a:avLst/>
          </a:prstGeom>
          <a:solidFill>
            <a:srgbClr val="C00000"/>
          </a:solidFill>
          <a:ln w="9525">
            <a:solidFill>
              <a:srgbClr val="996633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25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Etnográfica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28871"/>
            <a:ext cx="9144000" cy="2923540"/>
          </a:xfrm>
          <a:custGeom>
            <a:avLst/>
            <a:gdLst/>
            <a:ahLst/>
            <a:cxnLst/>
            <a:rect l="l" t="t" r="r" b="b"/>
            <a:pathLst>
              <a:path w="9144000" h="2923540">
                <a:moveTo>
                  <a:pt x="9144000" y="0"/>
                </a:moveTo>
                <a:lnTo>
                  <a:pt x="0" y="0"/>
                </a:lnTo>
                <a:lnTo>
                  <a:pt x="0" y="2923032"/>
                </a:lnTo>
                <a:lnTo>
                  <a:pt x="9144000" y="29230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942715"/>
            <a:ext cx="8985885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 indent="-1905">
              <a:lnSpc>
                <a:spcPct val="100000"/>
              </a:lnSpc>
              <a:spcBef>
                <a:spcPts val="100"/>
              </a:spcBef>
              <a:buSzPct val="95652"/>
              <a:buFont typeface="Wingdings"/>
              <a:buChar char=""/>
              <a:tabLst>
                <a:tab pos="242570" algn="l"/>
              </a:tabLst>
            </a:pPr>
            <a:r>
              <a:rPr sz="2300" spc="-55" dirty="0">
                <a:latin typeface="Calibri"/>
                <a:cs typeface="Calibri"/>
              </a:rPr>
              <a:t>	Tem </a:t>
            </a:r>
            <a:r>
              <a:rPr sz="2300" dirty="0">
                <a:latin typeface="Calibri"/>
                <a:cs typeface="Calibri"/>
              </a:rPr>
              <a:t>como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foco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entender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cultura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comunidades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grupos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sociais,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um </a:t>
            </a:r>
            <a:r>
              <a:rPr sz="2300" dirty="0">
                <a:latin typeface="Calibri"/>
                <a:cs typeface="Calibri"/>
              </a:rPr>
              <a:t>exame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aprofundado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comportamentos,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costumes,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crenças,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etc.</a:t>
            </a:r>
            <a:endParaRPr sz="2300">
              <a:latin typeface="Calibri"/>
              <a:cs typeface="Calibri"/>
            </a:endParaRPr>
          </a:p>
          <a:p>
            <a:pPr marL="242570" indent="-231775">
              <a:lnSpc>
                <a:spcPct val="100000"/>
              </a:lnSpc>
              <a:buSzPct val="95652"/>
              <a:buFont typeface="Wingdings"/>
              <a:buChar char=""/>
              <a:tabLst>
                <a:tab pos="242570" algn="l"/>
              </a:tabLst>
            </a:pPr>
            <a:r>
              <a:rPr sz="2300" dirty="0">
                <a:latin typeface="Calibri"/>
                <a:cs typeface="Calibri"/>
              </a:rPr>
              <a:t>Para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uma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experiência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completa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indivíduos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é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necessário:</a:t>
            </a:r>
            <a:endParaRPr sz="2300">
              <a:latin typeface="Calibri"/>
              <a:cs typeface="Calibri"/>
            </a:endParaRPr>
          </a:p>
          <a:p>
            <a:pPr marL="12700" marR="5379085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solidFill>
                  <a:srgbClr val="001F5F"/>
                </a:solidFill>
                <a:latin typeface="Calibri"/>
                <a:cs typeface="Calibri"/>
              </a:rPr>
              <a:t>Ouvir</a:t>
            </a:r>
            <a:r>
              <a:rPr sz="23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3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3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3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pessoas</a:t>
            </a:r>
            <a:r>
              <a:rPr sz="23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Calibri"/>
                <a:cs typeface="Calibri"/>
              </a:rPr>
              <a:t>dizem; </a:t>
            </a:r>
            <a:r>
              <a:rPr sz="2300" b="1" dirty="0">
                <a:solidFill>
                  <a:srgbClr val="001F5F"/>
                </a:solidFill>
                <a:latin typeface="Calibri"/>
                <a:cs typeface="Calibri"/>
              </a:rPr>
              <a:t>Sentir</a:t>
            </a:r>
            <a:r>
              <a:rPr sz="23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3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3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elas</a:t>
            </a:r>
            <a:r>
              <a:rPr sz="23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Calibri"/>
                <a:cs typeface="Calibri"/>
              </a:rPr>
              <a:t>sentem; </a:t>
            </a:r>
            <a:r>
              <a:rPr sz="2300" b="1" dirty="0">
                <a:solidFill>
                  <a:srgbClr val="001F5F"/>
                </a:solidFill>
                <a:latin typeface="Calibri"/>
                <a:cs typeface="Calibri"/>
              </a:rPr>
              <a:t>Observar</a:t>
            </a:r>
            <a:r>
              <a:rPr sz="23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3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3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1F5F"/>
                </a:solidFill>
                <a:latin typeface="Calibri"/>
                <a:cs typeface="Calibri"/>
              </a:rPr>
              <a:t>elas</a:t>
            </a:r>
            <a:r>
              <a:rPr sz="23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Calibri"/>
                <a:cs typeface="Calibri"/>
              </a:rPr>
              <a:t>fazem.</a:t>
            </a:r>
            <a:endParaRPr sz="2300">
              <a:latin typeface="Calibri"/>
              <a:cs typeface="Calibri"/>
            </a:endParaRPr>
          </a:p>
          <a:p>
            <a:pPr marL="242570" indent="-231775">
              <a:lnSpc>
                <a:spcPct val="100000"/>
              </a:lnSpc>
              <a:buSzPct val="95652"/>
              <a:buFont typeface="Wingdings"/>
              <a:buChar char=""/>
              <a:tabLst>
                <a:tab pos="242570" algn="l"/>
                <a:tab pos="1120775" algn="l"/>
                <a:tab pos="1981835" algn="l"/>
                <a:tab pos="2670810" algn="l"/>
                <a:tab pos="3734435" algn="l"/>
                <a:tab pos="4039235" algn="l"/>
                <a:tab pos="5292090" algn="l"/>
                <a:tab pos="5604510" algn="l"/>
                <a:tab pos="7698105" algn="l"/>
                <a:tab pos="8156575" algn="l"/>
              </a:tabLst>
            </a:pPr>
            <a:r>
              <a:rPr sz="2300" spc="-10" dirty="0">
                <a:latin typeface="Calibri"/>
                <a:cs typeface="Calibri"/>
              </a:rPr>
              <a:t>Muito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usada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0" dirty="0">
                <a:latin typeface="Calibri"/>
                <a:cs typeface="Calibri"/>
              </a:rPr>
              <a:t>para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estudar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entender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comportamento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5" dirty="0">
                <a:latin typeface="Calibri"/>
                <a:cs typeface="Calibri"/>
              </a:rPr>
              <a:t>de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grupos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sociais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específicos,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cultura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povo,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comportamento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consumidor.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1981" y="1466036"/>
            <a:ext cx="3345970" cy="17900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-27635" y="3708653"/>
            <a:ext cx="4518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https://pixlr.com/stock/details/356205969-Toon-men-holding-hands-in-a-circle.-Support-group,-teamwork,-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social-connection,-business-leader-concept.-</a:t>
            </a:r>
            <a:r>
              <a:rPr sz="800" dirty="0">
                <a:latin typeface="Calibri"/>
                <a:cs typeface="Calibri"/>
              </a:rPr>
              <a:t>3D-</a:t>
            </a:r>
            <a:r>
              <a:rPr sz="800" spc="-10" dirty="0">
                <a:latin typeface="Calibri"/>
                <a:cs typeface="Calibri"/>
              </a:rPr>
              <a:t>illustration/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091" y="4572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8691" y="5864352"/>
              <a:ext cx="990600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" y="2667000"/>
              <a:ext cx="4191000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8642350" y="0"/>
                  </a:lnTo>
                  <a:lnTo>
                    <a:pt x="8642350" y="511810"/>
                  </a:lnTo>
                  <a:lnTo>
                    <a:pt x="8642350" y="1857273"/>
                  </a:lnTo>
                  <a:lnTo>
                    <a:pt x="8286877" y="1910715"/>
                  </a:lnTo>
                  <a:lnTo>
                    <a:pt x="7917688" y="1960118"/>
                  </a:lnTo>
                  <a:lnTo>
                    <a:pt x="7176008" y="2042541"/>
                  </a:lnTo>
                  <a:lnTo>
                    <a:pt x="6806819" y="2072132"/>
                  </a:lnTo>
                  <a:lnTo>
                    <a:pt x="6075045" y="2115058"/>
                  </a:lnTo>
                  <a:lnTo>
                    <a:pt x="5363083" y="2138045"/>
                  </a:lnTo>
                  <a:lnTo>
                    <a:pt x="5013706" y="2141347"/>
                  </a:lnTo>
                  <a:lnTo>
                    <a:pt x="4337939" y="2141347"/>
                  </a:lnTo>
                  <a:lnTo>
                    <a:pt x="4011676" y="2134743"/>
                  </a:lnTo>
                  <a:lnTo>
                    <a:pt x="3695192" y="2124837"/>
                  </a:lnTo>
                  <a:lnTo>
                    <a:pt x="3091942" y="2098548"/>
                  </a:lnTo>
                  <a:lnTo>
                    <a:pt x="2534920" y="2065528"/>
                  </a:lnTo>
                  <a:lnTo>
                    <a:pt x="2030603" y="2026031"/>
                  </a:lnTo>
                  <a:lnTo>
                    <a:pt x="903262" y="1910715"/>
                  </a:lnTo>
                  <a:lnTo>
                    <a:pt x="514350" y="1858695"/>
                  </a:lnTo>
                  <a:lnTo>
                    <a:pt x="514350" y="511810"/>
                  </a:lnTo>
                  <a:lnTo>
                    <a:pt x="8642350" y="51181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1810"/>
                  </a:lnTo>
                  <a:lnTo>
                    <a:pt x="0" y="63538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53810"/>
                  </a:lnTo>
                  <a:lnTo>
                    <a:pt x="8659368" y="6353810"/>
                  </a:lnTo>
                  <a:lnTo>
                    <a:pt x="8659368" y="6353302"/>
                  </a:lnTo>
                  <a:lnTo>
                    <a:pt x="9144000" y="6353302"/>
                  </a:lnTo>
                  <a:lnTo>
                    <a:pt x="9144000" y="511810"/>
                  </a:lnTo>
                  <a:lnTo>
                    <a:pt x="9144000" y="5113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5343" y="0"/>
              <a:ext cx="760488" cy="11597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5A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5003" y="2453639"/>
              <a:ext cx="7144511" cy="36957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741545" y="6175959"/>
            <a:ext cx="2586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</a:t>
            </a:r>
            <a:r>
              <a:rPr sz="800" spc="-10" dirty="0">
                <a:latin typeface="Calibri"/>
                <a:cs typeface="Calibri"/>
                <a:hlinkClick r:id="rId9"/>
              </a:rPr>
              <a:t>www.clickgeo.com.br/pesquisa-de-perfil-dos-leitores/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95102"/>
            <a:ext cx="2499995" cy="1320165"/>
            <a:chOff x="0" y="2295102"/>
            <a:chExt cx="2499995" cy="132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5102"/>
              <a:ext cx="2499415" cy="13198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7642"/>
              <a:ext cx="2499360" cy="5867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5" y="2325623"/>
              <a:ext cx="2432304" cy="12161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0977" y="2792984"/>
            <a:ext cx="2172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Black"/>
                <a:cs typeface="Arial Black"/>
              </a:rPr>
              <a:t>TIPOS</a:t>
            </a:r>
            <a:r>
              <a:rPr sz="15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FFFFFF"/>
                </a:solidFill>
                <a:latin typeface="Arial Black"/>
                <a:cs typeface="Arial Black"/>
              </a:rPr>
              <a:t>DE</a:t>
            </a:r>
            <a:r>
              <a:rPr sz="15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PESQUISA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46782" y="300202"/>
            <a:ext cx="2986405" cy="2639695"/>
            <a:chOff x="2446782" y="300202"/>
            <a:chExt cx="2986405" cy="2639695"/>
          </a:xfrm>
        </p:grpSpPr>
        <p:sp>
          <p:nvSpPr>
            <p:cNvPr id="8" name="object 8"/>
            <p:cNvSpPr/>
            <p:nvPr/>
          </p:nvSpPr>
          <p:spPr>
            <a:xfrm>
              <a:off x="2453132" y="615188"/>
              <a:ext cx="972819" cy="2318385"/>
            </a:xfrm>
            <a:custGeom>
              <a:avLst/>
              <a:gdLst/>
              <a:ahLst/>
              <a:cxnLst/>
              <a:rect l="l" t="t" r="r" b="b"/>
              <a:pathLst>
                <a:path w="972820" h="2318385">
                  <a:moveTo>
                    <a:pt x="0" y="2318258"/>
                  </a:moveTo>
                  <a:lnTo>
                    <a:pt x="972819" y="0"/>
                  </a:lnTo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6516" y="330669"/>
              <a:ext cx="2066543" cy="6035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9416" y="300202"/>
              <a:ext cx="1382267" cy="6964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5952" y="370332"/>
              <a:ext cx="1952244" cy="4892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65879" y="372236"/>
            <a:ext cx="1073785" cy="4521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04775">
              <a:lnSpc>
                <a:spcPts val="1560"/>
              </a:lnSpc>
              <a:spcBef>
                <a:spcPts val="350"/>
              </a:spcBef>
            </a:pPr>
            <a:r>
              <a:rPr sz="1500" spc="60" dirty="0">
                <a:latin typeface="Arial MT"/>
                <a:cs typeface="Arial MT"/>
              </a:rPr>
              <a:t>Quanto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</a:t>
            </a:r>
            <a:r>
              <a:rPr sz="1500" spc="55" dirty="0">
                <a:latin typeface="Arial MT"/>
                <a:cs typeface="Arial MT"/>
              </a:rPr>
              <a:t>abordagem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71846" y="0"/>
            <a:ext cx="3465829" cy="1308100"/>
            <a:chOff x="5371846" y="0"/>
            <a:chExt cx="3465829" cy="1308100"/>
          </a:xfrm>
        </p:grpSpPr>
        <p:sp>
          <p:nvSpPr>
            <p:cNvPr id="14" name="object 14"/>
            <p:cNvSpPr/>
            <p:nvPr/>
          </p:nvSpPr>
          <p:spPr>
            <a:xfrm>
              <a:off x="5378196" y="614933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819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2596" y="0"/>
              <a:ext cx="2545079" cy="1296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0968" y="0"/>
              <a:ext cx="2542032" cy="13075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2032" y="7620"/>
              <a:ext cx="2430779" cy="121615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385052" y="8404"/>
            <a:ext cx="2176780" cy="11074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quantitativa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qualitativa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ts val="1660"/>
              </a:lnSpc>
              <a:spcBef>
                <a:spcPts val="655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mista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Pesquisa quali-quantitativa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46782" y="1475206"/>
            <a:ext cx="2960370" cy="1464945"/>
            <a:chOff x="2446782" y="1475206"/>
            <a:chExt cx="2960370" cy="1464945"/>
          </a:xfrm>
        </p:grpSpPr>
        <p:sp>
          <p:nvSpPr>
            <p:cNvPr id="20" name="object 20"/>
            <p:cNvSpPr/>
            <p:nvPr/>
          </p:nvSpPr>
          <p:spPr>
            <a:xfrm>
              <a:off x="2453132" y="1816099"/>
              <a:ext cx="972819" cy="1117600"/>
            </a:xfrm>
            <a:custGeom>
              <a:avLst/>
              <a:gdLst/>
              <a:ahLst/>
              <a:cxnLst/>
              <a:rect l="l" t="t" r="r" b="b"/>
              <a:pathLst>
                <a:path w="972820" h="1117600">
                  <a:moveTo>
                    <a:pt x="0" y="1117346"/>
                  </a:moveTo>
                  <a:lnTo>
                    <a:pt x="972819" y="0"/>
                  </a:lnTo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6516" y="1475206"/>
              <a:ext cx="2040636" cy="7147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72612" y="1600199"/>
              <a:ext cx="2026919" cy="498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5952" y="1514855"/>
              <a:ext cx="1926336" cy="6019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529329" y="1672590"/>
            <a:ext cx="1718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Arial MT"/>
                <a:cs typeface="Arial MT"/>
              </a:rPr>
              <a:t>Quanto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45" dirty="0">
                <a:latin typeface="Arial MT"/>
                <a:cs typeface="Arial MT"/>
              </a:rPr>
              <a:t>natureza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5938" y="1365491"/>
            <a:ext cx="3465829" cy="934719"/>
            <a:chOff x="5345938" y="1365491"/>
            <a:chExt cx="3465829" cy="934719"/>
          </a:xfrm>
        </p:grpSpPr>
        <p:sp>
          <p:nvSpPr>
            <p:cNvPr id="26" name="object 26"/>
            <p:cNvSpPr/>
            <p:nvPr/>
          </p:nvSpPr>
          <p:spPr>
            <a:xfrm>
              <a:off x="5352288" y="1815845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82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65163" y="1365491"/>
              <a:ext cx="2546604" cy="9342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2868" y="1444726"/>
              <a:ext cx="1763267" cy="81384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24600" y="1405127"/>
              <a:ext cx="2432304" cy="82143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46697" y="1459483"/>
            <a:ext cx="144018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básica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Aplicada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46782" y="2631948"/>
            <a:ext cx="3149600" cy="635635"/>
            <a:chOff x="2446782" y="2631948"/>
            <a:chExt cx="3149600" cy="635635"/>
          </a:xfrm>
        </p:grpSpPr>
        <p:sp>
          <p:nvSpPr>
            <p:cNvPr id="32" name="object 32"/>
            <p:cNvSpPr/>
            <p:nvPr/>
          </p:nvSpPr>
          <p:spPr>
            <a:xfrm>
              <a:off x="2453132" y="2933446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819" y="0"/>
                  </a:lnTo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6516" y="2631948"/>
              <a:ext cx="2185416" cy="6355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20796" y="2717292"/>
              <a:ext cx="2275331" cy="4983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25952" y="2671572"/>
              <a:ext cx="2071115" cy="52273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478148" y="2789935"/>
            <a:ext cx="1966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Arial MT"/>
                <a:cs typeface="Arial MT"/>
              </a:rPr>
              <a:t>Quanto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55" dirty="0">
                <a:latin typeface="Arial MT"/>
                <a:cs typeface="Arial MT"/>
              </a:rPr>
              <a:t>aos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55" dirty="0">
                <a:latin typeface="Arial MT"/>
                <a:cs typeface="Arial MT"/>
              </a:rPr>
              <a:t>objetivos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90717" y="2369832"/>
            <a:ext cx="3465829" cy="1160145"/>
            <a:chOff x="5490717" y="2369832"/>
            <a:chExt cx="3465829" cy="1160145"/>
          </a:xfrm>
        </p:grpSpPr>
        <p:sp>
          <p:nvSpPr>
            <p:cNvPr id="38" name="object 38"/>
            <p:cNvSpPr/>
            <p:nvPr/>
          </p:nvSpPr>
          <p:spPr>
            <a:xfrm>
              <a:off x="5497067" y="2932937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82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09943" y="2369832"/>
              <a:ext cx="2546604" cy="11597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33743" y="2415552"/>
              <a:ext cx="2043683" cy="11033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69379" y="2409443"/>
              <a:ext cx="2432304" cy="10469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98463" y="2431161"/>
            <a:ext cx="1720850" cy="89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05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exploratória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descritiva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Explicativa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46782" y="2927095"/>
            <a:ext cx="2742565" cy="2700020"/>
            <a:chOff x="2446782" y="2927095"/>
            <a:chExt cx="2742565" cy="2700020"/>
          </a:xfrm>
        </p:grpSpPr>
        <p:sp>
          <p:nvSpPr>
            <p:cNvPr id="44" name="object 44"/>
            <p:cNvSpPr/>
            <p:nvPr/>
          </p:nvSpPr>
          <p:spPr>
            <a:xfrm>
              <a:off x="2453132" y="2933445"/>
              <a:ext cx="972819" cy="2312035"/>
            </a:xfrm>
            <a:custGeom>
              <a:avLst/>
              <a:gdLst/>
              <a:ahLst/>
              <a:cxnLst/>
              <a:rect l="l" t="t" r="r" b="b"/>
              <a:pathLst>
                <a:path w="972820" h="2312035">
                  <a:moveTo>
                    <a:pt x="0" y="0"/>
                  </a:moveTo>
                  <a:lnTo>
                    <a:pt x="972819" y="2311654"/>
                  </a:lnTo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6516" y="4954511"/>
              <a:ext cx="1822704" cy="6157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15284" y="4930139"/>
              <a:ext cx="1725167" cy="69649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25952" y="4994147"/>
              <a:ext cx="1708403" cy="501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572383" y="5003038"/>
            <a:ext cx="14166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500" spc="60" dirty="0">
                <a:latin typeface="Arial MT"/>
                <a:cs typeface="Arial MT"/>
              </a:rPr>
              <a:t>Quanto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30" dirty="0">
                <a:latin typeface="Arial MT"/>
                <a:cs typeface="Arial MT"/>
              </a:rPr>
              <a:t>aos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ts val="1680"/>
              </a:lnSpc>
            </a:pPr>
            <a:r>
              <a:rPr sz="1500" spc="70" dirty="0">
                <a:latin typeface="Arial MT"/>
                <a:cs typeface="Arial MT"/>
              </a:rPr>
              <a:t>procedimentos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34355" y="3599691"/>
            <a:ext cx="3971925" cy="3258820"/>
            <a:chOff x="5134355" y="3599691"/>
            <a:chExt cx="3971925" cy="3258820"/>
          </a:xfrm>
        </p:grpSpPr>
        <p:sp>
          <p:nvSpPr>
            <p:cNvPr id="50" name="object 50"/>
            <p:cNvSpPr/>
            <p:nvPr/>
          </p:nvSpPr>
          <p:spPr>
            <a:xfrm>
              <a:off x="5134355" y="5244846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82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47231" y="3599691"/>
              <a:ext cx="3058667" cy="325830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25895" y="3710941"/>
              <a:ext cx="2182368" cy="31394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06667" y="3639312"/>
              <a:ext cx="2944367" cy="321106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190869" y="3726330"/>
            <a:ext cx="1860550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experimental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bibliográfica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 campo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documental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Estudo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caso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participante Pesquisa-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Ação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 Pesquisa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500" b="1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FFFF"/>
                </a:solidFill>
                <a:latin typeface="Calibri"/>
                <a:cs typeface="Calibri"/>
              </a:rPr>
              <a:t>post</a:t>
            </a:r>
            <a:r>
              <a:rPr sz="1500" b="1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i="1" spc="-20" dirty="0">
                <a:solidFill>
                  <a:srgbClr val="FFFFFF"/>
                </a:solidFill>
                <a:latin typeface="Calibri"/>
                <a:cs typeface="Calibri"/>
              </a:rPr>
              <a:t>facto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levantamento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1500" b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etnográfica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8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11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</a:t>
            </a:r>
            <a:r>
              <a:rPr sz="3000" spc="-13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ABORDAGEM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9491"/>
            <a:ext cx="2774442" cy="35227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820" y="1438148"/>
            <a:ext cx="2376170" cy="29851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3515" marR="5080" indent="-171450">
              <a:lnSpc>
                <a:spcPct val="91500"/>
              </a:lnSpc>
              <a:spcBef>
                <a:spcPts val="259"/>
              </a:spcBef>
              <a:buChar char="•"/>
              <a:tabLst>
                <a:tab pos="184785" algn="l"/>
              </a:tabLst>
            </a:pPr>
            <a:r>
              <a:rPr sz="1600" dirty="0">
                <a:latin typeface="Calibri"/>
                <a:cs typeface="Calibri"/>
              </a:rPr>
              <a:t>É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estudo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estatístico 	</a:t>
            </a:r>
            <a:r>
              <a:rPr sz="1600" dirty="0">
                <a:latin typeface="Calibri"/>
                <a:cs typeface="Calibri"/>
              </a:rPr>
              <a:t>que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destina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descrever 	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características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uma 	</a:t>
            </a:r>
            <a:r>
              <a:rPr sz="1600" spc="-10" dirty="0">
                <a:latin typeface="Calibri"/>
                <a:cs typeface="Calibri"/>
              </a:rPr>
              <a:t>determinada</a:t>
            </a:r>
            <a:endParaRPr sz="1600">
              <a:latin typeface="Calibri"/>
              <a:cs typeface="Calibri"/>
            </a:endParaRPr>
          </a:p>
          <a:p>
            <a:pPr marL="184785" marR="98425">
              <a:lnSpc>
                <a:spcPct val="914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situação,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medindo numericamente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as </a:t>
            </a:r>
            <a:r>
              <a:rPr sz="1600" b="1" dirty="0">
                <a:latin typeface="Calibri"/>
                <a:cs typeface="Calibri"/>
              </a:rPr>
              <a:t>hipóteses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levantadas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respeito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problema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pesquisa.</a:t>
            </a:r>
            <a:endParaRPr sz="1600">
              <a:latin typeface="Calibri"/>
              <a:cs typeface="Calibri"/>
            </a:endParaRPr>
          </a:p>
          <a:p>
            <a:pPr marL="184785" marR="168910" indent="-172720">
              <a:lnSpc>
                <a:spcPct val="91700"/>
              </a:lnSpc>
              <a:spcBef>
                <a:spcPts val="295"/>
              </a:spcBef>
              <a:buChar char="•"/>
              <a:tabLst>
                <a:tab pos="184785" algn="l"/>
                <a:tab pos="229870" algn="l"/>
              </a:tabLst>
            </a:pPr>
            <a:r>
              <a:rPr sz="1600" dirty="0">
                <a:latin typeface="Calibri"/>
                <a:cs typeface="Calibri"/>
              </a:rPr>
              <a:t>	O</a:t>
            </a:r>
            <a:r>
              <a:rPr sz="1600" spc="-10" dirty="0">
                <a:latin typeface="Calibri"/>
                <a:cs typeface="Calibri"/>
              </a:rPr>
              <a:t> investigador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é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um </a:t>
            </a:r>
            <a:r>
              <a:rPr sz="1600" spc="-10" dirty="0">
                <a:latin typeface="Calibri"/>
                <a:cs typeface="Calibri"/>
              </a:rPr>
              <a:t>observador</a:t>
            </a:r>
            <a:r>
              <a:rPr sz="1600" dirty="0">
                <a:latin typeface="Calibri"/>
                <a:cs typeface="Calibri"/>
              </a:rPr>
              <a:t> 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não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deve </a:t>
            </a:r>
            <a:r>
              <a:rPr sz="1600" b="1" dirty="0">
                <a:latin typeface="Calibri"/>
                <a:cs typeface="Calibri"/>
              </a:rPr>
              <a:t>analisar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subjetivamente </a:t>
            </a:r>
            <a:r>
              <a:rPr sz="1600" dirty="0">
                <a:latin typeface="Calibri"/>
                <a:cs typeface="Calibri"/>
              </a:rPr>
              <a:t>os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números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obtidos.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4620755"/>
            <a:ext cx="3279140" cy="1548130"/>
            <a:chOff x="685800" y="4620755"/>
            <a:chExt cx="3279140" cy="15481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888" y="5483351"/>
              <a:ext cx="2193798" cy="685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620755"/>
              <a:ext cx="2225802" cy="8892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1039" y="4918024"/>
            <a:ext cx="1400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Quantitativa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1548" y="2996183"/>
            <a:ext cx="2515362" cy="20779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10458" y="3573526"/>
            <a:ext cx="215392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marR="5080" indent="-172720">
              <a:lnSpc>
                <a:spcPct val="91600"/>
              </a:lnSpc>
              <a:spcBef>
                <a:spcPts val="254"/>
              </a:spcBef>
              <a:buChar char="•"/>
              <a:tabLst>
                <a:tab pos="184785" algn="l"/>
                <a:tab pos="229870" algn="l"/>
              </a:tabLst>
            </a:pPr>
            <a:r>
              <a:rPr sz="1600" dirty="0">
                <a:latin typeface="Calibri"/>
                <a:cs typeface="Calibri"/>
              </a:rPr>
              <a:t>	</a:t>
            </a:r>
            <a:r>
              <a:rPr sz="1600" spc="-45" dirty="0">
                <a:latin typeface="Calibri"/>
                <a:cs typeface="Calibri"/>
              </a:rPr>
              <a:t>Tem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principal </a:t>
            </a:r>
            <a:r>
              <a:rPr sz="1600" dirty="0">
                <a:latin typeface="Calibri"/>
                <a:cs typeface="Calibri"/>
              </a:rPr>
              <a:t>objetivo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interpretar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fenômeno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observa.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0458" y="4279519"/>
            <a:ext cx="207835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3515" marR="5080" indent="-171450">
              <a:lnSpc>
                <a:spcPct val="91600"/>
              </a:lnSpc>
              <a:spcBef>
                <a:spcPts val="254"/>
              </a:spcBef>
              <a:buChar char="•"/>
              <a:tabLst>
                <a:tab pos="184785" algn="l"/>
              </a:tabLst>
            </a:pPr>
            <a:r>
              <a:rPr sz="1600" dirty="0">
                <a:latin typeface="Calibri"/>
                <a:cs typeface="Calibri"/>
              </a:rPr>
              <a:t>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caracteriza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por 	</a:t>
            </a:r>
            <a:r>
              <a:rPr sz="1600" dirty="0">
                <a:latin typeface="Calibri"/>
                <a:cs typeface="Calibri"/>
              </a:rPr>
              <a:t>atribuir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interpretações 	</a:t>
            </a:r>
            <a:r>
              <a:rPr sz="1600" b="1" dirty="0">
                <a:latin typeface="Calibri"/>
                <a:cs typeface="Calibri"/>
              </a:rPr>
              <a:t>de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natureza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subjetiva.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02379" y="1430559"/>
            <a:ext cx="3710304" cy="2019300"/>
            <a:chOff x="3802379" y="1430559"/>
            <a:chExt cx="3710304" cy="20193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7016" y="1430559"/>
              <a:ext cx="2675608" cy="12433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2379" y="2560319"/>
              <a:ext cx="2225802" cy="88925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297171" y="2857626"/>
            <a:ext cx="1238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Qualitativa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35495" y="1929383"/>
            <a:ext cx="2506218" cy="33352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31583" y="2091308"/>
            <a:ext cx="1980564" cy="93789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4785" marR="5080" indent="-172720">
              <a:lnSpc>
                <a:spcPct val="91500"/>
              </a:lnSpc>
              <a:spcBef>
                <a:spcPts val="259"/>
              </a:spcBef>
              <a:buChar char="•"/>
              <a:tabLst>
                <a:tab pos="184785" algn="l"/>
                <a:tab pos="229870" algn="l"/>
              </a:tabLst>
            </a:pPr>
            <a:r>
              <a:rPr sz="1600" dirty="0">
                <a:latin typeface="Calibri"/>
                <a:cs typeface="Calibri"/>
              </a:rPr>
              <a:t>	É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uma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mistura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entre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características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da </a:t>
            </a:r>
            <a:r>
              <a:rPr sz="1600" dirty="0">
                <a:latin typeface="Calibri"/>
                <a:cs typeface="Calibri"/>
              </a:rPr>
              <a:t>pesquisa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qualitativa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quantitativa.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1583" y="3021329"/>
            <a:ext cx="2106930" cy="2055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3515" marR="5080" indent="-171450">
              <a:lnSpc>
                <a:spcPct val="91600"/>
              </a:lnSpc>
              <a:spcBef>
                <a:spcPts val="254"/>
              </a:spcBef>
              <a:buFont typeface="Calibri"/>
              <a:buChar char="•"/>
              <a:tabLst>
                <a:tab pos="184785" algn="l"/>
              </a:tabLst>
            </a:pP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estudo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pode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ser 	</a:t>
            </a:r>
            <a:r>
              <a:rPr sz="1600" b="1" dirty="0">
                <a:latin typeface="Calibri"/>
                <a:cs typeface="Calibri"/>
              </a:rPr>
              <a:t>dividido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duas 	</a:t>
            </a:r>
            <a:r>
              <a:rPr sz="1600" b="1" dirty="0">
                <a:latin typeface="Calibri"/>
                <a:cs typeface="Calibri"/>
              </a:rPr>
              <a:t>partes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primeira 	consistindo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recolha 	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dados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 análise 	estatística;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segunda 	</a:t>
            </a:r>
            <a:r>
              <a:rPr sz="1600" dirty="0">
                <a:latin typeface="Calibri"/>
                <a:cs typeface="Calibri"/>
              </a:rPr>
              <a:t>numa análise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subjetiva 	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determinada 	problemática.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18959" y="5239511"/>
            <a:ext cx="2222754" cy="88773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718297" y="5536793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Mista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376" y="499109"/>
            <a:ext cx="4711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11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</a:t>
            </a:r>
            <a:r>
              <a:rPr sz="3000" spc="-13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NATUREZA</a:t>
            </a:r>
            <a:endParaRPr sz="30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97455"/>
              </p:ext>
            </p:extLst>
          </p:nvPr>
        </p:nvGraphicFramePr>
        <p:xfrm>
          <a:off x="607606" y="1289430"/>
          <a:ext cx="7811770" cy="556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BÁSICA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APLICADA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91440" marR="2501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Nesse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tipo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estudo,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normalmente,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pesquisador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procura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complementar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algum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aspecto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mesmo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uma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particularidade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pesquisa anteriormente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realizada.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contrário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básica,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aplicada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vista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produzir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determinado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conhecimento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possa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aplicado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efetivamente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vida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real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ajude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alterar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uma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situação,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fenômeno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sistema.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Visa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pt-BR" sz="1800" spc="-2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dirty="0" err="1">
                          <a:latin typeface="Calibri"/>
                          <a:cs typeface="Calibri"/>
                        </a:rPr>
                        <a:t>aprofundar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conhecimento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científico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já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estudado.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5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Visa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pt-BR" sz="1800" spc="-1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10" dirty="0" err="1">
                          <a:latin typeface="Calibri"/>
                          <a:cs typeface="Calibri"/>
                        </a:rPr>
                        <a:t>desenvolver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/criar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novas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tecnologias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perceptíveis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pela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sociedade,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podem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resultar,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exemplo,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produção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novos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produtos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medicamentos.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Trata-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teórica,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demanda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revisão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bibliográfica,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ideias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apresentadas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sistematizado.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conhecimentos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oriundos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básica,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são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fundamentais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consolidação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pesquisa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aplicada, promovendo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avanços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científicos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tecnológicos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sociedade.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7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14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16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OBJETIVOS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383791"/>
            <a:ext cx="1676400" cy="1246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879" y="3357371"/>
            <a:ext cx="2546985" cy="2862580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 marR="219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primeiro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todo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trabalho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científico.</a:t>
            </a:r>
            <a:endParaRPr sz="1800">
              <a:latin typeface="Calibri"/>
              <a:cs typeface="Calibri"/>
            </a:endParaRPr>
          </a:p>
          <a:p>
            <a:pPr marL="91440" marR="360680" indent="156210">
              <a:lnSpc>
                <a:spcPct val="100000"/>
              </a:lnSpc>
              <a:buFont typeface="Wingdings"/>
              <a:buChar char=""/>
              <a:tabLst>
                <a:tab pos="247650" algn="l"/>
              </a:tabLst>
            </a:pPr>
            <a:r>
              <a:rPr sz="1800" spc="-10" dirty="0">
                <a:latin typeface="Calibri"/>
                <a:cs typeface="Calibri"/>
              </a:rPr>
              <a:t>Proporciona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maiores informações sobre determinado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assunto.</a:t>
            </a:r>
            <a:endParaRPr sz="1800">
              <a:latin typeface="Calibri"/>
              <a:cs typeface="Calibri"/>
            </a:endParaRPr>
          </a:p>
          <a:p>
            <a:pPr marL="91440" marR="140970" indent="156210">
              <a:lnSpc>
                <a:spcPct val="100000"/>
              </a:lnSpc>
              <a:buFont typeface="Wingdings"/>
              <a:buChar char=""/>
              <a:tabLst>
                <a:tab pos="247650" algn="l"/>
              </a:tabLst>
            </a:pPr>
            <a:r>
              <a:rPr sz="1800" spc="-10" dirty="0">
                <a:latin typeface="Calibri"/>
                <a:cs typeface="Calibri"/>
              </a:rPr>
              <a:t>Facilita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delimitação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trabalho;</a:t>
            </a:r>
            <a:endParaRPr sz="1800">
              <a:latin typeface="Calibri"/>
              <a:cs typeface="Calibri"/>
            </a:endParaRPr>
          </a:p>
          <a:p>
            <a:pPr marL="91440" marR="222885" indent="156210" algn="just">
              <a:lnSpc>
                <a:spcPct val="100000"/>
              </a:lnSpc>
              <a:buFont typeface="Wingdings"/>
              <a:buChar char=""/>
              <a:tabLst>
                <a:tab pos="2476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objetivos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 </a:t>
            </a:r>
            <a:r>
              <a:rPr sz="1800" dirty="0">
                <a:latin typeface="Calibri"/>
                <a:cs typeface="Calibri"/>
              </a:rPr>
              <a:t>formula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hipóteses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pesquisa.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6677" y="2704973"/>
            <a:ext cx="2240915" cy="652780"/>
            <a:chOff x="336677" y="2704973"/>
            <a:chExt cx="2240915" cy="6527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2" y="2708148"/>
              <a:ext cx="2234184" cy="6461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9852" y="2708148"/>
              <a:ext cx="2234565" cy="646430"/>
            </a:xfrm>
            <a:custGeom>
              <a:avLst/>
              <a:gdLst/>
              <a:ahLst/>
              <a:cxnLst/>
              <a:rect l="l" t="t" r="r" b="b"/>
              <a:pathLst>
                <a:path w="2234565" h="646429">
                  <a:moveTo>
                    <a:pt x="0" y="646176"/>
                  </a:moveTo>
                  <a:lnTo>
                    <a:pt x="2234184" y="646176"/>
                  </a:lnTo>
                  <a:lnTo>
                    <a:pt x="223418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3027" y="2727452"/>
            <a:ext cx="222821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Arial Black"/>
                <a:cs typeface="Arial Black"/>
              </a:rPr>
              <a:t>EXPLORATÓRIA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(sondagem)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9959" y="1248155"/>
            <a:ext cx="2346960" cy="2281555"/>
            <a:chOff x="3489959" y="1248155"/>
            <a:chExt cx="2346960" cy="22815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1240" y="1248155"/>
              <a:ext cx="1243154" cy="1458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9959" y="2686786"/>
              <a:ext cx="2346960" cy="7589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4175" y="2662440"/>
              <a:ext cx="1937003" cy="8671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9395" y="2726436"/>
              <a:ext cx="2232660" cy="64617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49396" y="2726435"/>
            <a:ext cx="2232660" cy="6464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250"/>
              </a:spcBef>
            </a:pPr>
            <a:r>
              <a:rPr sz="1800" spc="-10" dirty="0">
                <a:solidFill>
                  <a:srgbClr val="001F5F"/>
                </a:solidFill>
                <a:latin typeface="Arial Black"/>
                <a:cs typeface="Arial Black"/>
              </a:rPr>
              <a:t>DESCRITIVA</a:t>
            </a:r>
            <a:endParaRPr sz="1800">
              <a:latin typeface="Arial Black"/>
              <a:cs typeface="Arial Black"/>
            </a:endParaRPr>
          </a:p>
          <a:p>
            <a:pPr marL="1905"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(correlações)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3392423"/>
            <a:ext cx="2656840" cy="3139440"/>
          </a:xfrm>
          <a:prstGeom prst="rect">
            <a:avLst/>
          </a:prstGeom>
          <a:solidFill>
            <a:srgbClr val="F1F1F1"/>
          </a:solidFill>
          <a:ln w="12700">
            <a:solidFill>
              <a:srgbClr val="6FAC4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219075" indent="15621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248285" algn="l"/>
              </a:tabLst>
            </a:pPr>
            <a:r>
              <a:rPr sz="1800" dirty="0">
                <a:latin typeface="Calibri"/>
                <a:cs typeface="Calibri"/>
              </a:rPr>
              <a:t>Nesse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pesquisa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fatos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observados, registrados,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analisados, </a:t>
            </a:r>
            <a:r>
              <a:rPr sz="1800" dirty="0">
                <a:latin typeface="Calibri"/>
                <a:cs typeface="Calibri"/>
              </a:rPr>
              <a:t>classificados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interpretados,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 </a:t>
            </a:r>
            <a:r>
              <a:rPr sz="1800" dirty="0">
                <a:latin typeface="Calibri"/>
                <a:cs typeface="Calibri"/>
              </a:rPr>
              <a:t>pesquisador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interfira neles.</a:t>
            </a:r>
            <a:endParaRPr sz="1800">
              <a:latin typeface="Calibri"/>
              <a:cs typeface="Calibri"/>
            </a:endParaRPr>
          </a:p>
          <a:p>
            <a:pPr marL="92075" marR="88265" indent="15621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8285" algn="l"/>
              </a:tabLst>
            </a:pPr>
            <a:r>
              <a:rPr sz="1800" spc="-10" dirty="0">
                <a:latin typeface="Calibri"/>
                <a:cs typeface="Calibri"/>
              </a:rPr>
              <a:t>Característica: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técnica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padronização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coleta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dados,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(questionários </a:t>
            </a:r>
            <a:r>
              <a:rPr sz="1800" spc="-50" dirty="0">
                <a:latin typeface="Calibri"/>
                <a:cs typeface="Calibri"/>
              </a:rPr>
              <a:t>e </a:t>
            </a:r>
            <a:r>
              <a:rPr sz="1800" dirty="0">
                <a:latin typeface="Calibri"/>
                <a:cs typeface="Calibri"/>
              </a:rPr>
              <a:t>observação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sistemática).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24238" y="1258824"/>
            <a:ext cx="2330450" cy="2246630"/>
            <a:chOff x="6524238" y="1258824"/>
            <a:chExt cx="2330450" cy="224663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8312" y="1258824"/>
              <a:ext cx="1370076" cy="13502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4238" y="2671438"/>
              <a:ext cx="2330207" cy="7499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400" y="2638056"/>
              <a:ext cx="2119883" cy="8671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74535" y="2702051"/>
            <a:ext cx="2234565" cy="64643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274955">
              <a:lnSpc>
                <a:spcPts val="2155"/>
              </a:lnSpc>
              <a:spcBef>
                <a:spcPts val="250"/>
              </a:spcBef>
            </a:pPr>
            <a:r>
              <a:rPr sz="1800" spc="-10" dirty="0">
                <a:solidFill>
                  <a:srgbClr val="001F5F"/>
                </a:solidFill>
                <a:latin typeface="Arial Black"/>
                <a:cs typeface="Arial Black"/>
              </a:rPr>
              <a:t>EXPLICATIVA</a:t>
            </a:r>
            <a:endParaRPr sz="1800">
              <a:latin typeface="Arial Black"/>
              <a:cs typeface="Arial Black"/>
            </a:endParaRPr>
          </a:p>
          <a:p>
            <a:pPr marL="252095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(causas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porquês)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228" y="3361944"/>
            <a:ext cx="2656840" cy="3092450"/>
          </a:xfrm>
          <a:prstGeom prst="rect">
            <a:avLst/>
          </a:prstGeom>
          <a:solidFill>
            <a:srgbClr val="FFF1CC"/>
          </a:solidFill>
          <a:ln w="12700">
            <a:solidFill>
              <a:srgbClr val="6FAC4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710" marR="348615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latin typeface="Calibri"/>
                <a:cs typeface="Calibri"/>
              </a:rPr>
              <a:t>Um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pouco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complexo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se </a:t>
            </a:r>
            <a:r>
              <a:rPr sz="1500" dirty="0">
                <a:latin typeface="Calibri"/>
                <a:cs typeface="Calibri"/>
              </a:rPr>
              <a:t>comparada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10" dirty="0">
                <a:latin typeface="Calibri"/>
                <a:cs typeface="Calibri"/>
              </a:rPr>
              <a:t>anteriores,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ao </a:t>
            </a:r>
            <a:r>
              <a:rPr sz="1500" dirty="0">
                <a:latin typeface="Calibri"/>
                <a:cs typeface="Calibri"/>
              </a:rPr>
              <a:t>fato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além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registro,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lang="pt-BR" sz="1500" dirty="0">
                <a:latin typeface="Calibri"/>
                <a:cs typeface="Calibri"/>
              </a:rPr>
              <a:t>á</a:t>
            </a:r>
            <a:r>
              <a:rPr sz="1500" dirty="0" err="1">
                <a:latin typeface="Calibri"/>
                <a:cs typeface="Calibri"/>
              </a:rPr>
              <a:t>lise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interpretação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dos </a:t>
            </a:r>
            <a:r>
              <a:rPr sz="1500" spc="-10" dirty="0">
                <a:latin typeface="Calibri"/>
                <a:cs typeface="Calibri"/>
              </a:rPr>
              <a:t>fenômenos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pesquisados, </a:t>
            </a:r>
            <a:r>
              <a:rPr sz="1500" dirty="0" err="1">
                <a:latin typeface="Calibri"/>
                <a:cs typeface="Calibri"/>
              </a:rPr>
              <a:t>também</a:t>
            </a:r>
            <a:r>
              <a:rPr sz="1500" dirty="0">
                <a:latin typeface="Calibri"/>
                <a:cs typeface="Calibri"/>
              </a:rPr>
              <a:t> visa</a:t>
            </a:r>
            <a:r>
              <a:rPr lang="pt-BR" sz="1500" dirty="0">
                <a:latin typeface="Calibri"/>
                <a:cs typeface="Calibri"/>
              </a:rPr>
              <a:t> 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identificar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suas </a:t>
            </a:r>
            <a:r>
              <a:rPr sz="1500" dirty="0">
                <a:latin typeface="Calibri"/>
                <a:cs typeface="Calibri"/>
              </a:rPr>
              <a:t>causas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seus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fatores determinantes.</a:t>
            </a:r>
            <a:endParaRPr sz="1500" dirty="0">
              <a:latin typeface="Calibri"/>
              <a:cs typeface="Calibri"/>
            </a:endParaRPr>
          </a:p>
          <a:p>
            <a:pPr marL="92710" marR="393700" indent="129539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2250" algn="l"/>
              </a:tabLst>
            </a:pPr>
            <a:r>
              <a:rPr sz="1500" dirty="0">
                <a:latin typeface="Calibri"/>
                <a:cs typeface="Calibri"/>
              </a:rPr>
              <a:t>Busca</a:t>
            </a:r>
            <a:r>
              <a:rPr sz="1500" spc="-10" dirty="0">
                <a:latin typeface="Calibri"/>
                <a:cs typeface="Calibri"/>
              </a:rPr>
              <a:t> aprofundar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o </a:t>
            </a:r>
            <a:r>
              <a:rPr sz="1500" spc="-10" dirty="0">
                <a:latin typeface="Calibri"/>
                <a:cs typeface="Calibri"/>
              </a:rPr>
              <a:t>conhecimento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realidade,</a:t>
            </a:r>
            <a:endParaRPr sz="1500" dirty="0">
              <a:latin typeface="Calibri"/>
              <a:cs typeface="Calibri"/>
            </a:endParaRPr>
          </a:p>
          <a:p>
            <a:pPr marL="92710" marR="102870" algn="just">
              <a:lnSpc>
                <a:spcPct val="100000"/>
              </a:lnSpc>
            </a:pPr>
            <a:r>
              <a:rPr lang="pt-BR" sz="1500" spc="-10" dirty="0">
                <a:latin typeface="Calibri"/>
                <a:cs typeface="Calibri"/>
              </a:rPr>
              <a:t>por meio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razão,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“porquês” </a:t>
            </a:r>
            <a:r>
              <a:rPr sz="1500" dirty="0">
                <a:latin typeface="Calibri"/>
                <a:cs typeface="Calibri"/>
              </a:rPr>
              <a:t>das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coisas,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estando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assim,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mais </a:t>
            </a:r>
            <a:r>
              <a:rPr sz="1500" dirty="0">
                <a:latin typeface="Calibri"/>
                <a:cs typeface="Calibri"/>
              </a:rPr>
              <a:t>sujeito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erros.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245" y="2575941"/>
            <a:ext cx="11537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encurtador.com.br/xQRW0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2425" y="2600960"/>
            <a:ext cx="11277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encurtador.com.br/kKNQ3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8576" y="2569210"/>
            <a:ext cx="11029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encurtador.com.br/rOR34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9743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7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7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9079"/>
            <a:ext cx="9144000" cy="5249545"/>
            <a:chOff x="0" y="1609079"/>
            <a:chExt cx="9144000" cy="5249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20" y="1609079"/>
              <a:ext cx="6905323" cy="34859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055" y="1767839"/>
              <a:ext cx="6408420" cy="29885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17064" y="3413759"/>
              <a:ext cx="4101465" cy="1188720"/>
            </a:xfrm>
            <a:custGeom>
              <a:avLst/>
              <a:gdLst/>
              <a:ahLst/>
              <a:cxnLst/>
              <a:rect l="l" t="t" r="r" b="b"/>
              <a:pathLst>
                <a:path w="4101465" h="1188720">
                  <a:moveTo>
                    <a:pt x="4101084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4101084" y="1188720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7064" y="3413759"/>
              <a:ext cx="4101465" cy="1188720"/>
            </a:xfrm>
            <a:custGeom>
              <a:avLst/>
              <a:gdLst/>
              <a:ahLst/>
              <a:cxnLst/>
              <a:rect l="l" t="t" r="r" b="b"/>
              <a:pathLst>
                <a:path w="4101465" h="1188720">
                  <a:moveTo>
                    <a:pt x="0" y="1188720"/>
                  </a:moveTo>
                  <a:lnTo>
                    <a:pt x="4101084" y="1188720"/>
                  </a:lnTo>
                  <a:lnTo>
                    <a:pt x="4101084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126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756403"/>
              <a:ext cx="9144000" cy="2101850"/>
            </a:xfrm>
            <a:custGeom>
              <a:avLst/>
              <a:gdLst/>
              <a:ahLst/>
              <a:cxnLst/>
              <a:rect l="l" t="t" r="r" b="b"/>
              <a:pathLst>
                <a:path w="9144000" h="2101850">
                  <a:moveTo>
                    <a:pt x="9144000" y="0"/>
                  </a:moveTo>
                  <a:lnTo>
                    <a:pt x="0" y="0"/>
                  </a:lnTo>
                  <a:lnTo>
                    <a:pt x="0" y="2101594"/>
                  </a:lnTo>
                  <a:lnTo>
                    <a:pt x="9144000" y="21015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4774438"/>
            <a:ext cx="889000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321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5910" algn="l"/>
              </a:tabLst>
            </a:pPr>
            <a:r>
              <a:rPr sz="2200" dirty="0">
                <a:latin typeface="Calibri"/>
                <a:cs typeface="Calibri"/>
              </a:rPr>
              <a:t>É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pesquisa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realizada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abordagem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científica,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lang="pt-BR" sz="2200" dirty="0">
                <a:latin typeface="Calibri"/>
                <a:cs typeface="Calibri"/>
              </a:rPr>
              <a:t>em que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conjunto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variáveis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mantido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constante,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enquanto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outro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medido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experimento.</a:t>
            </a:r>
            <a:endParaRPr sz="2200" dirty="0">
              <a:latin typeface="Calibri"/>
              <a:cs typeface="Calibri"/>
            </a:endParaRPr>
          </a:p>
          <a:p>
            <a:pPr marL="295275" indent="-282575" algn="just">
              <a:lnSpc>
                <a:spcPct val="100000"/>
              </a:lnSpc>
              <a:buFont typeface="Wingdings"/>
              <a:buChar char=""/>
              <a:tabLst>
                <a:tab pos="295275" algn="l"/>
              </a:tabLst>
            </a:pPr>
            <a:r>
              <a:rPr sz="2200" dirty="0">
                <a:latin typeface="Calibri"/>
                <a:cs typeface="Calibri"/>
              </a:rPr>
              <a:t>Um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principais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métodos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pesquisa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quantitativa.</a:t>
            </a:r>
            <a:endParaRPr sz="2200" dirty="0">
              <a:latin typeface="Calibri"/>
              <a:cs typeface="Calibri"/>
            </a:endParaRPr>
          </a:p>
          <a:p>
            <a:pPr marL="12700" marR="316230" indent="283210" algn="just">
              <a:lnSpc>
                <a:spcPct val="100000"/>
              </a:lnSpc>
              <a:buFont typeface="Wingdings"/>
              <a:buChar char=""/>
              <a:tabLst>
                <a:tab pos="295910" algn="l"/>
              </a:tabLst>
            </a:pPr>
            <a:r>
              <a:rPr sz="2200" dirty="0">
                <a:latin typeface="Calibri"/>
                <a:cs typeface="Calibri"/>
              </a:rPr>
              <a:t>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exemplo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simples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investigação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experimental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laboratório.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9211" y="3747515"/>
            <a:ext cx="3465829" cy="477520"/>
          </a:xfrm>
          <a:prstGeom prst="rect">
            <a:avLst/>
          </a:prstGeom>
          <a:solidFill>
            <a:srgbClr val="FF4646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2500" b="1" dirty="0">
                <a:latin typeface="Calibri"/>
                <a:cs typeface="Calibri"/>
              </a:rPr>
              <a:t>Pesquisa</a:t>
            </a:r>
            <a:r>
              <a:rPr sz="2500" b="1" spc="-114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experimental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6252" y="4567173"/>
            <a:ext cx="3068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</a:t>
            </a:r>
            <a:r>
              <a:rPr sz="800" spc="-10" dirty="0">
                <a:latin typeface="Calibri"/>
                <a:cs typeface="Calibri"/>
                <a:hlinkClick r:id="rId4"/>
              </a:rPr>
              <a:t>www.facebook.com/totalmedicsaude/posts/1234472056720825/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331"/>
            <a:ext cx="5645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172" y="1196339"/>
            <a:ext cx="5582412" cy="2965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7172" y="673608"/>
            <a:ext cx="5582920" cy="523240"/>
          </a:xfrm>
          <a:prstGeom prst="rect">
            <a:avLst/>
          </a:prstGeom>
          <a:solidFill>
            <a:srgbClr val="996633"/>
          </a:solidFill>
          <a:ln w="9525">
            <a:solidFill>
              <a:srgbClr val="99663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Pesquisa</a:t>
            </a:r>
            <a:r>
              <a:rPr sz="2800" b="1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bibliográfica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162044"/>
            <a:ext cx="9144000" cy="2696210"/>
          </a:xfrm>
          <a:custGeom>
            <a:avLst/>
            <a:gdLst/>
            <a:ahLst/>
            <a:cxnLst/>
            <a:rect l="l" t="t" r="r" b="b"/>
            <a:pathLst>
              <a:path w="9144000" h="2696209">
                <a:moveTo>
                  <a:pt x="9144000" y="0"/>
                </a:moveTo>
                <a:lnTo>
                  <a:pt x="0" y="0"/>
                </a:lnTo>
                <a:lnTo>
                  <a:pt x="0" y="2695952"/>
                </a:lnTo>
                <a:lnTo>
                  <a:pt x="9144000" y="2695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1C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4178553"/>
            <a:ext cx="892937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5910" algn="l"/>
              </a:tabLst>
            </a:pPr>
            <a:r>
              <a:rPr sz="2200" dirty="0">
                <a:latin typeface="Calibri"/>
                <a:cs typeface="Calibri"/>
              </a:rPr>
              <a:t>Método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teórico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cujo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foco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analisar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os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diferentes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ângulos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um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mesmo </a:t>
            </a:r>
            <a:r>
              <a:rPr sz="2200" b="1" dirty="0">
                <a:latin typeface="Calibri"/>
                <a:cs typeface="Calibri"/>
              </a:rPr>
              <a:t>problema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pode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apresentar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consultar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autores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distintos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pontos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vista </a:t>
            </a:r>
            <a:r>
              <a:rPr sz="2200" dirty="0">
                <a:latin typeface="Calibri"/>
                <a:cs typeface="Calibri"/>
              </a:rPr>
              <a:t>sobre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assunto.</a:t>
            </a:r>
            <a:endParaRPr sz="22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5910" algn="l"/>
              </a:tabLst>
            </a:pPr>
            <a:r>
              <a:rPr sz="2200" spc="-50" dirty="0">
                <a:latin typeface="Calibri"/>
                <a:cs typeface="Calibri"/>
              </a:rPr>
              <a:t>Todo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trabalho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científico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pressupõe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pesquisa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bibliográfica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preliminar.</a:t>
            </a:r>
            <a:endParaRPr sz="2200">
              <a:latin typeface="Calibri"/>
              <a:cs typeface="Calibri"/>
            </a:endParaRPr>
          </a:p>
          <a:p>
            <a:pPr marL="12700" marR="167005" indent="283210">
              <a:lnSpc>
                <a:spcPct val="100000"/>
              </a:lnSpc>
              <a:buFont typeface="Wingdings"/>
              <a:buChar char=""/>
              <a:tabLst>
                <a:tab pos="295910" algn="l"/>
              </a:tabLst>
            </a:pPr>
            <a:r>
              <a:rPr sz="2200" dirty="0">
                <a:latin typeface="Calibri"/>
                <a:cs typeface="Calibri"/>
              </a:rPr>
              <a:t>Consiste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coleta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materiais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livros,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artigos,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teses, </a:t>
            </a:r>
            <a:r>
              <a:rPr sz="2200" dirty="0">
                <a:latin typeface="Calibri"/>
                <a:cs typeface="Calibri"/>
              </a:rPr>
              <a:t>dissertações,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entre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outros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caráter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científico.</a:t>
            </a:r>
            <a:endParaRPr sz="2200">
              <a:latin typeface="Calibri"/>
              <a:cs typeface="Calibri"/>
            </a:endParaRPr>
          </a:p>
          <a:p>
            <a:pPr marL="12700" marR="855344" indent="283210">
              <a:lnSpc>
                <a:spcPct val="100000"/>
              </a:lnSpc>
              <a:buFont typeface="Wingdings"/>
              <a:buChar char=""/>
              <a:tabLst>
                <a:tab pos="295910" algn="l"/>
              </a:tabLst>
            </a:pPr>
            <a:r>
              <a:rPr sz="2200" dirty="0">
                <a:latin typeface="Calibri"/>
                <a:cs typeface="Calibri"/>
              </a:rPr>
              <a:t>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dados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utilizados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precisam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devidamente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citados,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embasando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o </a:t>
            </a:r>
            <a:r>
              <a:rPr sz="2200" dirty="0">
                <a:latin typeface="Calibri"/>
                <a:cs typeface="Calibri"/>
              </a:rPr>
              <a:t>assunto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pesquisado.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7" y="4030726"/>
            <a:ext cx="2007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https://</a:t>
            </a:r>
            <a:r>
              <a:rPr sz="800" spc="-10" dirty="0">
                <a:latin typeface="Calibri"/>
                <a:cs typeface="Calibri"/>
                <a:hlinkClick r:id="rId3"/>
              </a:rPr>
              <a:t>www.estudokids.com.br/dia-estudante/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2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Quanto</a:t>
            </a:r>
            <a:r>
              <a:rPr sz="3000" spc="-5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385622"/>
                </a:solidFill>
                <a:latin typeface="Arial Black"/>
                <a:cs typeface="Arial Black"/>
              </a:rPr>
              <a:t>aos</a:t>
            </a:r>
            <a:r>
              <a:rPr sz="3000" spc="-50" dirty="0">
                <a:solidFill>
                  <a:srgbClr val="38562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385622"/>
                </a:solidFill>
                <a:latin typeface="Arial Black"/>
                <a:cs typeface="Arial Black"/>
              </a:rPr>
              <a:t>procedimentos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4047"/>
            <a:ext cx="9144000" cy="6466840"/>
            <a:chOff x="0" y="384047"/>
            <a:chExt cx="9144000" cy="6466840"/>
          </a:xfrm>
        </p:grpSpPr>
        <p:sp>
          <p:nvSpPr>
            <p:cNvPr id="4" name="object 4"/>
            <p:cNvSpPr/>
            <p:nvPr/>
          </p:nvSpPr>
          <p:spPr>
            <a:xfrm>
              <a:off x="2247900" y="3924300"/>
              <a:ext cx="4650105" cy="523240"/>
            </a:xfrm>
            <a:custGeom>
              <a:avLst/>
              <a:gdLst/>
              <a:ahLst/>
              <a:cxnLst/>
              <a:rect l="l" t="t" r="r" b="b"/>
              <a:pathLst>
                <a:path w="4650105" h="523239">
                  <a:moveTo>
                    <a:pt x="4649724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4649724" y="522731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384047"/>
              <a:ext cx="5221224" cy="39152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6376" y="579119"/>
              <a:ext cx="4651248" cy="33451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448555"/>
              <a:ext cx="9144000" cy="2402205"/>
            </a:xfrm>
            <a:custGeom>
              <a:avLst/>
              <a:gdLst/>
              <a:ahLst/>
              <a:cxnLst/>
              <a:rect l="l" t="t" r="r" b="b"/>
              <a:pathLst>
                <a:path w="9144000" h="2402204">
                  <a:moveTo>
                    <a:pt x="9144000" y="0"/>
                  </a:moveTo>
                  <a:lnTo>
                    <a:pt x="0" y="0"/>
                  </a:lnTo>
                  <a:lnTo>
                    <a:pt x="0" y="2401824"/>
                  </a:lnTo>
                  <a:lnTo>
                    <a:pt x="9144000" y="24018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3820742"/>
            <a:ext cx="8293734" cy="29540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086100">
              <a:lnSpc>
                <a:spcPct val="100000"/>
              </a:lnSpc>
              <a:spcBef>
                <a:spcPts val="994"/>
              </a:spcBef>
            </a:pPr>
            <a:r>
              <a:rPr sz="2800" b="1" dirty="0">
                <a:latin typeface="Calibri"/>
                <a:cs typeface="Calibri"/>
              </a:rPr>
              <a:t>Pesquisa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campo</a:t>
            </a:r>
            <a:endParaRPr sz="2800">
              <a:latin typeface="Calibri"/>
              <a:cs typeface="Calibri"/>
            </a:endParaRPr>
          </a:p>
          <a:p>
            <a:pPr marL="12700" marR="83185" indent="-3175">
              <a:lnSpc>
                <a:spcPct val="100000"/>
              </a:lnSpc>
              <a:spcBef>
                <a:spcPts val="800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pesquisador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atua</a:t>
            </a:r>
            <a:r>
              <a:rPr sz="2500" b="1" spc="-7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diretamente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no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ambiente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natural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seu </a:t>
            </a:r>
            <a:r>
              <a:rPr sz="2500" dirty="0">
                <a:latin typeface="Calibri"/>
                <a:cs typeface="Calibri"/>
              </a:rPr>
              <a:t>objeto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estudo.</a:t>
            </a:r>
            <a:endParaRPr sz="2500">
              <a:latin typeface="Calibri"/>
              <a:cs typeface="Calibri"/>
            </a:endParaRPr>
          </a:p>
          <a:p>
            <a:pPr marL="262255" indent="-252729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coleta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dados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é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efetuada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“em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campo”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12700" marR="5080" indent="-3175">
              <a:lnSpc>
                <a:spcPct val="100000"/>
              </a:lnSpc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	Não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refere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tipo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ou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características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ao </a:t>
            </a:r>
            <a:r>
              <a:rPr sz="2500" spc="-10" dirty="0">
                <a:latin typeface="Calibri"/>
                <a:cs typeface="Calibri"/>
              </a:rPr>
              <a:t>ambiente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em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elas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são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realizadas.</a:t>
            </a:r>
            <a:endParaRPr sz="2500">
              <a:latin typeface="Calibri"/>
              <a:cs typeface="Calibri"/>
            </a:endParaRPr>
          </a:p>
          <a:p>
            <a:pPr marL="262255" indent="-252729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"/>
              <a:tabLst>
                <a:tab pos="262255" algn="l"/>
              </a:tabLst>
            </a:pPr>
            <a:r>
              <a:rPr sz="2500" dirty="0">
                <a:latin typeface="Calibri"/>
                <a:cs typeface="Calibri"/>
              </a:rPr>
              <a:t>Deve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ocorrer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posterior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realização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pesquisa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bibliográfica.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5751" y="3799788"/>
            <a:ext cx="25336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https://escolakids.uol.com.br/geografia/tipos-de-escola.htm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1375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Black</vt:lpstr>
      <vt:lpstr>Arial MT</vt:lpstr>
      <vt:lpstr>Calibri</vt:lpstr>
      <vt:lpstr>Franklin Gothic Medium</vt:lpstr>
      <vt:lpstr>Microsoft Sans Serif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QUANTO A ABORDAGEM</vt:lpstr>
      <vt:lpstr>QUANTO A NATUREZA</vt:lpstr>
      <vt:lpstr>QUANTO AOS OBJETIVOS</vt:lpstr>
      <vt:lpstr>Quanto aos procedimentos</vt:lpstr>
      <vt:lpstr>Quanto aos procedimentos</vt:lpstr>
      <vt:lpstr>Quanto aos procedimentos</vt:lpstr>
      <vt:lpstr>Quanto aos procedimentos</vt:lpstr>
      <vt:lpstr>Quanto aos procedimentos</vt:lpstr>
      <vt:lpstr>Quanto aos procedimentos</vt:lpstr>
      <vt:lpstr>Quanto aos procedimentos</vt:lpstr>
      <vt:lpstr>Quanto aos procedimentos</vt:lpstr>
      <vt:lpstr>Quanto aos procedimentos</vt:lpstr>
      <vt:lpstr>Quanto aos procedimentos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SECRETARIA-VALDINEIA</dc:creator>
  <cp:lastModifiedBy>MARIA DAS GRACAS J. M. TOMAZELA</cp:lastModifiedBy>
  <cp:revision>4</cp:revision>
  <dcterms:created xsi:type="dcterms:W3CDTF">2024-05-02T19:24:34Z</dcterms:created>
  <dcterms:modified xsi:type="dcterms:W3CDTF">2024-05-03T00:18:57Z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2024-05-02T00:00:00Z</vt:filetime>
  </property>
  <property fmtid="{D5CDD505-2E9C-101B-9397-08002B2CF9AE}" pid="5" name="Producer">
    <vt:lpwstr>Microsoft® PowerPoint® 2019</vt:lpwstr>
  </property>
</Properties>
</file>