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77" r:id="rId6"/>
    <p:sldId id="267" r:id="rId7"/>
    <p:sldId id="260" r:id="rId8"/>
    <p:sldId id="272" r:id="rId9"/>
    <p:sldId id="271" r:id="rId10"/>
    <p:sldId id="262" r:id="rId11"/>
    <p:sldId id="273" r:id="rId12"/>
    <p:sldId id="274" r:id="rId13"/>
    <p:sldId id="276" r:id="rId14"/>
    <p:sldId id="278" r:id="rId15"/>
    <p:sldId id="263" r:id="rId16"/>
    <p:sldId id="264" r:id="rId17"/>
    <p:sldId id="275" r:id="rId18"/>
    <p:sldId id="265" r:id="rId19"/>
    <p:sldId id="27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546" autoAdjust="0"/>
  </p:normalViewPr>
  <p:slideViewPr>
    <p:cSldViewPr snapToGrid="0">
      <p:cViewPr varScale="1">
        <p:scale>
          <a:sx n="54" d="100"/>
          <a:sy n="54" d="100"/>
        </p:scale>
        <p:origin x="1148"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id Allison" userId="e3b9ded5-d468-409d-8f30-26ac351ff344" providerId="ADAL" clId="{AB6A6B8F-E614-432B-BF65-C055E5A5B5BD}"/>
    <pc:docChg chg="modSld sldOrd">
      <pc:chgData name="Reid Allison" userId="e3b9ded5-d468-409d-8f30-26ac351ff344" providerId="ADAL" clId="{AB6A6B8F-E614-432B-BF65-C055E5A5B5BD}" dt="2025-04-01T23:58:27.879" v="1"/>
      <pc:docMkLst>
        <pc:docMk/>
      </pc:docMkLst>
      <pc:sldChg chg="ord">
        <pc:chgData name="Reid Allison" userId="e3b9ded5-d468-409d-8f30-26ac351ff344" providerId="ADAL" clId="{AB6A6B8F-E614-432B-BF65-C055E5A5B5BD}" dt="2025-04-01T23:58:27.879" v="1"/>
        <pc:sldMkLst>
          <pc:docMk/>
          <pc:sldMk cId="2158459777"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2/04/2025</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3.7 AS91906 Programming &amp; 3.8 AS91907</a:t>
            </a:r>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299969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2754762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Remember to test ALL logical pathways so that you can ensure your program works correctly.</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3577605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as many slides as needed to provide evidence of testing that your outcome works for expected, boundary and unexpected cases.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082870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endParaRPr lang="en-NZ" sz="1200" dirty="0">
              <a:solidFill>
                <a:schemeClr val="dk2"/>
              </a:solidFill>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1885275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501573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0"/>
              </a:spcAft>
            </a:pPr>
            <a:r>
              <a:rPr lang="en-NZ" dirty="0"/>
              <a:t>List and explain the Relevant implications here.</a:t>
            </a:r>
          </a:p>
          <a:p>
            <a:pPr>
              <a:lnSpc>
                <a:spcPct val="115000"/>
              </a:lnSpc>
              <a:spcAft>
                <a:spcPts val="0"/>
              </a:spcAft>
            </a:pPr>
            <a:r>
              <a:rPr lang="en-NZ" dirty="0"/>
              <a:t>Then as you develop your code, come back and discuss how the implications have been addressed. </a:t>
            </a:r>
            <a:r>
              <a:rPr lang="en-NZ"/>
              <a:t>Insert additional slides as required.</a:t>
            </a:r>
            <a:endParaRPr lang="en-NZ">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2949100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wireframes for your program’s GUI.  Please place them on this slide.</a:t>
            </a:r>
            <a:endParaRPr lang="en-NZ" sz="1600"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1881682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lvl="0" indent="0" algn="l" rtl="0">
              <a:spcBef>
                <a:spcPts val="0"/>
              </a:spcBef>
              <a:spcAft>
                <a:spcPts val="0"/>
              </a:spcAft>
              <a:buClr>
                <a:schemeClr val="dk1"/>
              </a:buClr>
              <a:buSzPts val="1100"/>
              <a:buFont typeface="Arial"/>
              <a:buNone/>
            </a:pPr>
            <a:r>
              <a:rPr lang="en-NZ" sz="1200" dirty="0">
                <a:solidFill>
                  <a:schemeClr val="dk2"/>
                </a:solidFill>
              </a:rPr>
              <a:t>Provide evidence showing that you have decomposed the task.  This can be in the form of a </a:t>
            </a:r>
            <a:r>
              <a:rPr lang="en-NZ" sz="1200" dirty="0" err="1">
                <a:solidFill>
                  <a:schemeClr val="dk2"/>
                </a:solidFill>
              </a:rPr>
              <a:t>trello</a:t>
            </a:r>
            <a:r>
              <a:rPr lang="en-NZ" sz="1200" dirty="0">
                <a:solidFill>
                  <a:schemeClr val="dk2"/>
                </a:solidFill>
              </a:rPr>
              <a:t>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Hint: Use the structure you developed earlier to work out what components you need.  For each function, you should have at least one component.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a:lnSpc>
                <a:spcPct val="115000"/>
              </a:lnSpc>
              <a:spcAft>
                <a:spcPts val="0"/>
              </a:spcAft>
            </a:pPr>
            <a:r>
              <a:rPr lang="en-NZ" sz="14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2593758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200" dirty="0">
                <a:solidFill>
                  <a:schemeClr val="dk2"/>
                </a:solidFill>
              </a:rPr>
              <a:t>A </a:t>
            </a:r>
            <a:r>
              <a:rPr lang="en-NZ" dirty="0">
                <a:solidFill>
                  <a:schemeClr val="dk2"/>
                </a:solidFill>
              </a:rPr>
              <a:t>T</a:t>
            </a:r>
            <a:r>
              <a:rPr lang="en-NZ" sz="1200" dirty="0">
                <a:solidFill>
                  <a:schemeClr val="dk2"/>
                </a:solidFill>
              </a:rPr>
              <a:t>rello screenshot / evidence of ongoing use of your project management techniques</a:t>
            </a:r>
          </a:p>
          <a:p>
            <a:pPr marL="457200" lvl="0" indent="-342900" algn="l" rtl="0">
              <a:spcBef>
                <a:spcPts val="0"/>
              </a:spcBef>
              <a:spcAft>
                <a:spcPts val="0"/>
              </a:spcAft>
              <a:buClr>
                <a:schemeClr val="dk2"/>
              </a:buClr>
              <a:buSzPts val="1800"/>
              <a:buChar char="-"/>
            </a:pPr>
            <a:r>
              <a:rPr lang="en-NZ" sz="1200" dirty="0">
                <a:solidFill>
                  <a:schemeClr val="dk2"/>
                </a:solidFill>
              </a:rPr>
              <a:t>A test plan for the component that has been created BEFORE you start coding.  Your plan should allow you to test all logical pathways for this component.  It should also include test cases for boundary and unexpected values.</a:t>
            </a:r>
          </a:p>
          <a:p>
            <a:pPr marL="457200" lvl="0" indent="-342900" algn="l" rtl="0">
              <a:spcBef>
                <a:spcPts val="0"/>
              </a:spcBef>
              <a:spcAft>
                <a:spcPts val="0"/>
              </a:spcAft>
              <a:buClr>
                <a:schemeClr val="dk2"/>
              </a:buClr>
              <a:buSzPts val="1800"/>
              <a:buChar char="-"/>
            </a:pPr>
            <a:r>
              <a:rPr lang="en-NZ" sz="12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200" dirty="0">
              <a:solidFill>
                <a:schemeClr val="dk2"/>
              </a:solidFill>
            </a:endParaRPr>
          </a:p>
          <a:p>
            <a:pPr marL="0" lvl="0" indent="0" algn="l" rtl="0">
              <a:spcBef>
                <a:spcPts val="0"/>
              </a:spcBef>
              <a:spcAft>
                <a:spcPts val="0"/>
              </a:spcAft>
              <a:buNone/>
            </a:pPr>
            <a:r>
              <a:rPr lang="en-NZ" sz="1200" i="1" dirty="0">
                <a:solidFill>
                  <a:schemeClr val="dk2"/>
                </a:solidFill>
              </a:rPr>
              <a:t>You should also provide evidence of trialling multiple components &amp; techniques.  Please make slides as needed for that evidence.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2285678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179864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a:t>
            </a:r>
            <a:r>
              <a:rPr lang="en-NZ" sz="1200">
                <a:solidFill>
                  <a:schemeClr val="dk2"/>
                </a:solidFill>
              </a:rPr>
              <a:t>for boundary </a:t>
            </a:r>
            <a:r>
              <a:rPr lang="en-NZ" sz="1200" dirty="0">
                <a:solidFill>
                  <a:schemeClr val="dk2"/>
                </a:solidFill>
              </a:rPr>
              <a:t>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1048872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4101729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2/04/2025</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2/04/2025</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2/04/2025</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2/04/2025</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2/04/2025</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2/04/2025</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2/04/2025</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2/04/2025</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2/04/2025</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2/04/2025</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2/04/2025</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2/04/2025</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AS91906v2 (3.7) &amp; AS91907v2(3.8)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r>
              <a:rPr lang="en-NZ" b="1" dirty="0"/>
              <a:t>Reid Allison</a:t>
            </a:r>
          </a:p>
          <a:p>
            <a:r>
              <a:rPr lang="en-NZ" b="1" dirty="0"/>
              <a:t>Practice Assessment – Comic Store</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&lt;Enter component name&gt;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01034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fontScale="90000"/>
          </a:bodyPr>
          <a:lstStyle/>
          <a:p>
            <a:r>
              <a:rPr lang="en-NZ" sz="4000" b="1" dirty="0"/>
              <a:t>Evidence of Trialling:</a:t>
            </a:r>
            <a:br>
              <a:rPr lang="en-NZ" sz="4000" b="1" dirty="0"/>
            </a:br>
            <a:r>
              <a:rPr lang="en-NZ" sz="2800" b="1" i="1" dirty="0"/>
              <a:t>&lt;Enter component name&gt;</a:t>
            </a:r>
            <a:endParaRPr lang="en-NZ" sz="4000" dirty="0"/>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p:txBody>
          <a:bodyPr/>
          <a:lstStyle/>
          <a:p>
            <a:r>
              <a:rPr lang="en-NZ" b="1"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546483"/>
            <a:ext cx="8767813" cy="1754326"/>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p:txBody>
      </p:sp>
    </p:spTree>
    <p:extLst>
      <p:ext uri="{BB962C8B-B14F-4D97-AF65-F5344CB8AC3E}">
        <p14:creationId xmlns:p14="http://schemas.microsoft.com/office/powerpoint/2010/main" val="1084233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1 Assembled Outcome Testing – </a:t>
            </a:r>
            <a:r>
              <a:rPr lang="en-NZ" b="1" i="1" dirty="0"/>
              <a:t>Test Plan</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800" i="1"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Remember to test ALL logical pathways so that you can ensure your program works correctly.</a:t>
            </a:r>
          </a:p>
        </p:txBody>
      </p:sp>
    </p:spTree>
    <p:extLst>
      <p:ext uri="{BB962C8B-B14F-4D97-AF65-F5344CB8AC3E}">
        <p14:creationId xmlns:p14="http://schemas.microsoft.com/office/powerpoint/2010/main" val="4083204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2 Assembled Outcome Testing - </a:t>
            </a:r>
            <a:r>
              <a:rPr lang="en-NZ" b="1" i="1" dirty="0"/>
              <a:t>Evidence</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646331"/>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Create as many slides as needed to provide evidence of testing that your outcome works for expected, boundary and unexpected cases.  </a:t>
            </a:r>
          </a:p>
        </p:txBody>
      </p:sp>
    </p:spTree>
    <p:extLst>
      <p:ext uri="{BB962C8B-B14F-4D97-AF65-F5344CB8AC3E}">
        <p14:creationId xmlns:p14="http://schemas.microsoft.com/office/powerpoint/2010/main" val="3773934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066F-120D-4CF3-8985-4C98C0AA647F}"/>
              </a:ext>
            </a:extLst>
          </p:cNvPr>
          <p:cNvSpPr>
            <a:spLocks noGrp="1"/>
          </p:cNvSpPr>
          <p:nvPr>
            <p:ph type="title"/>
          </p:nvPr>
        </p:nvSpPr>
        <p:spPr/>
        <p:txBody>
          <a:bodyPr/>
          <a:lstStyle/>
          <a:p>
            <a:r>
              <a:rPr lang="en-NZ" b="1" dirty="0"/>
              <a:t>Complex processes – Version control evidence</a:t>
            </a:r>
          </a:p>
        </p:txBody>
      </p:sp>
      <p:sp>
        <p:nvSpPr>
          <p:cNvPr id="3" name="Rectangle 2">
            <a:extLst>
              <a:ext uri="{FF2B5EF4-FFF2-40B4-BE49-F238E27FC236}">
                <a16:creationId xmlns:a16="http://schemas.microsoft.com/office/drawing/2014/main" id="{587AE7D3-5F44-4638-A690-53362BD9429B}"/>
              </a:ext>
            </a:extLst>
          </p:cNvPr>
          <p:cNvSpPr/>
          <p:nvPr/>
        </p:nvSpPr>
        <p:spPr>
          <a:xfrm>
            <a:off x="838199" y="1470395"/>
            <a:ext cx="10647067" cy="369332"/>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Add screenshots of your GitHub repository – closely mirrored by a screenshot of your project folder on OneDrive </a:t>
            </a:r>
          </a:p>
        </p:txBody>
      </p:sp>
    </p:spTree>
    <p:extLst>
      <p:ext uri="{BB962C8B-B14F-4D97-AF65-F5344CB8AC3E}">
        <p14:creationId xmlns:p14="http://schemas.microsoft.com/office/powerpoint/2010/main" val="520546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066F-120D-4CF3-8985-4C98C0AA647F}"/>
              </a:ext>
            </a:extLst>
          </p:cNvPr>
          <p:cNvSpPr>
            <a:spLocks noGrp="1"/>
          </p:cNvSpPr>
          <p:nvPr>
            <p:ph type="title"/>
          </p:nvPr>
        </p:nvSpPr>
        <p:spPr/>
        <p:txBody>
          <a:bodyPr/>
          <a:lstStyle/>
          <a:p>
            <a:r>
              <a:rPr lang="en-NZ" b="1" dirty="0"/>
              <a:t>Complex processes - Discussion</a:t>
            </a:r>
          </a:p>
        </p:txBody>
      </p:sp>
      <p:sp>
        <p:nvSpPr>
          <p:cNvPr id="3" name="Rectangle 2">
            <a:extLst>
              <a:ext uri="{FF2B5EF4-FFF2-40B4-BE49-F238E27FC236}">
                <a16:creationId xmlns:a16="http://schemas.microsoft.com/office/drawing/2014/main" id="{587AE7D3-5F44-4638-A690-53362BD9429B}"/>
              </a:ext>
            </a:extLst>
          </p:cNvPr>
          <p:cNvSpPr/>
          <p:nvPr/>
        </p:nvSpPr>
        <p:spPr>
          <a:xfrm>
            <a:off x="838200" y="1470395"/>
            <a:ext cx="8122920"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Tree>
    <p:extLst>
      <p:ext uri="{BB962C8B-B14F-4D97-AF65-F5344CB8AC3E}">
        <p14:creationId xmlns:p14="http://schemas.microsoft.com/office/powerpoint/2010/main" val="2805873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pPr>
              <a:lnSpc>
                <a:spcPct val="115000"/>
              </a:lnSpc>
              <a:spcAft>
                <a:spcPts val="0"/>
              </a:spcAft>
            </a:pPr>
            <a:r>
              <a:rPr lang="en-NZ" b="1" dirty="0"/>
              <a:t>Addressing Relevant Implications:</a:t>
            </a:r>
          </a:p>
        </p:txBody>
      </p:sp>
      <p:sp>
        <p:nvSpPr>
          <p:cNvPr id="3" name="Rectangle 2">
            <a:extLst>
              <a:ext uri="{FF2B5EF4-FFF2-40B4-BE49-F238E27FC236}">
                <a16:creationId xmlns:a16="http://schemas.microsoft.com/office/drawing/2014/main" id="{58DD00F9-2344-45F4-B745-B1FF6594539B}"/>
              </a:ext>
            </a:extLst>
          </p:cNvPr>
          <p:cNvSpPr/>
          <p:nvPr/>
        </p:nvSpPr>
        <p:spPr>
          <a:xfrm>
            <a:off x="838200" y="1314768"/>
            <a:ext cx="8989194" cy="1027461"/>
          </a:xfrm>
          <a:prstGeom prst="rect">
            <a:avLst/>
          </a:prstGeom>
        </p:spPr>
        <p:txBody>
          <a:bodyPr wrap="square">
            <a:spAutoFit/>
          </a:bodyPr>
          <a:lstStyle/>
          <a:p>
            <a:pPr>
              <a:lnSpc>
                <a:spcPct val="115000"/>
              </a:lnSpc>
              <a:spcAft>
                <a:spcPts val="0"/>
              </a:spcAft>
            </a:pPr>
            <a:r>
              <a:rPr lang="en-NZ" dirty="0"/>
              <a:t>List and explain the Relevant implications here.</a:t>
            </a:r>
          </a:p>
          <a:p>
            <a:pPr>
              <a:lnSpc>
                <a:spcPct val="115000"/>
              </a:lnSpc>
              <a:spcAft>
                <a:spcPts val="0"/>
              </a:spcAft>
            </a:pPr>
            <a:r>
              <a:rPr lang="en-NZ" dirty="0"/>
              <a:t>Then as you develop your code, come back and discuss how the implications have been addressed. Insert additional slides as required.</a:t>
            </a:r>
            <a:endParaRPr lang="en-NZ" dirty="0">
              <a:latin typeface="Arial" panose="020B0604020202020204" pitchFamily="34" charset="0"/>
              <a:ea typeface="Arial" panose="020B0604020202020204" pitchFamily="34" charset="0"/>
            </a:endParaRPr>
          </a:p>
        </p:txBody>
      </p:sp>
      <p:graphicFrame>
        <p:nvGraphicFramePr>
          <p:cNvPr id="4" name="Table 8">
            <a:extLst>
              <a:ext uri="{FF2B5EF4-FFF2-40B4-BE49-F238E27FC236}">
                <a16:creationId xmlns:a16="http://schemas.microsoft.com/office/drawing/2014/main" id="{9670AB56-87E8-4440-B5EB-1FE1C4986CA9}"/>
              </a:ext>
            </a:extLst>
          </p:cNvPr>
          <p:cNvGraphicFramePr>
            <a:graphicFrameLocks/>
          </p:cNvGraphicFramePr>
          <p:nvPr>
            <p:extLst>
              <p:ext uri="{D42A27DB-BD31-4B8C-83A1-F6EECF244321}">
                <p14:modId xmlns:p14="http://schemas.microsoft.com/office/powerpoint/2010/main" val="2599712110"/>
              </p:ext>
            </p:extLst>
          </p:nvPr>
        </p:nvGraphicFramePr>
        <p:xfrm>
          <a:off x="756923" y="2415572"/>
          <a:ext cx="10515597" cy="28448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219389579"/>
                    </a:ext>
                  </a:extLst>
                </a:gridCol>
                <a:gridCol w="3505199">
                  <a:extLst>
                    <a:ext uri="{9D8B030D-6E8A-4147-A177-3AD203B41FA5}">
                      <a16:colId xmlns:a16="http://schemas.microsoft.com/office/drawing/2014/main" val="969318066"/>
                    </a:ext>
                  </a:extLst>
                </a:gridCol>
                <a:gridCol w="3505199">
                  <a:extLst>
                    <a:ext uri="{9D8B030D-6E8A-4147-A177-3AD203B41FA5}">
                      <a16:colId xmlns:a16="http://schemas.microsoft.com/office/drawing/2014/main" val="14844639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Relevant Implication – say what this means…</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this is relevant to my outcome…</a:t>
                      </a:r>
                      <a:endParaRPr lang="en-NZ" dirty="0"/>
                    </a:p>
                  </a:txBody>
                  <a:tcPr/>
                </a:tc>
                <a:tc>
                  <a:txBody>
                    <a:bodyPr/>
                    <a:lstStyle/>
                    <a:p>
                      <a:r>
                        <a:rPr lang="en-NZ" dirty="0"/>
                        <a:t>How did you address this implication </a:t>
                      </a:r>
                    </a:p>
                  </a:txBody>
                  <a:tcPr/>
                </a:tc>
                <a:extLst>
                  <a:ext uri="{0D108BD9-81ED-4DB2-BD59-A6C34878D82A}">
                    <a16:rowId xmlns:a16="http://schemas.microsoft.com/office/drawing/2014/main" val="3397879532"/>
                  </a:ext>
                </a:extLst>
              </a:tr>
              <a:tr h="370840">
                <a:tc>
                  <a:txBody>
                    <a:bodyPr/>
                    <a:lstStyle/>
                    <a:p>
                      <a:r>
                        <a:rPr lang="en-NZ" dirty="0"/>
                        <a:t>Functionality</a:t>
                      </a:r>
                    </a:p>
                  </a:txBody>
                  <a:tcPr/>
                </a:tc>
                <a:tc>
                  <a:txBody>
                    <a:bodyPr/>
                    <a:lstStyle/>
                    <a:p>
                      <a:r>
                        <a:rPr lang="en-NZ" dirty="0"/>
                        <a:t>Functionality is relevant to my outcome because of the total number of comics sold today. This will function every time someone purchases a comic. </a:t>
                      </a:r>
                    </a:p>
                  </a:txBody>
                  <a:tcPr/>
                </a:tc>
                <a:tc>
                  <a:txBody>
                    <a:bodyPr/>
                    <a:lstStyle/>
                    <a:p>
                      <a:endParaRPr lang="en-NZ"/>
                    </a:p>
                  </a:txBody>
                  <a:tcPr/>
                </a:tc>
                <a:extLst>
                  <a:ext uri="{0D108BD9-81ED-4DB2-BD59-A6C34878D82A}">
                    <a16:rowId xmlns:a16="http://schemas.microsoft.com/office/drawing/2014/main" val="1773961854"/>
                  </a:ext>
                </a:extLst>
              </a:tr>
              <a:tr h="370840">
                <a:tc>
                  <a:txBody>
                    <a:bodyPr/>
                    <a:lstStyle/>
                    <a:p>
                      <a:r>
                        <a:rPr lang="en-NZ" dirty="0"/>
                        <a:t>Usability</a:t>
                      </a:r>
                    </a:p>
                  </a:txBody>
                  <a:tcPr/>
                </a:tc>
                <a:tc>
                  <a:txBody>
                    <a:bodyPr/>
                    <a:lstStyle/>
                    <a:p>
                      <a:endParaRPr lang="en-NZ" dirty="0"/>
                    </a:p>
                  </a:txBody>
                  <a:tcPr/>
                </a:tc>
                <a:tc>
                  <a:txBody>
                    <a:bodyPr/>
                    <a:lstStyle/>
                    <a:p>
                      <a:endParaRPr lang="en-NZ"/>
                    </a:p>
                  </a:txBody>
                  <a:tcPr/>
                </a:tc>
                <a:extLst>
                  <a:ext uri="{0D108BD9-81ED-4DB2-BD59-A6C34878D82A}">
                    <a16:rowId xmlns:a16="http://schemas.microsoft.com/office/drawing/2014/main" val="2106669735"/>
                  </a:ext>
                </a:extLst>
              </a:tr>
              <a:tr h="370840">
                <a:tc>
                  <a:txBody>
                    <a:bodyPr/>
                    <a:lstStyle/>
                    <a:p>
                      <a:r>
                        <a:rPr lang="en-NZ" dirty="0"/>
                        <a:t>Aesthetics</a:t>
                      </a:r>
                    </a:p>
                  </a:txBody>
                  <a:tcPr/>
                </a:tc>
                <a:tc>
                  <a:txBody>
                    <a:bodyPr/>
                    <a:lstStyle/>
                    <a:p>
                      <a:endParaRPr lang="en-NZ"/>
                    </a:p>
                  </a:txBody>
                  <a:tcPr/>
                </a:tc>
                <a:tc>
                  <a:txBody>
                    <a:bodyPr/>
                    <a:lstStyle/>
                    <a:p>
                      <a:endParaRPr lang="en-NZ" dirty="0"/>
                    </a:p>
                  </a:txBody>
                  <a:tcPr/>
                </a:tc>
                <a:extLst>
                  <a:ext uri="{0D108BD9-81ED-4DB2-BD59-A6C34878D82A}">
                    <a16:rowId xmlns:a16="http://schemas.microsoft.com/office/drawing/2014/main" val="1802760012"/>
                  </a:ext>
                </a:extLst>
              </a:tr>
            </a:tbl>
          </a:graphicData>
        </a:graphic>
      </p:graphicFrame>
    </p:spTree>
    <p:extLst>
      <p:ext uri="{BB962C8B-B14F-4D97-AF65-F5344CB8AC3E}">
        <p14:creationId xmlns:p14="http://schemas.microsoft.com/office/powerpoint/2010/main" val="215845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your OneDrive project folder: [here]</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techniques: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306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DDA9-BF7E-4386-B234-71792F81CDE4}"/>
              </a:ext>
            </a:extLst>
          </p:cNvPr>
          <p:cNvSpPr>
            <a:spLocks noGrp="1"/>
          </p:cNvSpPr>
          <p:nvPr>
            <p:ph type="title"/>
          </p:nvPr>
        </p:nvSpPr>
        <p:spPr/>
        <p:txBody>
          <a:bodyPr/>
          <a:lstStyle/>
          <a:p>
            <a:r>
              <a:rPr lang="en" dirty="0"/>
              <a:t>Hints/Instructions</a:t>
            </a:r>
            <a:endParaRPr lang="en-NZ" dirty="0"/>
          </a:p>
        </p:txBody>
      </p:sp>
      <p:sp>
        <p:nvSpPr>
          <p:cNvPr id="3" name="Content Placeholder 2">
            <a:extLst>
              <a:ext uri="{FF2B5EF4-FFF2-40B4-BE49-F238E27FC236}">
                <a16:creationId xmlns:a16="http://schemas.microsoft.com/office/drawing/2014/main" id="{A3D8EE30-6AF3-45A7-A558-0328D35BB144}"/>
              </a:ext>
            </a:extLst>
          </p:cNvPr>
          <p:cNvSpPr>
            <a:spLocks noGrp="1"/>
          </p:cNvSpPr>
          <p:nvPr>
            <p:ph idx="1"/>
          </p:nvPr>
        </p:nvSpPr>
        <p:spPr>
          <a:xfrm>
            <a:off x="838200" y="1549667"/>
            <a:ext cx="10515600" cy="4627296"/>
          </a:xfrm>
        </p:spPr>
        <p:txBody>
          <a:bodyPr/>
          <a:lstStyle/>
          <a:p>
            <a:pPr marL="0" lvl="0" indent="0">
              <a:spcBef>
                <a:spcPts val="0"/>
              </a:spcBef>
              <a:buNone/>
            </a:pPr>
            <a:r>
              <a:rPr lang="en-NZ" dirty="0"/>
              <a:t>Please create as many extra slides as you need. This template only contains enough slides to get you started.</a:t>
            </a:r>
          </a:p>
          <a:p>
            <a:pPr marL="0" lvl="0" indent="0">
              <a:spcBef>
                <a:spcPts val="0"/>
              </a:spcBef>
              <a:buNone/>
            </a:pPr>
            <a:endParaRPr lang="en-NZ" dirty="0"/>
          </a:p>
          <a:p>
            <a:pPr marL="457200" indent="-342900">
              <a:spcBef>
                <a:spcPts val="0"/>
              </a:spcBef>
              <a:buSzPts val="1800"/>
              <a:buFont typeface="Arial" panose="020B0604020202020204" pitchFamily="34" charset="0"/>
              <a:buChar char="●"/>
            </a:pPr>
            <a:r>
              <a:rPr lang="en-NZ" dirty="0"/>
              <a:t>&lt;ctrl&gt;&lt;m&gt; makes a new slide</a:t>
            </a:r>
          </a:p>
          <a:p>
            <a:pPr marL="457200" lvl="0" indent="-342900">
              <a:spcBef>
                <a:spcPts val="0"/>
              </a:spcBef>
              <a:buSzPts val="1800"/>
              <a:buChar char="●"/>
            </a:pPr>
            <a:r>
              <a:rPr lang="en-NZ" dirty="0"/>
              <a:t>&lt;ctrl&gt;&lt;d&gt; duplicates a slide</a:t>
            </a:r>
          </a:p>
          <a:p>
            <a:pPr marL="457200" lvl="0" indent="-342900">
              <a:spcBef>
                <a:spcPts val="0"/>
              </a:spcBef>
              <a:buSzPts val="1800"/>
              <a:buChar char="●"/>
            </a:pPr>
            <a:r>
              <a:rPr lang="en-NZ" dirty="0"/>
              <a:t>You can move slides around by dragging and dropping on the left hand side of your screen.</a:t>
            </a:r>
          </a:p>
          <a:p>
            <a:pPr marL="0" indent="0">
              <a:buNone/>
            </a:pPr>
            <a:r>
              <a:rPr lang="en-NZ" dirty="0"/>
              <a:t>The instructions on each slide should be deleted when you have read them.  Copies of the instructions are underneath the slides in the speaker notes (just in case they are needed at a later stage).</a:t>
            </a:r>
          </a:p>
          <a:p>
            <a:pPr marL="0" indent="0">
              <a:buNone/>
            </a:pPr>
            <a:endParaRPr lang="en-NZ" dirty="0"/>
          </a:p>
        </p:txBody>
      </p:sp>
      <p:sp>
        <p:nvSpPr>
          <p:cNvPr id="4" name="Google Shape;56;p13">
            <a:extLst>
              <a:ext uri="{FF2B5EF4-FFF2-40B4-BE49-F238E27FC236}">
                <a16:creationId xmlns:a16="http://schemas.microsoft.com/office/drawing/2014/main" id="{1BFB8283-ACD1-4F11-BA17-C1ADBF6A83EF}"/>
              </a:ext>
            </a:extLst>
          </p:cNvPr>
          <p:cNvSpPr txBox="1"/>
          <p:nvPr/>
        </p:nvSpPr>
        <p:spPr>
          <a:xfrm>
            <a:off x="1563734" y="5847928"/>
            <a:ext cx="8214300" cy="639600"/>
          </a:xfrm>
          <a:prstGeom prst="rect">
            <a:avLst/>
          </a:prstGeom>
          <a:solidFill>
            <a:srgbClr val="CC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rgbClr val="FFFFFF"/>
                </a:solidFill>
              </a:rPr>
              <a:t>Please delete this slide when you no longer need it!</a:t>
            </a:r>
            <a:endParaRPr sz="1800" b="1" dirty="0">
              <a:solidFill>
                <a:srgbClr val="FFFFFF"/>
              </a:solidFill>
            </a:endParaRPr>
          </a:p>
        </p:txBody>
      </p:sp>
    </p:spTree>
    <p:extLst>
      <p:ext uri="{BB962C8B-B14F-4D97-AF65-F5344CB8AC3E}">
        <p14:creationId xmlns:p14="http://schemas.microsoft.com/office/powerpoint/2010/main" val="351115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Graphical User Interface - design: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392159"/>
          </a:xfrm>
          <a:prstGeom prst="rect">
            <a:avLst/>
          </a:prstGeom>
        </p:spPr>
        <p:txBody>
          <a:bodyPr wrap="square">
            <a:spAutoFit/>
          </a:bodyPr>
          <a:lstStyle/>
          <a:p>
            <a:pPr>
              <a:lnSpc>
                <a:spcPct val="115000"/>
              </a:lnSpc>
            </a:pPr>
            <a:r>
              <a:rPr lang="en-NZ" i="1" dirty="0"/>
              <a:t>Create wireframes for your program’s GUI.  Please place them on this slide.</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Program Structure:</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1029256"/>
          </a:xfrm>
          <a:prstGeom prst="rect">
            <a:avLst/>
          </a:prstGeom>
        </p:spPr>
        <p:txBody>
          <a:bodyPr wrap="square">
            <a:spAutoFit/>
          </a:bodyPr>
          <a:lstStyle/>
          <a:p>
            <a:pPr>
              <a:lnSpc>
                <a:spcPct val="115000"/>
              </a:lnSpc>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p:txBody>
      </p:sp>
    </p:spTree>
    <p:extLst>
      <p:ext uri="{BB962C8B-B14F-4D97-AF65-F5344CB8AC3E}">
        <p14:creationId xmlns:p14="http://schemas.microsoft.com/office/powerpoint/2010/main" val="2474077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Problem Decomposition: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3632405"/>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Provide evidence showing that you have decomposed the task.  This can be in the form of a </a:t>
            </a:r>
            <a:r>
              <a:rPr lang="en-NZ" sz="1800" dirty="0" err="1">
                <a:solidFill>
                  <a:schemeClr val="dk2"/>
                </a:solidFill>
              </a:rPr>
              <a:t>trello</a:t>
            </a:r>
            <a:r>
              <a:rPr lang="en-NZ" sz="1800" dirty="0">
                <a:solidFill>
                  <a:schemeClr val="dk2"/>
                </a:solidFill>
              </a:rPr>
              <a:t> screenshot or a list of components.  If necessary, you may revisit this slide and add to it or edit it as you create your outcome.  When you make changes to this slide, please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Hint: Use the structure you developed earlier to work out what components you need.  For each function, you should have at least one component. </a:t>
            </a:r>
          </a:p>
          <a:p>
            <a:pPr>
              <a:lnSpc>
                <a:spcPct val="115000"/>
              </a:lnSpc>
              <a:spcAft>
                <a:spcPts val="0"/>
              </a:spcAft>
            </a:pPr>
            <a:r>
              <a:rPr lang="en-NZ" dirty="0">
                <a:latin typeface="Arial" panose="020B0604020202020204" pitchFamily="34" charset="0"/>
                <a:ea typeface="Arial" panose="020B0604020202020204" pitchFamily="34" charset="0"/>
              </a:rPr>
              <a:t> </a:t>
            </a:r>
          </a:p>
          <a:p>
            <a:pPr>
              <a:lnSpc>
                <a:spcPct val="115000"/>
              </a:lnSpc>
              <a:spcAft>
                <a:spcPts val="0"/>
              </a:spcAft>
            </a:pPr>
            <a:r>
              <a:rPr lang="en-NZ" sz="20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p:txBody>
      </p:sp>
    </p:spTree>
    <p:extLst>
      <p:ext uri="{BB962C8B-B14F-4D97-AF65-F5344CB8AC3E}">
        <p14:creationId xmlns:p14="http://schemas.microsoft.com/office/powerpoint/2010/main" val="21462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Component development: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2585323"/>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800" dirty="0">
                <a:solidFill>
                  <a:schemeClr val="dk2"/>
                </a:solidFill>
              </a:rPr>
              <a:t>A </a:t>
            </a:r>
            <a:r>
              <a:rPr lang="en-NZ" dirty="0">
                <a:solidFill>
                  <a:schemeClr val="dk2"/>
                </a:solidFill>
              </a:rPr>
              <a:t>T</a:t>
            </a:r>
            <a:r>
              <a:rPr lang="en-NZ" sz="1800" dirty="0">
                <a:solidFill>
                  <a:schemeClr val="dk2"/>
                </a:solidFill>
              </a:rPr>
              <a:t>rello screenshot / evidence of ongoing use of your project management techniques</a:t>
            </a:r>
          </a:p>
          <a:p>
            <a:pPr marL="457200" lvl="0" indent="-342900" algn="l" rtl="0">
              <a:spcBef>
                <a:spcPts val="0"/>
              </a:spcBef>
              <a:spcAft>
                <a:spcPts val="0"/>
              </a:spcAft>
              <a:buClr>
                <a:schemeClr val="dk2"/>
              </a:buClr>
              <a:buSzPts val="1800"/>
              <a:buChar char="-"/>
            </a:pPr>
            <a:r>
              <a:rPr lang="en-NZ" sz="1800" dirty="0">
                <a:solidFill>
                  <a:schemeClr val="dk2"/>
                </a:solidFill>
              </a:rPr>
              <a:t>A test plan for the component that has been created BEFORE you start coding.  Your plan should allow you to test all logical pathways for this component.  It should also include test cases for boundary and unexpected values.</a:t>
            </a:r>
          </a:p>
          <a:p>
            <a:pPr marL="457200" lvl="0" indent="-342900" algn="l" rtl="0">
              <a:spcBef>
                <a:spcPts val="0"/>
              </a:spcBef>
              <a:spcAft>
                <a:spcPts val="0"/>
              </a:spcAft>
              <a:buClr>
                <a:schemeClr val="dk2"/>
              </a:buClr>
              <a:buSzPts val="1800"/>
              <a:buChar char="-"/>
            </a:pPr>
            <a:r>
              <a:rPr lang="en-NZ" sz="18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800" dirty="0">
              <a:solidFill>
                <a:schemeClr val="dk2"/>
              </a:solidFill>
            </a:endParaRPr>
          </a:p>
          <a:p>
            <a:pPr marL="0" lvl="0" indent="0" algn="l" rtl="0">
              <a:spcBef>
                <a:spcPts val="0"/>
              </a:spcBef>
              <a:spcAft>
                <a:spcPts val="0"/>
              </a:spcAft>
              <a:buNone/>
            </a:pPr>
            <a:r>
              <a:rPr lang="en-NZ" sz="1800" i="1" dirty="0">
                <a:solidFill>
                  <a:schemeClr val="dk2"/>
                </a:solidFill>
              </a:rPr>
              <a:t>You should also provide evidence of trialling multiple components &amp; techniques.  Please make slides as needed for that evidence.</a:t>
            </a:r>
          </a:p>
        </p:txBody>
      </p:sp>
    </p:spTree>
    <p:extLst>
      <p:ext uri="{BB962C8B-B14F-4D97-AF65-F5344CB8AC3E}">
        <p14:creationId xmlns:p14="http://schemas.microsoft.com/office/powerpoint/2010/main" val="125267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&lt;Enter component name&gt;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3886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&lt;Enter component name&gt;</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585074915"/>
              </p:ext>
            </p:extLst>
          </p:nvPr>
        </p:nvGraphicFramePr>
        <p:xfrm>
          <a:off x="509967" y="2927272"/>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8186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D07A4BC320ED49BF9D446AE47097AF" ma:contentTypeVersion="12" ma:contentTypeDescription="Create a new document." ma:contentTypeScope="" ma:versionID="bb18afa665d022b61c9aac00b98b3c31">
  <xsd:schema xmlns:xsd="http://www.w3.org/2001/XMLSchema" xmlns:xs="http://www.w3.org/2001/XMLSchema" xmlns:p="http://schemas.microsoft.com/office/2006/metadata/properties" xmlns:ns2="436eab3e-45a2-4785-abe0-c338a608686c" xmlns:ns3="4c4451fc-24f8-4d45-be5a-6b7bf0e42080" targetNamespace="http://schemas.microsoft.com/office/2006/metadata/properties" ma:root="true" ma:fieldsID="0199b8577a515a676e4eb4cfcc7c618b" ns2:_="" ns3:_="">
    <xsd:import namespace="436eab3e-45a2-4785-abe0-c338a608686c"/>
    <xsd:import namespace="4c4451fc-24f8-4d45-be5a-6b7bf0e42080"/>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6eab3e-45a2-4785-abe0-c338a608686c"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3b5f9a57-ea85-4c80-a130-1f910fab45e8"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c4451fc-24f8-4d45-be5a-6b7bf0e42080"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063776ba-deb4-4be1-9499-e8f495f637c0}" ma:internalName="TaxCatchAll" ma:showField="CatchAllData" ma:web="4c4451fc-24f8-4d45-be5a-6b7bf0e4208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4c4451fc-24f8-4d45-be5a-6b7bf0e42080" xsi:nil="true"/>
    <ReferenceId xmlns="436eab3e-45a2-4785-abe0-c338a608686c" xsi:nil="true"/>
    <lcf76f155ced4ddcb4097134ff3c332f xmlns="436eab3e-45a2-4785-abe0-c338a608686c">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E718E0-1CFF-424A-8FA2-89AF1B56E4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6eab3e-45a2-4785-abe0-c338a608686c"/>
    <ds:schemaRef ds:uri="4c4451fc-24f8-4d45-be5a-6b7bf0e420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307695-8655-4CD2-BFFB-B6BD6ED9180D}">
  <ds:schemaRefs>
    <ds:schemaRef ds:uri="http://schemas.microsoft.com/office/2006/metadata/properties"/>
    <ds:schemaRef ds:uri="http://schemas.microsoft.com/office/infopath/2007/PartnerControls"/>
    <ds:schemaRef ds:uri="4c4451fc-24f8-4d45-be5a-6b7bf0e42080"/>
    <ds:schemaRef ds:uri="436eab3e-45a2-4785-abe0-c338a608686c"/>
  </ds:schemaRefs>
</ds:datastoreItem>
</file>

<file path=customXml/itemProps3.xml><?xml version="1.0" encoding="utf-8"?>
<ds:datastoreItem xmlns:ds="http://schemas.openxmlformats.org/officeDocument/2006/customXml" ds:itemID="{311753C2-F4CD-4E10-BBE8-42524C8682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252</TotalTime>
  <Words>1735</Words>
  <Application>Microsoft Office PowerPoint</Application>
  <PresentationFormat>Widescreen</PresentationFormat>
  <Paragraphs>126</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AS91906v2 (3.7) &amp; AS91907v2(3.8) Documentation</vt:lpstr>
      <vt:lpstr>[Overtype this with your program name]</vt:lpstr>
      <vt:lpstr>Hints/Instructions</vt:lpstr>
      <vt:lpstr>Graphical User Interface - design:</vt:lpstr>
      <vt:lpstr>Program Structure:</vt:lpstr>
      <vt:lpstr>Problem Decomposition:</vt:lpstr>
      <vt:lpstr>Component development:</vt:lpstr>
      <vt:lpstr>1 Component Planning: &lt;Enter component name&gt;</vt:lpstr>
      <vt:lpstr>2 Component Test Plan:  &lt;Enter component name&gt;</vt:lpstr>
      <vt:lpstr>3 Evidence of testing: &lt;Enter component name&gt;</vt:lpstr>
      <vt:lpstr>Evidence of Trialling: &lt;Enter component name&gt;</vt:lpstr>
      <vt:lpstr>Assembled Outcome Testing:</vt:lpstr>
      <vt:lpstr>1 Assembled Outcome Testing – Test Plan</vt:lpstr>
      <vt:lpstr>2 Assembled Outcome Testing - Evidence</vt:lpstr>
      <vt:lpstr>Complex processes – Version control evidence</vt:lpstr>
      <vt:lpstr>Complex processes - Discussion</vt:lpstr>
      <vt:lpstr>Addressing Relevant 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Reid Allison</cp:lastModifiedBy>
  <cp:revision>10</cp:revision>
  <dcterms:created xsi:type="dcterms:W3CDTF">2020-03-13T23:52:53Z</dcterms:created>
  <dcterms:modified xsi:type="dcterms:W3CDTF">2025-04-01T23:58:38Z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0x010100FCD07A4BC320ED49BF9D446AE47097AF</vt:lpwstr>
  </property>
</Properties>
</file>