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63" r:id="rId3"/>
    <p:sldId id="258" r:id="rId4"/>
    <p:sldId id="259" r:id="rId5"/>
    <p:sldId id="260" r:id="rId6"/>
    <p:sldId id="262" r:id="rId7"/>
    <p:sldId id="261" r:id="rId8"/>
    <p:sldId id="273" r:id="rId9"/>
    <p:sldId id="264" r:id="rId10"/>
    <p:sldId id="274" r:id="rId11"/>
    <p:sldId id="270" r:id="rId12"/>
    <p:sldId id="271" r:id="rId13"/>
    <p:sldId id="272" r:id="rId14"/>
    <p:sldId id="265" r:id="rId15"/>
    <p:sldId id="266"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A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328" autoAdjust="0"/>
  </p:normalViewPr>
  <p:slideViewPr>
    <p:cSldViewPr snapToGrid="0">
      <p:cViewPr>
        <p:scale>
          <a:sx n="69" d="100"/>
          <a:sy n="69" d="100"/>
        </p:scale>
        <p:origin x="564" y="-376"/>
      </p:cViewPr>
      <p:guideLst/>
    </p:cSldViewPr>
  </p:slideViewPr>
  <p:notesTextViewPr>
    <p:cViewPr>
      <p:scale>
        <a:sx n="1" d="1"/>
        <a:sy n="1" d="1"/>
      </p:scale>
      <p:origin x="0" y="-30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74BF5-19F2-4C6C-BAD6-1ECCD90E6A50}"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A3C7A-AFD9-4F7E-B154-BB1BCBB800D0}" type="slidenum">
              <a:rPr lang="en-US" smtClean="0"/>
              <a:t>‹#›</a:t>
            </a:fld>
            <a:endParaRPr lang="en-US"/>
          </a:p>
        </p:txBody>
      </p:sp>
    </p:spTree>
    <p:extLst>
      <p:ext uri="{BB962C8B-B14F-4D97-AF65-F5344CB8AC3E}">
        <p14:creationId xmlns:p14="http://schemas.microsoft.com/office/powerpoint/2010/main" val="268402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2A3C7A-AFD9-4F7E-B154-BB1BCBB800D0}" type="slidenum">
              <a:rPr lang="en-US" smtClean="0"/>
              <a:t>6</a:t>
            </a:fld>
            <a:endParaRPr lang="en-US"/>
          </a:p>
        </p:txBody>
      </p:sp>
    </p:spTree>
    <p:extLst>
      <p:ext uri="{BB962C8B-B14F-4D97-AF65-F5344CB8AC3E}">
        <p14:creationId xmlns:p14="http://schemas.microsoft.com/office/powerpoint/2010/main" val="2695613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user goes to enter the address for a new resource, the system will pull up official addresses from the postal service. When user selects an address, the address is simply stored with the new submission. If the new submission ends up being approved then the backend will check to see if this address is already present within the database with a unique ID. If it is present, the system will associate the already existing address from the address table with the new resource. If it is not then the system will create a new unique ID and add this new address to the address table. The system will add a foreign key to the address ID in the record for the new resource. </a:t>
            </a:r>
          </a:p>
          <a:p>
            <a:endParaRPr lang="en-US" dirty="0"/>
          </a:p>
        </p:txBody>
      </p:sp>
      <p:sp>
        <p:nvSpPr>
          <p:cNvPr id="4" name="Slide Number Placeholder 3"/>
          <p:cNvSpPr>
            <a:spLocks noGrp="1"/>
          </p:cNvSpPr>
          <p:nvPr>
            <p:ph type="sldNum" sz="quarter" idx="5"/>
          </p:nvPr>
        </p:nvSpPr>
        <p:spPr/>
        <p:txBody>
          <a:bodyPr/>
          <a:lstStyle/>
          <a:p>
            <a:fld id="{562A3C7A-AFD9-4F7E-B154-BB1BCBB800D0}" type="slidenum">
              <a:rPr lang="en-US" smtClean="0"/>
              <a:t>8</a:t>
            </a:fld>
            <a:endParaRPr lang="en-US"/>
          </a:p>
        </p:txBody>
      </p:sp>
    </p:spTree>
    <p:extLst>
      <p:ext uri="{BB962C8B-B14F-4D97-AF65-F5344CB8AC3E}">
        <p14:creationId xmlns:p14="http://schemas.microsoft.com/office/powerpoint/2010/main" val="737753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user goes to enter the associated practice, the system pulls up a search function which allows them to either select an existing practice from the database or a new practice from the database. This information is stored with the new resource submission. </a:t>
            </a:r>
          </a:p>
          <a:p>
            <a:endParaRPr lang="en-US" dirty="0"/>
          </a:p>
          <a:p>
            <a:r>
              <a:rPr lang="en-US" dirty="0"/>
              <a:t>If the new resource is approved, the backend will check if the practice exist in the database again. If the practice exists, the database will add a foreign key to the new resource record. If the practice does not exist then the system will generate a new unique ID and add the practice to the database</a:t>
            </a:r>
            <a:r>
              <a:rPr lang="en-US"/>
              <a:t>. This </a:t>
            </a:r>
            <a:r>
              <a:rPr lang="en-US" dirty="0"/>
              <a:t>is how we connect practices to providers. We also use a similar method for connecting addresses with other entities. </a:t>
            </a:r>
          </a:p>
        </p:txBody>
      </p:sp>
      <p:sp>
        <p:nvSpPr>
          <p:cNvPr id="4" name="Slide Number Placeholder 3"/>
          <p:cNvSpPr>
            <a:spLocks noGrp="1"/>
          </p:cNvSpPr>
          <p:nvPr>
            <p:ph type="sldNum" sz="quarter" idx="5"/>
          </p:nvPr>
        </p:nvSpPr>
        <p:spPr/>
        <p:txBody>
          <a:bodyPr/>
          <a:lstStyle/>
          <a:p>
            <a:fld id="{562A3C7A-AFD9-4F7E-B154-BB1BCBB800D0}" type="slidenum">
              <a:rPr lang="en-US" smtClean="0"/>
              <a:t>10</a:t>
            </a:fld>
            <a:endParaRPr lang="en-US"/>
          </a:p>
        </p:txBody>
      </p:sp>
    </p:spTree>
    <p:extLst>
      <p:ext uri="{BB962C8B-B14F-4D97-AF65-F5344CB8AC3E}">
        <p14:creationId xmlns:p14="http://schemas.microsoft.com/office/powerpoint/2010/main" val="199807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2A3C7A-AFD9-4F7E-B154-BB1BCBB800D0}" type="slidenum">
              <a:rPr lang="en-US" smtClean="0"/>
              <a:t>15</a:t>
            </a:fld>
            <a:endParaRPr lang="en-US"/>
          </a:p>
        </p:txBody>
      </p:sp>
    </p:spTree>
    <p:extLst>
      <p:ext uri="{BB962C8B-B14F-4D97-AF65-F5344CB8AC3E}">
        <p14:creationId xmlns:p14="http://schemas.microsoft.com/office/powerpoint/2010/main" val="2709719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2A3C7A-AFD9-4F7E-B154-BB1BCBB800D0}" type="slidenum">
              <a:rPr lang="en-US" smtClean="0"/>
              <a:t>16</a:t>
            </a:fld>
            <a:endParaRPr lang="en-US"/>
          </a:p>
        </p:txBody>
      </p:sp>
    </p:spTree>
    <p:extLst>
      <p:ext uri="{BB962C8B-B14F-4D97-AF65-F5344CB8AC3E}">
        <p14:creationId xmlns:p14="http://schemas.microsoft.com/office/powerpoint/2010/main" val="749275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2A3C7A-AFD9-4F7E-B154-BB1BCBB800D0}" type="slidenum">
              <a:rPr lang="en-US" smtClean="0"/>
              <a:t>17</a:t>
            </a:fld>
            <a:endParaRPr lang="en-US"/>
          </a:p>
        </p:txBody>
      </p:sp>
    </p:spTree>
    <p:extLst>
      <p:ext uri="{BB962C8B-B14F-4D97-AF65-F5344CB8AC3E}">
        <p14:creationId xmlns:p14="http://schemas.microsoft.com/office/powerpoint/2010/main" val="1813807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429F-E753-83D4-F1B3-FE749E0C33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886B19-ED29-EA64-F0BD-CCB879EF31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C00FEB-71B4-DE5C-DF60-D8A13C7F207D}"/>
              </a:ext>
            </a:extLst>
          </p:cNvPr>
          <p:cNvSpPr>
            <a:spLocks noGrp="1"/>
          </p:cNvSpPr>
          <p:nvPr>
            <p:ph type="dt" sz="half" idx="10"/>
          </p:nvPr>
        </p:nvSpPr>
        <p:spPr/>
        <p:txBody>
          <a:bodyPr/>
          <a:lstStyle/>
          <a:p>
            <a:fld id="{F30025CF-58C4-46C0-A704-FC20BC618B8C}" type="datetimeFigureOut">
              <a:rPr lang="en-US" smtClean="0"/>
              <a:t>4/22/2024</a:t>
            </a:fld>
            <a:endParaRPr lang="en-US"/>
          </a:p>
        </p:txBody>
      </p:sp>
      <p:sp>
        <p:nvSpPr>
          <p:cNvPr id="5" name="Footer Placeholder 4">
            <a:extLst>
              <a:ext uri="{FF2B5EF4-FFF2-40B4-BE49-F238E27FC236}">
                <a16:creationId xmlns:a16="http://schemas.microsoft.com/office/drawing/2014/main" id="{5FBB3C68-BC4F-76B8-40F6-E4C53F2D6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225DF-AFDB-BA68-6939-6E901E0E2166}"/>
              </a:ext>
            </a:extLst>
          </p:cNvPr>
          <p:cNvSpPr>
            <a:spLocks noGrp="1"/>
          </p:cNvSpPr>
          <p:nvPr>
            <p:ph type="sldNum" sz="quarter" idx="12"/>
          </p:nvPr>
        </p:nvSpPr>
        <p:spPr/>
        <p:txBody>
          <a:bodyPr/>
          <a:lstStyle/>
          <a:p>
            <a:fld id="{CE58CA72-E755-4E04-8FD2-4CE63D2F70F7}" type="slidenum">
              <a:rPr lang="en-US" smtClean="0"/>
              <a:t>‹#›</a:t>
            </a:fld>
            <a:endParaRPr lang="en-US"/>
          </a:p>
        </p:txBody>
      </p:sp>
    </p:spTree>
    <p:extLst>
      <p:ext uri="{BB962C8B-B14F-4D97-AF65-F5344CB8AC3E}">
        <p14:creationId xmlns:p14="http://schemas.microsoft.com/office/powerpoint/2010/main" val="3261697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FA56-6FDC-06B6-CEEB-6F2FE46C80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E844B4-E786-83FB-A0C8-AD58B6B724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6F614-99E7-FEB0-F2EB-D3F7F9E9ECEA}"/>
              </a:ext>
            </a:extLst>
          </p:cNvPr>
          <p:cNvSpPr>
            <a:spLocks noGrp="1"/>
          </p:cNvSpPr>
          <p:nvPr>
            <p:ph type="dt" sz="half" idx="10"/>
          </p:nvPr>
        </p:nvSpPr>
        <p:spPr/>
        <p:txBody>
          <a:bodyPr/>
          <a:lstStyle/>
          <a:p>
            <a:fld id="{F30025CF-58C4-46C0-A704-FC20BC618B8C}" type="datetimeFigureOut">
              <a:rPr lang="en-US" smtClean="0"/>
              <a:t>4/22/2024</a:t>
            </a:fld>
            <a:endParaRPr lang="en-US"/>
          </a:p>
        </p:txBody>
      </p:sp>
      <p:sp>
        <p:nvSpPr>
          <p:cNvPr id="5" name="Footer Placeholder 4">
            <a:extLst>
              <a:ext uri="{FF2B5EF4-FFF2-40B4-BE49-F238E27FC236}">
                <a16:creationId xmlns:a16="http://schemas.microsoft.com/office/drawing/2014/main" id="{30070328-A483-9B68-54F7-0D9D4D280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2CA87-6946-B67F-2A15-FF5AA4FC7E1C}"/>
              </a:ext>
            </a:extLst>
          </p:cNvPr>
          <p:cNvSpPr>
            <a:spLocks noGrp="1"/>
          </p:cNvSpPr>
          <p:nvPr>
            <p:ph type="sldNum" sz="quarter" idx="12"/>
          </p:nvPr>
        </p:nvSpPr>
        <p:spPr/>
        <p:txBody>
          <a:bodyPr/>
          <a:lstStyle/>
          <a:p>
            <a:fld id="{CE58CA72-E755-4E04-8FD2-4CE63D2F70F7}" type="slidenum">
              <a:rPr lang="en-US" smtClean="0"/>
              <a:t>‹#›</a:t>
            </a:fld>
            <a:endParaRPr lang="en-US"/>
          </a:p>
        </p:txBody>
      </p:sp>
    </p:spTree>
    <p:extLst>
      <p:ext uri="{BB962C8B-B14F-4D97-AF65-F5344CB8AC3E}">
        <p14:creationId xmlns:p14="http://schemas.microsoft.com/office/powerpoint/2010/main" val="82823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464D03-D831-733C-4EBF-76CA7C61F7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92373B-3713-2112-5593-C729799FD3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58E43-2FDA-7E27-08C5-A5C12E494D5E}"/>
              </a:ext>
            </a:extLst>
          </p:cNvPr>
          <p:cNvSpPr>
            <a:spLocks noGrp="1"/>
          </p:cNvSpPr>
          <p:nvPr>
            <p:ph type="dt" sz="half" idx="10"/>
          </p:nvPr>
        </p:nvSpPr>
        <p:spPr/>
        <p:txBody>
          <a:bodyPr/>
          <a:lstStyle/>
          <a:p>
            <a:fld id="{F30025CF-58C4-46C0-A704-FC20BC618B8C}" type="datetimeFigureOut">
              <a:rPr lang="en-US" smtClean="0"/>
              <a:t>4/22/2024</a:t>
            </a:fld>
            <a:endParaRPr lang="en-US"/>
          </a:p>
        </p:txBody>
      </p:sp>
      <p:sp>
        <p:nvSpPr>
          <p:cNvPr id="5" name="Footer Placeholder 4">
            <a:extLst>
              <a:ext uri="{FF2B5EF4-FFF2-40B4-BE49-F238E27FC236}">
                <a16:creationId xmlns:a16="http://schemas.microsoft.com/office/drawing/2014/main" id="{A62FA219-E6A1-AD35-923C-9498C9CF9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44372-57C7-851F-B87C-4A1E8450102D}"/>
              </a:ext>
            </a:extLst>
          </p:cNvPr>
          <p:cNvSpPr>
            <a:spLocks noGrp="1"/>
          </p:cNvSpPr>
          <p:nvPr>
            <p:ph type="sldNum" sz="quarter" idx="12"/>
          </p:nvPr>
        </p:nvSpPr>
        <p:spPr/>
        <p:txBody>
          <a:bodyPr/>
          <a:lstStyle/>
          <a:p>
            <a:fld id="{CE58CA72-E755-4E04-8FD2-4CE63D2F70F7}" type="slidenum">
              <a:rPr lang="en-US" smtClean="0"/>
              <a:t>‹#›</a:t>
            </a:fld>
            <a:endParaRPr lang="en-US"/>
          </a:p>
        </p:txBody>
      </p:sp>
    </p:spTree>
    <p:extLst>
      <p:ext uri="{BB962C8B-B14F-4D97-AF65-F5344CB8AC3E}">
        <p14:creationId xmlns:p14="http://schemas.microsoft.com/office/powerpoint/2010/main" val="1344430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B6AF-4A79-2743-C403-245882476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B878F9-B998-E568-91F8-A34FE68FFF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065A6-7F4A-4F12-80A0-49C5903B0422}"/>
              </a:ext>
            </a:extLst>
          </p:cNvPr>
          <p:cNvSpPr>
            <a:spLocks noGrp="1"/>
          </p:cNvSpPr>
          <p:nvPr>
            <p:ph type="dt" sz="half" idx="10"/>
          </p:nvPr>
        </p:nvSpPr>
        <p:spPr/>
        <p:txBody>
          <a:bodyPr/>
          <a:lstStyle/>
          <a:p>
            <a:fld id="{F30025CF-58C4-46C0-A704-FC20BC618B8C}" type="datetimeFigureOut">
              <a:rPr lang="en-US" smtClean="0"/>
              <a:t>4/22/2024</a:t>
            </a:fld>
            <a:endParaRPr lang="en-US"/>
          </a:p>
        </p:txBody>
      </p:sp>
      <p:sp>
        <p:nvSpPr>
          <p:cNvPr id="5" name="Footer Placeholder 4">
            <a:extLst>
              <a:ext uri="{FF2B5EF4-FFF2-40B4-BE49-F238E27FC236}">
                <a16:creationId xmlns:a16="http://schemas.microsoft.com/office/drawing/2014/main" id="{8FE92158-F6FD-6CF1-DE49-BC3F01CAB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1157C-B9B4-48F7-FDAB-1F95D1B569C0}"/>
              </a:ext>
            </a:extLst>
          </p:cNvPr>
          <p:cNvSpPr>
            <a:spLocks noGrp="1"/>
          </p:cNvSpPr>
          <p:nvPr>
            <p:ph type="sldNum" sz="quarter" idx="12"/>
          </p:nvPr>
        </p:nvSpPr>
        <p:spPr/>
        <p:txBody>
          <a:bodyPr/>
          <a:lstStyle/>
          <a:p>
            <a:fld id="{CE58CA72-E755-4E04-8FD2-4CE63D2F70F7}" type="slidenum">
              <a:rPr lang="en-US" smtClean="0"/>
              <a:t>‹#›</a:t>
            </a:fld>
            <a:endParaRPr lang="en-US"/>
          </a:p>
        </p:txBody>
      </p:sp>
    </p:spTree>
    <p:extLst>
      <p:ext uri="{BB962C8B-B14F-4D97-AF65-F5344CB8AC3E}">
        <p14:creationId xmlns:p14="http://schemas.microsoft.com/office/powerpoint/2010/main" val="58176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C618F-D305-2EE5-5620-02765C8906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3208B6-4C70-D600-EBD8-62B8814814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18E26B-E685-9200-3092-26DDC11A82BF}"/>
              </a:ext>
            </a:extLst>
          </p:cNvPr>
          <p:cNvSpPr>
            <a:spLocks noGrp="1"/>
          </p:cNvSpPr>
          <p:nvPr>
            <p:ph type="dt" sz="half" idx="10"/>
          </p:nvPr>
        </p:nvSpPr>
        <p:spPr/>
        <p:txBody>
          <a:bodyPr/>
          <a:lstStyle/>
          <a:p>
            <a:fld id="{F30025CF-58C4-46C0-A704-FC20BC618B8C}" type="datetimeFigureOut">
              <a:rPr lang="en-US" smtClean="0"/>
              <a:t>4/22/2024</a:t>
            </a:fld>
            <a:endParaRPr lang="en-US"/>
          </a:p>
        </p:txBody>
      </p:sp>
      <p:sp>
        <p:nvSpPr>
          <p:cNvPr id="5" name="Footer Placeholder 4">
            <a:extLst>
              <a:ext uri="{FF2B5EF4-FFF2-40B4-BE49-F238E27FC236}">
                <a16:creationId xmlns:a16="http://schemas.microsoft.com/office/drawing/2014/main" id="{AB5D4339-2CD7-63AF-7204-162CC4AFE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C515D-F326-C625-7A6B-3581782A051E}"/>
              </a:ext>
            </a:extLst>
          </p:cNvPr>
          <p:cNvSpPr>
            <a:spLocks noGrp="1"/>
          </p:cNvSpPr>
          <p:nvPr>
            <p:ph type="sldNum" sz="quarter" idx="12"/>
          </p:nvPr>
        </p:nvSpPr>
        <p:spPr/>
        <p:txBody>
          <a:bodyPr/>
          <a:lstStyle/>
          <a:p>
            <a:fld id="{CE58CA72-E755-4E04-8FD2-4CE63D2F70F7}" type="slidenum">
              <a:rPr lang="en-US" smtClean="0"/>
              <a:t>‹#›</a:t>
            </a:fld>
            <a:endParaRPr lang="en-US"/>
          </a:p>
        </p:txBody>
      </p:sp>
    </p:spTree>
    <p:extLst>
      <p:ext uri="{BB962C8B-B14F-4D97-AF65-F5344CB8AC3E}">
        <p14:creationId xmlns:p14="http://schemas.microsoft.com/office/powerpoint/2010/main" val="255651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B793-97BC-0CC8-AFBE-AF397FC465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C5E8BF-E3B7-852B-61F0-AB72105681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CF6A2-F41E-450D-2345-523C4101A0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6D1B60-F442-2602-6B6E-2C109BF4C4F6}"/>
              </a:ext>
            </a:extLst>
          </p:cNvPr>
          <p:cNvSpPr>
            <a:spLocks noGrp="1"/>
          </p:cNvSpPr>
          <p:nvPr>
            <p:ph type="dt" sz="half" idx="10"/>
          </p:nvPr>
        </p:nvSpPr>
        <p:spPr/>
        <p:txBody>
          <a:bodyPr/>
          <a:lstStyle/>
          <a:p>
            <a:fld id="{F30025CF-58C4-46C0-A704-FC20BC618B8C}" type="datetimeFigureOut">
              <a:rPr lang="en-US" smtClean="0"/>
              <a:t>4/22/2024</a:t>
            </a:fld>
            <a:endParaRPr lang="en-US"/>
          </a:p>
        </p:txBody>
      </p:sp>
      <p:sp>
        <p:nvSpPr>
          <p:cNvPr id="6" name="Footer Placeholder 5">
            <a:extLst>
              <a:ext uri="{FF2B5EF4-FFF2-40B4-BE49-F238E27FC236}">
                <a16:creationId xmlns:a16="http://schemas.microsoft.com/office/drawing/2014/main" id="{CA5F1F12-0BD5-AA45-3E3B-E93CB30068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4C571E-C4D6-1D1E-FF8F-890C52E9627B}"/>
              </a:ext>
            </a:extLst>
          </p:cNvPr>
          <p:cNvSpPr>
            <a:spLocks noGrp="1"/>
          </p:cNvSpPr>
          <p:nvPr>
            <p:ph type="sldNum" sz="quarter" idx="12"/>
          </p:nvPr>
        </p:nvSpPr>
        <p:spPr/>
        <p:txBody>
          <a:bodyPr/>
          <a:lstStyle/>
          <a:p>
            <a:fld id="{CE58CA72-E755-4E04-8FD2-4CE63D2F70F7}" type="slidenum">
              <a:rPr lang="en-US" smtClean="0"/>
              <a:t>‹#›</a:t>
            </a:fld>
            <a:endParaRPr lang="en-US"/>
          </a:p>
        </p:txBody>
      </p:sp>
    </p:spTree>
    <p:extLst>
      <p:ext uri="{BB962C8B-B14F-4D97-AF65-F5344CB8AC3E}">
        <p14:creationId xmlns:p14="http://schemas.microsoft.com/office/powerpoint/2010/main" val="125562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1FD2-A4EC-3389-7A44-94B4781831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2DDA69-27E6-4207-DA47-D442E5CF93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C7C12B-6EFE-29C0-709D-753FBFE7C3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D017E2-2CE6-97CC-6AD5-84F4877AAB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A13B1C-F8DC-6BCC-5B30-6BA0516618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7D6B84-FFEC-33AB-38D7-56B392D4A531}"/>
              </a:ext>
            </a:extLst>
          </p:cNvPr>
          <p:cNvSpPr>
            <a:spLocks noGrp="1"/>
          </p:cNvSpPr>
          <p:nvPr>
            <p:ph type="dt" sz="half" idx="10"/>
          </p:nvPr>
        </p:nvSpPr>
        <p:spPr/>
        <p:txBody>
          <a:bodyPr/>
          <a:lstStyle/>
          <a:p>
            <a:fld id="{F30025CF-58C4-46C0-A704-FC20BC618B8C}" type="datetimeFigureOut">
              <a:rPr lang="en-US" smtClean="0"/>
              <a:t>4/22/2024</a:t>
            </a:fld>
            <a:endParaRPr lang="en-US"/>
          </a:p>
        </p:txBody>
      </p:sp>
      <p:sp>
        <p:nvSpPr>
          <p:cNvPr id="8" name="Footer Placeholder 7">
            <a:extLst>
              <a:ext uri="{FF2B5EF4-FFF2-40B4-BE49-F238E27FC236}">
                <a16:creationId xmlns:a16="http://schemas.microsoft.com/office/drawing/2014/main" id="{315E66C3-3416-0F7D-4375-4F4EAF8D7F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391562-D2FD-FD9F-D215-48694622A30C}"/>
              </a:ext>
            </a:extLst>
          </p:cNvPr>
          <p:cNvSpPr>
            <a:spLocks noGrp="1"/>
          </p:cNvSpPr>
          <p:nvPr>
            <p:ph type="sldNum" sz="quarter" idx="12"/>
          </p:nvPr>
        </p:nvSpPr>
        <p:spPr/>
        <p:txBody>
          <a:bodyPr/>
          <a:lstStyle/>
          <a:p>
            <a:fld id="{CE58CA72-E755-4E04-8FD2-4CE63D2F70F7}" type="slidenum">
              <a:rPr lang="en-US" smtClean="0"/>
              <a:t>‹#›</a:t>
            </a:fld>
            <a:endParaRPr lang="en-US"/>
          </a:p>
        </p:txBody>
      </p:sp>
    </p:spTree>
    <p:extLst>
      <p:ext uri="{BB962C8B-B14F-4D97-AF65-F5344CB8AC3E}">
        <p14:creationId xmlns:p14="http://schemas.microsoft.com/office/powerpoint/2010/main" val="647159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3A8F-EB87-A338-A3A2-DED433625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5A2049-8807-1228-F882-7375D9E9DF49}"/>
              </a:ext>
            </a:extLst>
          </p:cNvPr>
          <p:cNvSpPr>
            <a:spLocks noGrp="1"/>
          </p:cNvSpPr>
          <p:nvPr>
            <p:ph type="dt" sz="half" idx="10"/>
          </p:nvPr>
        </p:nvSpPr>
        <p:spPr/>
        <p:txBody>
          <a:bodyPr/>
          <a:lstStyle/>
          <a:p>
            <a:fld id="{F30025CF-58C4-46C0-A704-FC20BC618B8C}" type="datetimeFigureOut">
              <a:rPr lang="en-US" smtClean="0"/>
              <a:t>4/22/2024</a:t>
            </a:fld>
            <a:endParaRPr lang="en-US"/>
          </a:p>
        </p:txBody>
      </p:sp>
      <p:sp>
        <p:nvSpPr>
          <p:cNvPr id="4" name="Footer Placeholder 3">
            <a:extLst>
              <a:ext uri="{FF2B5EF4-FFF2-40B4-BE49-F238E27FC236}">
                <a16:creationId xmlns:a16="http://schemas.microsoft.com/office/drawing/2014/main" id="{1499ECF4-FDEA-FE2A-D77C-AC822911B9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AD1271-8D8D-8176-667B-FCC0B80AC4AB}"/>
              </a:ext>
            </a:extLst>
          </p:cNvPr>
          <p:cNvSpPr>
            <a:spLocks noGrp="1"/>
          </p:cNvSpPr>
          <p:nvPr>
            <p:ph type="sldNum" sz="quarter" idx="12"/>
          </p:nvPr>
        </p:nvSpPr>
        <p:spPr/>
        <p:txBody>
          <a:bodyPr/>
          <a:lstStyle/>
          <a:p>
            <a:fld id="{CE58CA72-E755-4E04-8FD2-4CE63D2F70F7}" type="slidenum">
              <a:rPr lang="en-US" smtClean="0"/>
              <a:t>‹#›</a:t>
            </a:fld>
            <a:endParaRPr lang="en-US"/>
          </a:p>
        </p:txBody>
      </p:sp>
    </p:spTree>
    <p:extLst>
      <p:ext uri="{BB962C8B-B14F-4D97-AF65-F5344CB8AC3E}">
        <p14:creationId xmlns:p14="http://schemas.microsoft.com/office/powerpoint/2010/main" val="3044602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133C4F-D327-2E17-67F7-5D349DFDCD46}"/>
              </a:ext>
            </a:extLst>
          </p:cNvPr>
          <p:cNvSpPr>
            <a:spLocks noGrp="1"/>
          </p:cNvSpPr>
          <p:nvPr>
            <p:ph type="dt" sz="half" idx="10"/>
          </p:nvPr>
        </p:nvSpPr>
        <p:spPr/>
        <p:txBody>
          <a:bodyPr/>
          <a:lstStyle/>
          <a:p>
            <a:fld id="{F30025CF-58C4-46C0-A704-FC20BC618B8C}" type="datetimeFigureOut">
              <a:rPr lang="en-US" smtClean="0"/>
              <a:t>4/22/2024</a:t>
            </a:fld>
            <a:endParaRPr lang="en-US"/>
          </a:p>
        </p:txBody>
      </p:sp>
      <p:sp>
        <p:nvSpPr>
          <p:cNvPr id="3" name="Footer Placeholder 2">
            <a:extLst>
              <a:ext uri="{FF2B5EF4-FFF2-40B4-BE49-F238E27FC236}">
                <a16:creationId xmlns:a16="http://schemas.microsoft.com/office/drawing/2014/main" id="{CC2BE8D5-BF56-1440-B55C-E66BC857E8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E24C66-1871-AD1A-F87E-633A21655E46}"/>
              </a:ext>
            </a:extLst>
          </p:cNvPr>
          <p:cNvSpPr>
            <a:spLocks noGrp="1"/>
          </p:cNvSpPr>
          <p:nvPr>
            <p:ph type="sldNum" sz="quarter" idx="12"/>
          </p:nvPr>
        </p:nvSpPr>
        <p:spPr/>
        <p:txBody>
          <a:bodyPr/>
          <a:lstStyle/>
          <a:p>
            <a:fld id="{CE58CA72-E755-4E04-8FD2-4CE63D2F70F7}" type="slidenum">
              <a:rPr lang="en-US" smtClean="0"/>
              <a:t>‹#›</a:t>
            </a:fld>
            <a:endParaRPr lang="en-US"/>
          </a:p>
        </p:txBody>
      </p:sp>
    </p:spTree>
    <p:extLst>
      <p:ext uri="{BB962C8B-B14F-4D97-AF65-F5344CB8AC3E}">
        <p14:creationId xmlns:p14="http://schemas.microsoft.com/office/powerpoint/2010/main" val="2820082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25DE-C980-5688-1AA9-3ABB3EA3F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BEB3C3-8435-5F6E-9612-E53A1D474C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C6BA2C-DC9B-6C10-6660-8320D14DE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63B00-B6DF-79E3-28AF-1EEAF603948A}"/>
              </a:ext>
            </a:extLst>
          </p:cNvPr>
          <p:cNvSpPr>
            <a:spLocks noGrp="1"/>
          </p:cNvSpPr>
          <p:nvPr>
            <p:ph type="dt" sz="half" idx="10"/>
          </p:nvPr>
        </p:nvSpPr>
        <p:spPr/>
        <p:txBody>
          <a:bodyPr/>
          <a:lstStyle/>
          <a:p>
            <a:fld id="{F30025CF-58C4-46C0-A704-FC20BC618B8C}" type="datetimeFigureOut">
              <a:rPr lang="en-US" smtClean="0"/>
              <a:t>4/22/2024</a:t>
            </a:fld>
            <a:endParaRPr lang="en-US"/>
          </a:p>
        </p:txBody>
      </p:sp>
      <p:sp>
        <p:nvSpPr>
          <p:cNvPr id="6" name="Footer Placeholder 5">
            <a:extLst>
              <a:ext uri="{FF2B5EF4-FFF2-40B4-BE49-F238E27FC236}">
                <a16:creationId xmlns:a16="http://schemas.microsoft.com/office/drawing/2014/main" id="{9773E9AD-2949-E189-4626-29FA026009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B2B9D4-967C-C937-3E67-9ADFB5E880D4}"/>
              </a:ext>
            </a:extLst>
          </p:cNvPr>
          <p:cNvSpPr>
            <a:spLocks noGrp="1"/>
          </p:cNvSpPr>
          <p:nvPr>
            <p:ph type="sldNum" sz="quarter" idx="12"/>
          </p:nvPr>
        </p:nvSpPr>
        <p:spPr/>
        <p:txBody>
          <a:bodyPr/>
          <a:lstStyle/>
          <a:p>
            <a:fld id="{CE58CA72-E755-4E04-8FD2-4CE63D2F70F7}" type="slidenum">
              <a:rPr lang="en-US" smtClean="0"/>
              <a:t>‹#›</a:t>
            </a:fld>
            <a:endParaRPr lang="en-US"/>
          </a:p>
        </p:txBody>
      </p:sp>
    </p:spTree>
    <p:extLst>
      <p:ext uri="{BB962C8B-B14F-4D97-AF65-F5344CB8AC3E}">
        <p14:creationId xmlns:p14="http://schemas.microsoft.com/office/powerpoint/2010/main" val="425542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4808-443E-1EFE-269C-B4DA417C4C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B52329-1406-B44A-0139-6AC5F4AC92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46E69A-FDD4-9BD8-1BA1-F320A9CD3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D8ABE-FE41-4410-C08C-A18B51FE43C4}"/>
              </a:ext>
            </a:extLst>
          </p:cNvPr>
          <p:cNvSpPr>
            <a:spLocks noGrp="1"/>
          </p:cNvSpPr>
          <p:nvPr>
            <p:ph type="dt" sz="half" idx="10"/>
          </p:nvPr>
        </p:nvSpPr>
        <p:spPr/>
        <p:txBody>
          <a:bodyPr/>
          <a:lstStyle/>
          <a:p>
            <a:fld id="{F30025CF-58C4-46C0-A704-FC20BC618B8C}" type="datetimeFigureOut">
              <a:rPr lang="en-US" smtClean="0"/>
              <a:t>4/22/2024</a:t>
            </a:fld>
            <a:endParaRPr lang="en-US"/>
          </a:p>
        </p:txBody>
      </p:sp>
      <p:sp>
        <p:nvSpPr>
          <p:cNvPr id="6" name="Footer Placeholder 5">
            <a:extLst>
              <a:ext uri="{FF2B5EF4-FFF2-40B4-BE49-F238E27FC236}">
                <a16:creationId xmlns:a16="http://schemas.microsoft.com/office/drawing/2014/main" id="{4AEB8009-69C5-0637-AF6F-8C00C3E52F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EAF984-174F-B5DB-5986-E5FBC39C7F8B}"/>
              </a:ext>
            </a:extLst>
          </p:cNvPr>
          <p:cNvSpPr>
            <a:spLocks noGrp="1"/>
          </p:cNvSpPr>
          <p:nvPr>
            <p:ph type="sldNum" sz="quarter" idx="12"/>
          </p:nvPr>
        </p:nvSpPr>
        <p:spPr/>
        <p:txBody>
          <a:bodyPr/>
          <a:lstStyle/>
          <a:p>
            <a:fld id="{CE58CA72-E755-4E04-8FD2-4CE63D2F70F7}" type="slidenum">
              <a:rPr lang="en-US" smtClean="0"/>
              <a:t>‹#›</a:t>
            </a:fld>
            <a:endParaRPr lang="en-US"/>
          </a:p>
        </p:txBody>
      </p:sp>
    </p:spTree>
    <p:extLst>
      <p:ext uri="{BB962C8B-B14F-4D97-AF65-F5344CB8AC3E}">
        <p14:creationId xmlns:p14="http://schemas.microsoft.com/office/powerpoint/2010/main" val="103838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F4A7B-7971-6A8D-54D6-666AB7E51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E66BFB-696F-96B6-E054-D28D9E8FB9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FA8EC-1186-0998-6FDB-FC77A963BB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0025CF-58C4-46C0-A704-FC20BC618B8C}" type="datetimeFigureOut">
              <a:rPr lang="en-US" smtClean="0"/>
              <a:t>4/22/2024</a:t>
            </a:fld>
            <a:endParaRPr lang="en-US"/>
          </a:p>
        </p:txBody>
      </p:sp>
      <p:sp>
        <p:nvSpPr>
          <p:cNvPr id="5" name="Footer Placeholder 4">
            <a:extLst>
              <a:ext uri="{FF2B5EF4-FFF2-40B4-BE49-F238E27FC236}">
                <a16:creationId xmlns:a16="http://schemas.microsoft.com/office/drawing/2014/main" id="{93409695-89FC-77D4-5C3E-AA020FCC6B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8B40AB5-1764-D898-B452-B014D0FF58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58CA72-E755-4E04-8FD2-4CE63D2F70F7}" type="slidenum">
              <a:rPr lang="en-US" smtClean="0"/>
              <a:t>‹#›</a:t>
            </a:fld>
            <a:endParaRPr lang="en-US"/>
          </a:p>
        </p:txBody>
      </p:sp>
    </p:spTree>
    <p:extLst>
      <p:ext uri="{BB962C8B-B14F-4D97-AF65-F5344CB8AC3E}">
        <p14:creationId xmlns:p14="http://schemas.microsoft.com/office/powerpoint/2010/main" val="3869440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allpaperaccess.com/appalachian-mts"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freesvg.org/squarey-hand-pointing-next-vector-image" TargetMode="External"/><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publicdomainpictures.net/view-image.php?image=123970&amp;picture=check-mark-icon" TargetMode="External"/><Relationship Id="rId5" Type="http://schemas.openxmlformats.org/officeDocument/2006/relationships/image" Target="../media/image2.jpg"/><Relationship Id="rId4" Type="http://schemas.openxmlformats.org/officeDocument/2006/relationships/hyperlink" Target="https://wallpaperaccess.com/appalachian-mt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allpaperaccess.com/appalachian-mts"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publicdomainpictures.net/view-image.php?image=123970&amp;picture=check-mark-icon" TargetMode="Externa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hyperlink" Target="https://wallpaperaccess.com/appalachian-mts"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publicdomainpictures.net/view-image.php?image=123970&amp;picture=check-mark-icon" TargetMode="Externa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hyperlink" Target="https://wallpaperaccess.com/appalachian-mts"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publicdomainpictures.net/view-image.php?image=123970&amp;picture=check-mark-icon" TargetMode="Externa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hyperlink" Target="https://wallpaperaccess.com/appalachian-mts"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slashcrypto.org/2016/06/29/Ebay/" TargetMode="Externa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allpaperaccess.com/appalachian-mt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www.freestock.com/free-photos/portrait-black-business-woman-smiling-isolated-14384348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7.png"/><Relationship Id="rId4" Type="http://schemas.openxmlformats.org/officeDocument/2006/relationships/hyperlink" Target="https://wallpaperaccess.com/appalachian-mt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allpaperaccess.com/appalachian-mt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allpaperaccess.com/appalachian-mts"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allpaperaccess.com/appalachian-mts"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publicdomainpictures.net/view-image.php?image=123970&amp;picture=check-mark-icon"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hyperlink" Target="https://wallpaperaccess.com/appalachian-mts"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publicdomainpictures.net/view-image.php?image=123970&amp;picture=check-mark-icon"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hyperlink" Target="https://wallpaperaccess.com/appalachian-mts"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publicdomainpictures.net/view-image.php?image=123970&amp;picture=check-mark-icon"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8" Type="http://schemas.openxmlformats.org/officeDocument/2006/relationships/hyperlink" Target="https://www.freestock.com/free-photos/portrait-black-business-woman-smiling-isolated-143843482" TargetMode="External"/><Relationship Id="rId3" Type="http://schemas.openxmlformats.org/officeDocument/2006/relationships/image" Target="../media/image1.jpg"/><Relationship Id="rId7"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publicdomainpictures.net/view-image.php?image=123970&amp;picture=check-mark-icon" TargetMode="External"/><Relationship Id="rId5" Type="http://schemas.openxmlformats.org/officeDocument/2006/relationships/image" Target="../media/image2.jpg"/><Relationship Id="rId4" Type="http://schemas.openxmlformats.org/officeDocument/2006/relationships/hyperlink" Target="https://wallpaperaccess.com/appalachian-mts" TargetMode="External"/><Relationship Id="rId9"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hyperlink" Target="https://wallpaperaccess.com/appalachian-mts"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publicdomainpictures.net/view-image.php?image=123970&amp;picture=check-mark-icon"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8" Type="http://schemas.openxmlformats.org/officeDocument/2006/relationships/hyperlink" Target="https://freesvg.org/squarey-hand-pointing-next-vector-image" TargetMode="External"/><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publicdomainpictures.net/view-image.php?image=123970&amp;picture=check-mark-icon" TargetMode="External"/><Relationship Id="rId5" Type="http://schemas.openxmlformats.org/officeDocument/2006/relationships/image" Target="../media/image2.jpg"/><Relationship Id="rId4" Type="http://schemas.openxmlformats.org/officeDocument/2006/relationships/hyperlink" Target="https://wallpaperaccess.com/appalachian-mt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allpaperaccess.com/appalachian-mts"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publicdomainpictures.net/view-image.php?image=123970&amp;picture=check-mark-icon"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C6F8-2B1B-109C-0702-1B540C8E549A}"/>
              </a:ext>
            </a:extLst>
          </p:cNvPr>
          <p:cNvSpPr>
            <a:spLocks noGrp="1"/>
          </p:cNvSpPr>
          <p:nvPr>
            <p:ph type="title"/>
          </p:nvPr>
        </p:nvSpPr>
        <p:spPr/>
        <p:txBody>
          <a:bodyPr/>
          <a:lstStyle/>
          <a:p>
            <a:r>
              <a:rPr lang="en-US" dirty="0"/>
              <a:t>East Tennessee Mental Health Resources </a:t>
            </a:r>
          </a:p>
        </p:txBody>
      </p:sp>
      <p:sp>
        <p:nvSpPr>
          <p:cNvPr id="4" name="Rectangle 3">
            <a:extLst>
              <a:ext uri="{FF2B5EF4-FFF2-40B4-BE49-F238E27FC236}">
                <a16:creationId xmlns:a16="http://schemas.microsoft.com/office/drawing/2014/main" id="{BDD66A68-8711-09F8-190D-10839F9700DE}"/>
              </a:ext>
            </a:extLst>
          </p:cNvPr>
          <p:cNvSpPr/>
          <p:nvPr/>
        </p:nvSpPr>
        <p:spPr>
          <a:xfrm>
            <a:off x="751114" y="2201412"/>
            <a:ext cx="10929257" cy="429985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08A4A4B-ECA8-DD96-7405-99351A505CB8}"/>
              </a:ext>
            </a:extLst>
          </p:cNvPr>
          <p:cNvSpPr txBox="1"/>
          <p:nvPr/>
        </p:nvSpPr>
        <p:spPr>
          <a:xfrm>
            <a:off x="925287" y="1570221"/>
            <a:ext cx="9361714" cy="461665"/>
          </a:xfrm>
          <a:prstGeom prst="rect">
            <a:avLst/>
          </a:prstGeom>
          <a:noFill/>
        </p:spPr>
        <p:txBody>
          <a:bodyPr wrap="square" rtlCol="0">
            <a:spAutoFit/>
          </a:bodyPr>
          <a:lstStyle/>
          <a:p>
            <a:r>
              <a:rPr lang="en-US" sz="2400" dirty="0"/>
              <a:t>Welcome to East Tennessee Mental Health Resources. </a:t>
            </a:r>
          </a:p>
        </p:txBody>
      </p:sp>
      <p:sp>
        <p:nvSpPr>
          <p:cNvPr id="8" name="Rectangle 7">
            <a:extLst>
              <a:ext uri="{FF2B5EF4-FFF2-40B4-BE49-F238E27FC236}">
                <a16:creationId xmlns:a16="http://schemas.microsoft.com/office/drawing/2014/main" id="{E51AED90-5109-98B2-6887-C376BA6F4407}"/>
              </a:ext>
            </a:extLst>
          </p:cNvPr>
          <p:cNvSpPr/>
          <p:nvPr/>
        </p:nvSpPr>
        <p:spPr>
          <a:xfrm>
            <a:off x="1208314" y="2513164"/>
            <a:ext cx="3298372" cy="4463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1A92EC61-6962-9B9F-FF73-1B30DE4E4496}"/>
              </a:ext>
            </a:extLst>
          </p:cNvPr>
          <p:cNvSpPr txBox="1"/>
          <p:nvPr/>
        </p:nvSpPr>
        <p:spPr>
          <a:xfrm>
            <a:off x="1393370" y="2573679"/>
            <a:ext cx="2057402" cy="369332"/>
          </a:xfrm>
          <a:prstGeom prst="rect">
            <a:avLst/>
          </a:prstGeom>
          <a:solidFill>
            <a:schemeClr val="bg1"/>
          </a:solidFill>
        </p:spPr>
        <p:txBody>
          <a:bodyPr wrap="square" rtlCol="0">
            <a:spAutoFit/>
          </a:bodyPr>
          <a:lstStyle/>
          <a:p>
            <a:r>
              <a:rPr lang="en-US" dirty="0"/>
              <a:t>Search Resources</a:t>
            </a:r>
          </a:p>
        </p:txBody>
      </p:sp>
      <p:grpSp>
        <p:nvGrpSpPr>
          <p:cNvPr id="24" name="Group 23">
            <a:extLst>
              <a:ext uri="{FF2B5EF4-FFF2-40B4-BE49-F238E27FC236}">
                <a16:creationId xmlns:a16="http://schemas.microsoft.com/office/drawing/2014/main" id="{2388EA78-163F-9F86-BE17-5F87A2C09623}"/>
              </a:ext>
            </a:extLst>
          </p:cNvPr>
          <p:cNvGrpSpPr/>
          <p:nvPr/>
        </p:nvGrpSpPr>
        <p:grpSpPr>
          <a:xfrm>
            <a:off x="1208314" y="3129006"/>
            <a:ext cx="1556657" cy="2136821"/>
            <a:chOff x="1208314" y="3129006"/>
            <a:chExt cx="1556657" cy="2136821"/>
          </a:xfrm>
        </p:grpSpPr>
        <p:sp>
          <p:nvSpPr>
            <p:cNvPr id="10" name="Rectangle 9">
              <a:extLst>
                <a:ext uri="{FF2B5EF4-FFF2-40B4-BE49-F238E27FC236}">
                  <a16:creationId xmlns:a16="http://schemas.microsoft.com/office/drawing/2014/main" id="{128C5A7E-F465-AE72-3529-8CCB924DA5D5}"/>
                </a:ext>
              </a:extLst>
            </p:cNvPr>
            <p:cNvSpPr/>
            <p:nvPr/>
          </p:nvSpPr>
          <p:spPr>
            <a:xfrm>
              <a:off x="1208314" y="3129006"/>
              <a:ext cx="1556657" cy="20199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EC0B1F4-163E-C389-3E6D-F21D487F26E7}"/>
                </a:ext>
              </a:extLst>
            </p:cNvPr>
            <p:cNvSpPr txBox="1"/>
            <p:nvPr/>
          </p:nvSpPr>
          <p:spPr>
            <a:xfrm>
              <a:off x="1208314" y="3234502"/>
              <a:ext cx="1556657" cy="2031325"/>
            </a:xfrm>
            <a:prstGeom prst="rect">
              <a:avLst/>
            </a:prstGeom>
            <a:solidFill>
              <a:schemeClr val="bg1"/>
            </a:solidFill>
          </p:spPr>
          <p:txBody>
            <a:bodyPr wrap="square" rtlCol="0">
              <a:spAutoFit/>
            </a:bodyPr>
            <a:lstStyle/>
            <a:p>
              <a:r>
                <a:rPr lang="en-US" dirty="0"/>
                <a:t>Filter</a:t>
              </a:r>
            </a:p>
            <a:p>
              <a:pPr marL="285750" indent="-285750">
                <a:buFont typeface="Wingdings" panose="05000000000000000000" pitchFamily="2" charset="2"/>
                <a:buChar char="q"/>
              </a:pPr>
              <a:r>
                <a:rPr lang="en-US" dirty="0"/>
                <a:t>Med MGMT</a:t>
              </a:r>
            </a:p>
            <a:p>
              <a:pPr marL="285750" indent="-285750">
                <a:buFont typeface="Wingdings" panose="05000000000000000000" pitchFamily="2" charset="2"/>
                <a:buChar char="q"/>
              </a:pPr>
              <a:r>
                <a:rPr lang="en-US" dirty="0"/>
                <a:t>Therapists</a:t>
              </a:r>
            </a:p>
            <a:p>
              <a:pPr marL="285750" indent="-285750">
                <a:buFont typeface="Wingdings" panose="05000000000000000000" pitchFamily="2" charset="2"/>
                <a:buChar char="q"/>
              </a:pPr>
              <a:r>
                <a:rPr lang="en-US" dirty="0"/>
                <a:t>Facilities</a:t>
              </a:r>
            </a:p>
            <a:p>
              <a:pPr marL="285750" indent="-285750">
                <a:buFont typeface="Wingdings" panose="05000000000000000000" pitchFamily="2" charset="2"/>
                <a:buChar char="q"/>
              </a:pPr>
              <a:r>
                <a:rPr lang="en-US" dirty="0"/>
                <a:t>Student Resources </a:t>
              </a:r>
            </a:p>
          </p:txBody>
        </p:sp>
      </p:grpSp>
      <p:grpSp>
        <p:nvGrpSpPr>
          <p:cNvPr id="21" name="Group 20">
            <a:extLst>
              <a:ext uri="{FF2B5EF4-FFF2-40B4-BE49-F238E27FC236}">
                <a16:creationId xmlns:a16="http://schemas.microsoft.com/office/drawing/2014/main" id="{B34EF4F3-54E4-4005-B2A3-D9891CFC0470}"/>
              </a:ext>
            </a:extLst>
          </p:cNvPr>
          <p:cNvGrpSpPr/>
          <p:nvPr/>
        </p:nvGrpSpPr>
        <p:grpSpPr>
          <a:xfrm>
            <a:off x="3124201" y="3150992"/>
            <a:ext cx="7859485" cy="3060503"/>
            <a:chOff x="2982686" y="3154026"/>
            <a:chExt cx="7304315" cy="2952526"/>
          </a:xfrm>
          <a:solidFill>
            <a:schemeClr val="bg1"/>
          </a:solidFill>
        </p:grpSpPr>
        <p:sp>
          <p:nvSpPr>
            <p:cNvPr id="12" name="Rectangle 11">
              <a:extLst>
                <a:ext uri="{FF2B5EF4-FFF2-40B4-BE49-F238E27FC236}">
                  <a16:creationId xmlns:a16="http://schemas.microsoft.com/office/drawing/2014/main" id="{485F5B08-8432-2BE9-36DF-C87FB4CFA3EF}"/>
                </a:ext>
              </a:extLst>
            </p:cNvPr>
            <p:cNvSpPr/>
            <p:nvPr/>
          </p:nvSpPr>
          <p:spPr>
            <a:xfrm>
              <a:off x="2982686" y="3154026"/>
              <a:ext cx="7304315" cy="295252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C91394-C042-DF3C-D509-DD5EC75BAF9B}"/>
                </a:ext>
              </a:extLst>
            </p:cNvPr>
            <p:cNvSpPr/>
            <p:nvPr/>
          </p:nvSpPr>
          <p:spPr>
            <a:xfrm>
              <a:off x="3233057" y="3429000"/>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C3C986A-B8EE-239D-A58D-4E4C570068FB}"/>
                </a:ext>
              </a:extLst>
            </p:cNvPr>
            <p:cNvSpPr/>
            <p:nvPr/>
          </p:nvSpPr>
          <p:spPr>
            <a:xfrm>
              <a:off x="3233057" y="4240783"/>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622377-4E57-B5C7-D5D6-4E855BC80426}"/>
                </a:ext>
              </a:extLst>
            </p:cNvPr>
            <p:cNvSpPr/>
            <p:nvPr/>
          </p:nvSpPr>
          <p:spPr>
            <a:xfrm>
              <a:off x="3233057" y="5119307"/>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6472552-1A4D-9BDC-6DF7-4DED31ADDDC6}"/>
                </a:ext>
              </a:extLst>
            </p:cNvPr>
            <p:cNvSpPr txBox="1"/>
            <p:nvPr/>
          </p:nvSpPr>
          <p:spPr>
            <a:xfrm>
              <a:off x="3352800" y="3570514"/>
              <a:ext cx="5987143" cy="369332"/>
            </a:xfrm>
            <a:prstGeom prst="rect">
              <a:avLst/>
            </a:prstGeom>
            <a:grpFill/>
          </p:spPr>
          <p:txBody>
            <a:bodyPr wrap="square" rtlCol="0">
              <a:spAutoFit/>
            </a:bodyPr>
            <a:lstStyle/>
            <a:p>
              <a:r>
                <a:rPr lang="en-US" dirty="0"/>
                <a:t>Resource 1</a:t>
              </a:r>
            </a:p>
          </p:txBody>
        </p:sp>
        <p:sp>
          <p:nvSpPr>
            <p:cNvPr id="18" name="TextBox 17">
              <a:extLst>
                <a:ext uri="{FF2B5EF4-FFF2-40B4-BE49-F238E27FC236}">
                  <a16:creationId xmlns:a16="http://schemas.microsoft.com/office/drawing/2014/main" id="{9E4D0AEC-7C26-9E73-E677-F5D62E195785}"/>
                </a:ext>
              </a:extLst>
            </p:cNvPr>
            <p:cNvSpPr txBox="1"/>
            <p:nvPr/>
          </p:nvSpPr>
          <p:spPr>
            <a:xfrm>
              <a:off x="3352800" y="4372645"/>
              <a:ext cx="6335485" cy="369332"/>
            </a:xfrm>
            <a:prstGeom prst="rect">
              <a:avLst/>
            </a:prstGeom>
            <a:grpFill/>
          </p:spPr>
          <p:txBody>
            <a:bodyPr wrap="square" rtlCol="0">
              <a:spAutoFit/>
            </a:bodyPr>
            <a:lstStyle/>
            <a:p>
              <a:r>
                <a:rPr lang="en-US" dirty="0"/>
                <a:t>Resource 2</a:t>
              </a:r>
            </a:p>
          </p:txBody>
        </p:sp>
        <p:sp>
          <p:nvSpPr>
            <p:cNvPr id="19" name="TextBox 18">
              <a:extLst>
                <a:ext uri="{FF2B5EF4-FFF2-40B4-BE49-F238E27FC236}">
                  <a16:creationId xmlns:a16="http://schemas.microsoft.com/office/drawing/2014/main" id="{0C3A85CA-48EC-A3C8-CC56-0F66D9E73ABE}"/>
                </a:ext>
              </a:extLst>
            </p:cNvPr>
            <p:cNvSpPr txBox="1"/>
            <p:nvPr/>
          </p:nvSpPr>
          <p:spPr>
            <a:xfrm>
              <a:off x="3352800" y="5267201"/>
              <a:ext cx="6074229" cy="369332"/>
            </a:xfrm>
            <a:prstGeom prst="rect">
              <a:avLst/>
            </a:prstGeom>
            <a:grpFill/>
          </p:spPr>
          <p:txBody>
            <a:bodyPr wrap="square" rtlCol="0">
              <a:spAutoFit/>
            </a:bodyPr>
            <a:lstStyle/>
            <a:p>
              <a:r>
                <a:rPr lang="en-US" dirty="0"/>
                <a:t>Resource 3</a:t>
              </a:r>
            </a:p>
          </p:txBody>
        </p:sp>
      </p:grpSp>
      <p:sp>
        <p:nvSpPr>
          <p:cNvPr id="20" name="TextBox 19">
            <a:extLst>
              <a:ext uri="{FF2B5EF4-FFF2-40B4-BE49-F238E27FC236}">
                <a16:creationId xmlns:a16="http://schemas.microsoft.com/office/drawing/2014/main" id="{46403084-8C94-AC1A-F74E-01EDD65EBEB3}"/>
              </a:ext>
            </a:extLst>
          </p:cNvPr>
          <p:cNvSpPr txBox="1"/>
          <p:nvPr/>
        </p:nvSpPr>
        <p:spPr>
          <a:xfrm>
            <a:off x="9383486" y="2344072"/>
            <a:ext cx="1600200" cy="646331"/>
          </a:xfrm>
          <a:prstGeom prst="rect">
            <a:avLst/>
          </a:prstGeom>
          <a:solidFill>
            <a:schemeClr val="bg1"/>
          </a:solidFill>
          <a:ln w="19050">
            <a:solidFill>
              <a:schemeClr val="tx1"/>
            </a:solidFill>
          </a:ln>
        </p:spPr>
        <p:txBody>
          <a:bodyPr wrap="square" rtlCol="0">
            <a:spAutoFit/>
          </a:bodyPr>
          <a:lstStyle/>
          <a:p>
            <a:r>
              <a:rPr lang="en-US" dirty="0"/>
              <a:t>Submit New</a:t>
            </a:r>
          </a:p>
          <a:p>
            <a:r>
              <a:rPr lang="en-US" dirty="0"/>
              <a:t>Resource </a:t>
            </a:r>
          </a:p>
        </p:txBody>
      </p:sp>
      <p:sp>
        <p:nvSpPr>
          <p:cNvPr id="3" name="TextBox 2">
            <a:extLst>
              <a:ext uri="{FF2B5EF4-FFF2-40B4-BE49-F238E27FC236}">
                <a16:creationId xmlns:a16="http://schemas.microsoft.com/office/drawing/2014/main" id="{7D7DC4D6-9D2C-AC13-6A5F-CFD77442C199}"/>
              </a:ext>
            </a:extLst>
          </p:cNvPr>
          <p:cNvSpPr txBox="1"/>
          <p:nvPr/>
        </p:nvSpPr>
        <p:spPr>
          <a:xfrm>
            <a:off x="5744412" y="5871831"/>
            <a:ext cx="2373085" cy="369332"/>
          </a:xfrm>
          <a:prstGeom prst="rect">
            <a:avLst/>
          </a:prstGeom>
          <a:noFill/>
        </p:spPr>
        <p:txBody>
          <a:bodyPr wrap="square" rtlCol="0">
            <a:spAutoFit/>
          </a:bodyPr>
          <a:lstStyle/>
          <a:p>
            <a:r>
              <a:rPr lang="en-US" dirty="0"/>
              <a:t>Resources 1-12</a:t>
            </a:r>
          </a:p>
        </p:txBody>
      </p:sp>
      <p:sp>
        <p:nvSpPr>
          <p:cNvPr id="5" name="Rectangle 4">
            <a:extLst>
              <a:ext uri="{FF2B5EF4-FFF2-40B4-BE49-F238E27FC236}">
                <a16:creationId xmlns:a16="http://schemas.microsoft.com/office/drawing/2014/main" id="{E7669FA3-B478-BD03-FA40-259F8399DE3D}"/>
              </a:ext>
            </a:extLst>
          </p:cNvPr>
          <p:cNvSpPr/>
          <p:nvPr/>
        </p:nvSpPr>
        <p:spPr>
          <a:xfrm>
            <a:off x="3522446" y="2595548"/>
            <a:ext cx="883299" cy="285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C277B45-34E2-BEFF-8688-67E45C4995ED}"/>
              </a:ext>
            </a:extLst>
          </p:cNvPr>
          <p:cNvSpPr txBox="1"/>
          <p:nvPr/>
        </p:nvSpPr>
        <p:spPr>
          <a:xfrm>
            <a:off x="3564154" y="2565680"/>
            <a:ext cx="942532" cy="369332"/>
          </a:xfrm>
          <a:prstGeom prst="rect">
            <a:avLst/>
          </a:prstGeom>
          <a:noFill/>
        </p:spPr>
        <p:txBody>
          <a:bodyPr wrap="square" rtlCol="0">
            <a:spAutoFit/>
          </a:bodyPr>
          <a:lstStyle/>
          <a:p>
            <a:r>
              <a:rPr lang="en-US" dirty="0">
                <a:solidFill>
                  <a:schemeClr val="bg1"/>
                </a:solidFill>
              </a:rPr>
              <a:t>Search</a:t>
            </a:r>
          </a:p>
        </p:txBody>
      </p:sp>
      <p:sp>
        <p:nvSpPr>
          <p:cNvPr id="17" name="Rectangle 16">
            <a:extLst>
              <a:ext uri="{FF2B5EF4-FFF2-40B4-BE49-F238E27FC236}">
                <a16:creationId xmlns:a16="http://schemas.microsoft.com/office/drawing/2014/main" id="{6F722DB1-3661-B6CB-95FF-EA2FB333E0B9}"/>
              </a:ext>
            </a:extLst>
          </p:cNvPr>
          <p:cNvSpPr/>
          <p:nvPr/>
        </p:nvSpPr>
        <p:spPr>
          <a:xfrm>
            <a:off x="10080171" y="1317810"/>
            <a:ext cx="1600200" cy="668657"/>
          </a:xfrm>
          <a:prstGeom prst="rect">
            <a:avLst/>
          </a:prstGeom>
          <a:solidFill>
            <a:schemeClr val="bg1"/>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Help Me Find What I Need!</a:t>
            </a:r>
          </a:p>
        </p:txBody>
      </p:sp>
      <p:sp>
        <p:nvSpPr>
          <p:cNvPr id="23" name="Rectangle 22">
            <a:extLst>
              <a:ext uri="{FF2B5EF4-FFF2-40B4-BE49-F238E27FC236}">
                <a16:creationId xmlns:a16="http://schemas.microsoft.com/office/drawing/2014/main" id="{F31AFB34-1703-3B4F-F351-34060D26843B}"/>
              </a:ext>
            </a:extLst>
          </p:cNvPr>
          <p:cNvSpPr/>
          <p:nvPr/>
        </p:nvSpPr>
        <p:spPr>
          <a:xfrm>
            <a:off x="1208314" y="5443871"/>
            <a:ext cx="1556657" cy="687572"/>
          </a:xfrm>
          <a:prstGeom prst="rect">
            <a:avLst/>
          </a:prstGeom>
          <a:solidFill>
            <a:schemeClr val="bg1"/>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Admin Login</a:t>
            </a:r>
          </a:p>
        </p:txBody>
      </p:sp>
    </p:spTree>
    <p:extLst>
      <p:ext uri="{BB962C8B-B14F-4D97-AF65-F5344CB8AC3E}">
        <p14:creationId xmlns:p14="http://schemas.microsoft.com/office/powerpoint/2010/main" val="330765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C6F8-2B1B-109C-0702-1B540C8E549A}"/>
              </a:ext>
            </a:extLst>
          </p:cNvPr>
          <p:cNvSpPr>
            <a:spLocks noGrp="1"/>
          </p:cNvSpPr>
          <p:nvPr>
            <p:ph type="title"/>
          </p:nvPr>
        </p:nvSpPr>
        <p:spPr>
          <a:xfrm>
            <a:off x="751114" y="243160"/>
            <a:ext cx="10515600" cy="1325563"/>
          </a:xfrm>
        </p:spPr>
        <p:txBody>
          <a:bodyPr/>
          <a:lstStyle/>
          <a:p>
            <a:r>
              <a:rPr lang="en-US" dirty="0"/>
              <a:t>East Tennessee Mental Health Resources </a:t>
            </a:r>
          </a:p>
        </p:txBody>
      </p:sp>
      <p:sp>
        <p:nvSpPr>
          <p:cNvPr id="4" name="Rectangle 3">
            <a:extLst>
              <a:ext uri="{FF2B5EF4-FFF2-40B4-BE49-F238E27FC236}">
                <a16:creationId xmlns:a16="http://schemas.microsoft.com/office/drawing/2014/main" id="{BDD66A68-8711-09F8-190D-10839F9700DE}"/>
              </a:ext>
            </a:extLst>
          </p:cNvPr>
          <p:cNvSpPr/>
          <p:nvPr/>
        </p:nvSpPr>
        <p:spPr>
          <a:xfrm>
            <a:off x="751114" y="2201412"/>
            <a:ext cx="10929257" cy="429985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08A4A4B-ECA8-DD96-7405-99351A505CB8}"/>
              </a:ext>
            </a:extLst>
          </p:cNvPr>
          <p:cNvSpPr txBox="1"/>
          <p:nvPr/>
        </p:nvSpPr>
        <p:spPr>
          <a:xfrm>
            <a:off x="838201" y="1448256"/>
            <a:ext cx="9361714" cy="461665"/>
          </a:xfrm>
          <a:prstGeom prst="rect">
            <a:avLst/>
          </a:prstGeom>
          <a:noFill/>
        </p:spPr>
        <p:txBody>
          <a:bodyPr wrap="square" rtlCol="0">
            <a:spAutoFit/>
          </a:bodyPr>
          <a:lstStyle/>
          <a:p>
            <a:r>
              <a:rPr lang="en-US" sz="2400" dirty="0"/>
              <a:t>Submit a New Resource</a:t>
            </a:r>
          </a:p>
        </p:txBody>
      </p:sp>
      <p:sp>
        <p:nvSpPr>
          <p:cNvPr id="3" name="Rectangle 2">
            <a:extLst>
              <a:ext uri="{FF2B5EF4-FFF2-40B4-BE49-F238E27FC236}">
                <a16:creationId xmlns:a16="http://schemas.microsoft.com/office/drawing/2014/main" id="{10D42734-9C0E-75DF-3C27-71FC3DDF96B5}"/>
              </a:ext>
            </a:extLst>
          </p:cNvPr>
          <p:cNvSpPr/>
          <p:nvPr/>
        </p:nvSpPr>
        <p:spPr>
          <a:xfrm>
            <a:off x="1034143" y="2460171"/>
            <a:ext cx="10406743" cy="37882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FB10AA4-B667-CD10-BDFB-974BAA362B07}"/>
              </a:ext>
            </a:extLst>
          </p:cNvPr>
          <p:cNvSpPr txBox="1"/>
          <p:nvPr/>
        </p:nvSpPr>
        <p:spPr>
          <a:xfrm>
            <a:off x="1148443" y="2575324"/>
            <a:ext cx="9895114" cy="369332"/>
          </a:xfrm>
          <a:prstGeom prst="rect">
            <a:avLst/>
          </a:prstGeom>
          <a:noFill/>
        </p:spPr>
        <p:txBody>
          <a:bodyPr wrap="square" rtlCol="0">
            <a:spAutoFit/>
          </a:bodyPr>
          <a:lstStyle/>
          <a:p>
            <a:r>
              <a:rPr lang="en-US" dirty="0"/>
              <a:t>What type of resource do you want to submit?</a:t>
            </a:r>
          </a:p>
        </p:txBody>
      </p:sp>
      <p:sp>
        <p:nvSpPr>
          <p:cNvPr id="7" name="Rectangle 6">
            <a:extLst>
              <a:ext uri="{FF2B5EF4-FFF2-40B4-BE49-F238E27FC236}">
                <a16:creationId xmlns:a16="http://schemas.microsoft.com/office/drawing/2014/main" id="{50153D0C-E696-4DE9-486F-D57DC3390C62}"/>
              </a:ext>
            </a:extLst>
          </p:cNvPr>
          <p:cNvSpPr/>
          <p:nvPr/>
        </p:nvSpPr>
        <p:spPr>
          <a:xfrm>
            <a:off x="1241329" y="3044728"/>
            <a:ext cx="3777238" cy="4463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1B478F8-D918-4974-83B7-494472637168}"/>
              </a:ext>
            </a:extLst>
          </p:cNvPr>
          <p:cNvSpPr txBox="1"/>
          <p:nvPr/>
        </p:nvSpPr>
        <p:spPr>
          <a:xfrm>
            <a:off x="1306743" y="3091883"/>
            <a:ext cx="2556419" cy="369332"/>
          </a:xfrm>
          <a:prstGeom prst="rect">
            <a:avLst/>
          </a:prstGeom>
          <a:solidFill>
            <a:schemeClr val="bg1"/>
          </a:solidFill>
        </p:spPr>
        <p:txBody>
          <a:bodyPr wrap="square" rtlCol="0">
            <a:spAutoFit/>
          </a:bodyPr>
          <a:lstStyle/>
          <a:p>
            <a:r>
              <a:rPr lang="en-US" dirty="0"/>
              <a:t>Search Resource Types</a:t>
            </a:r>
          </a:p>
        </p:txBody>
      </p:sp>
      <p:sp>
        <p:nvSpPr>
          <p:cNvPr id="11" name="Rectangle 10">
            <a:extLst>
              <a:ext uri="{FF2B5EF4-FFF2-40B4-BE49-F238E27FC236}">
                <a16:creationId xmlns:a16="http://schemas.microsoft.com/office/drawing/2014/main" id="{4A325397-ED75-0FAE-C493-4EFB0726B218}"/>
              </a:ext>
            </a:extLst>
          </p:cNvPr>
          <p:cNvSpPr/>
          <p:nvPr/>
        </p:nvSpPr>
        <p:spPr>
          <a:xfrm>
            <a:off x="4024987" y="3124974"/>
            <a:ext cx="883299" cy="285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B259-8C35-EFE1-42AD-47FF24C4C84E}"/>
              </a:ext>
            </a:extLst>
          </p:cNvPr>
          <p:cNvSpPr txBox="1"/>
          <p:nvPr/>
        </p:nvSpPr>
        <p:spPr>
          <a:xfrm>
            <a:off x="4024987" y="3091883"/>
            <a:ext cx="942532" cy="369332"/>
          </a:xfrm>
          <a:prstGeom prst="rect">
            <a:avLst/>
          </a:prstGeom>
          <a:noFill/>
        </p:spPr>
        <p:txBody>
          <a:bodyPr wrap="square" rtlCol="0">
            <a:spAutoFit/>
          </a:bodyPr>
          <a:lstStyle/>
          <a:p>
            <a:r>
              <a:rPr lang="en-US" dirty="0">
                <a:solidFill>
                  <a:schemeClr val="bg1"/>
                </a:solidFill>
              </a:rPr>
              <a:t>Search</a:t>
            </a:r>
          </a:p>
        </p:txBody>
      </p:sp>
      <p:sp>
        <p:nvSpPr>
          <p:cNvPr id="14" name="TextBox 13">
            <a:extLst>
              <a:ext uri="{FF2B5EF4-FFF2-40B4-BE49-F238E27FC236}">
                <a16:creationId xmlns:a16="http://schemas.microsoft.com/office/drawing/2014/main" id="{05C40C7D-BCF5-0DD3-E3D1-DCFE195D975F}"/>
              </a:ext>
            </a:extLst>
          </p:cNvPr>
          <p:cNvSpPr txBox="1"/>
          <p:nvPr/>
        </p:nvSpPr>
        <p:spPr>
          <a:xfrm>
            <a:off x="2306828" y="3577010"/>
            <a:ext cx="961271" cy="369332"/>
          </a:xfrm>
          <a:prstGeom prst="rect">
            <a:avLst/>
          </a:prstGeom>
          <a:noFill/>
        </p:spPr>
        <p:txBody>
          <a:bodyPr wrap="square" rtlCol="0">
            <a:spAutoFit/>
          </a:bodyPr>
          <a:lstStyle/>
          <a:p>
            <a:r>
              <a:rPr lang="en-US" dirty="0">
                <a:solidFill>
                  <a:schemeClr val="bg1"/>
                </a:solidFill>
              </a:rPr>
              <a:t>Search</a:t>
            </a:r>
          </a:p>
        </p:txBody>
      </p:sp>
      <p:sp>
        <p:nvSpPr>
          <p:cNvPr id="16" name="Rectangle 15">
            <a:extLst>
              <a:ext uri="{FF2B5EF4-FFF2-40B4-BE49-F238E27FC236}">
                <a16:creationId xmlns:a16="http://schemas.microsoft.com/office/drawing/2014/main" id="{4A5D7CC8-E940-DC9A-A5AF-051BCA4C0A3C}"/>
              </a:ext>
            </a:extLst>
          </p:cNvPr>
          <p:cNvSpPr/>
          <p:nvPr/>
        </p:nvSpPr>
        <p:spPr>
          <a:xfrm>
            <a:off x="1241329" y="3577010"/>
            <a:ext cx="3777238" cy="24996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4610DF2-1102-D3FC-194F-3D05B1A47ED9}"/>
              </a:ext>
            </a:extLst>
          </p:cNvPr>
          <p:cNvSpPr txBox="1"/>
          <p:nvPr/>
        </p:nvSpPr>
        <p:spPr>
          <a:xfrm>
            <a:off x="1377387" y="3704368"/>
            <a:ext cx="3530899"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t>Therapist</a:t>
            </a:r>
          </a:p>
          <a:p>
            <a:pPr marL="285750" indent="-285750">
              <a:buFont typeface="Wingdings" panose="05000000000000000000" pitchFamily="2" charset="2"/>
              <a:buChar char="q"/>
            </a:pPr>
            <a:r>
              <a:rPr lang="en-US" dirty="0"/>
              <a:t>Medication Management </a:t>
            </a:r>
          </a:p>
          <a:p>
            <a:pPr marL="285750" indent="-285750">
              <a:buFont typeface="Wingdings" panose="05000000000000000000" pitchFamily="2" charset="2"/>
              <a:buChar char="q"/>
            </a:pPr>
            <a:r>
              <a:rPr lang="en-US" dirty="0"/>
              <a:t>Inpatient Facility</a:t>
            </a:r>
          </a:p>
          <a:p>
            <a:pPr marL="285750" indent="-285750">
              <a:buFont typeface="Wingdings" panose="05000000000000000000" pitchFamily="2" charset="2"/>
              <a:buChar char="q"/>
            </a:pPr>
            <a:r>
              <a:rPr lang="en-US" dirty="0"/>
              <a:t> Outpatient Program</a:t>
            </a:r>
          </a:p>
          <a:p>
            <a:pPr marL="285750" indent="-285750">
              <a:buFont typeface="Wingdings" panose="05000000000000000000" pitchFamily="2" charset="2"/>
              <a:buChar char="q"/>
            </a:pPr>
            <a:r>
              <a:rPr lang="en-US" dirty="0"/>
              <a:t>Student Related Resource</a:t>
            </a:r>
          </a:p>
        </p:txBody>
      </p:sp>
      <p:sp>
        <p:nvSpPr>
          <p:cNvPr id="9" name="Rectangle 8">
            <a:extLst>
              <a:ext uri="{FF2B5EF4-FFF2-40B4-BE49-F238E27FC236}">
                <a16:creationId xmlns:a16="http://schemas.microsoft.com/office/drawing/2014/main" id="{C82BDD37-F49B-11C8-D38B-919F540795A3}"/>
              </a:ext>
            </a:extLst>
          </p:cNvPr>
          <p:cNvSpPr/>
          <p:nvPr/>
        </p:nvSpPr>
        <p:spPr>
          <a:xfrm>
            <a:off x="5365898" y="3044728"/>
            <a:ext cx="5677659" cy="30319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check mark on a white background&#10;&#10;Description automatically generated">
            <a:extLst>
              <a:ext uri="{FF2B5EF4-FFF2-40B4-BE49-F238E27FC236}">
                <a16:creationId xmlns:a16="http://schemas.microsoft.com/office/drawing/2014/main" id="{D0C8ECAE-3CBD-1DD9-79E8-60FFB551B5C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519076" y="3761676"/>
            <a:ext cx="162046" cy="162046"/>
          </a:xfrm>
          <a:prstGeom prst="rect">
            <a:avLst/>
          </a:prstGeom>
        </p:spPr>
      </p:pic>
      <p:sp>
        <p:nvSpPr>
          <p:cNvPr id="13" name="TextBox 12">
            <a:extLst>
              <a:ext uri="{FF2B5EF4-FFF2-40B4-BE49-F238E27FC236}">
                <a16:creationId xmlns:a16="http://schemas.microsoft.com/office/drawing/2014/main" id="{E825F658-78DA-9BB5-154C-F203148C0CEA}"/>
              </a:ext>
            </a:extLst>
          </p:cNvPr>
          <p:cNvSpPr txBox="1"/>
          <p:nvPr/>
        </p:nvSpPr>
        <p:spPr>
          <a:xfrm>
            <a:off x="5691963" y="3124974"/>
            <a:ext cx="5122650" cy="369332"/>
          </a:xfrm>
          <a:prstGeom prst="rect">
            <a:avLst/>
          </a:prstGeom>
          <a:noFill/>
        </p:spPr>
        <p:txBody>
          <a:bodyPr wrap="square" rtlCol="0">
            <a:spAutoFit/>
          </a:bodyPr>
          <a:lstStyle/>
          <a:p>
            <a:r>
              <a:rPr lang="en-US" dirty="0"/>
              <a:t>Submit a Therapist</a:t>
            </a:r>
          </a:p>
        </p:txBody>
      </p:sp>
      <p:sp>
        <p:nvSpPr>
          <p:cNvPr id="15" name="TextBox 14">
            <a:extLst>
              <a:ext uri="{FF2B5EF4-FFF2-40B4-BE49-F238E27FC236}">
                <a16:creationId xmlns:a16="http://schemas.microsoft.com/office/drawing/2014/main" id="{AD36B782-291C-7175-1CAF-D831E1FC7173}"/>
              </a:ext>
            </a:extLst>
          </p:cNvPr>
          <p:cNvSpPr txBox="1"/>
          <p:nvPr/>
        </p:nvSpPr>
        <p:spPr>
          <a:xfrm>
            <a:off x="5837727" y="3577009"/>
            <a:ext cx="1853157" cy="369332"/>
          </a:xfrm>
          <a:prstGeom prst="rect">
            <a:avLst/>
          </a:prstGeom>
          <a:noFill/>
        </p:spPr>
        <p:txBody>
          <a:bodyPr wrap="square" rtlCol="0">
            <a:spAutoFit/>
          </a:bodyPr>
          <a:lstStyle/>
          <a:p>
            <a:endParaRPr lang="en-US" dirty="0"/>
          </a:p>
        </p:txBody>
      </p:sp>
      <p:sp>
        <p:nvSpPr>
          <p:cNvPr id="23" name="Rectangle 22">
            <a:extLst>
              <a:ext uri="{FF2B5EF4-FFF2-40B4-BE49-F238E27FC236}">
                <a16:creationId xmlns:a16="http://schemas.microsoft.com/office/drawing/2014/main" id="{8426E3FC-90D3-B7AB-4C26-580E166AA25C}"/>
              </a:ext>
            </a:extLst>
          </p:cNvPr>
          <p:cNvSpPr/>
          <p:nvPr/>
        </p:nvSpPr>
        <p:spPr>
          <a:xfrm>
            <a:off x="5794816" y="3577009"/>
            <a:ext cx="3870064" cy="2932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Side |</a:t>
            </a:r>
          </a:p>
        </p:txBody>
      </p:sp>
      <p:sp>
        <p:nvSpPr>
          <p:cNvPr id="30" name="Rectangle 29">
            <a:extLst>
              <a:ext uri="{FF2B5EF4-FFF2-40B4-BE49-F238E27FC236}">
                <a16:creationId xmlns:a16="http://schemas.microsoft.com/office/drawing/2014/main" id="{416E0233-3956-E96A-B4EE-D5F7FB354E49}"/>
              </a:ext>
            </a:extLst>
          </p:cNvPr>
          <p:cNvSpPr/>
          <p:nvPr/>
        </p:nvSpPr>
        <p:spPr>
          <a:xfrm>
            <a:off x="10837963" y="3044728"/>
            <a:ext cx="205594" cy="301508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2B3340-1A44-B2AD-BE6B-CC044A76430C}"/>
              </a:ext>
            </a:extLst>
          </p:cNvPr>
          <p:cNvSpPr/>
          <p:nvPr/>
        </p:nvSpPr>
        <p:spPr>
          <a:xfrm>
            <a:off x="10841754" y="3382088"/>
            <a:ext cx="201803" cy="644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94166E-ED24-454B-BCD3-40E8EB3787B6}"/>
              </a:ext>
            </a:extLst>
          </p:cNvPr>
          <p:cNvSpPr/>
          <p:nvPr/>
        </p:nvSpPr>
        <p:spPr>
          <a:xfrm>
            <a:off x="10689771" y="1448256"/>
            <a:ext cx="990600" cy="5814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
        <p:nvSpPr>
          <p:cNvPr id="20" name="Rectangle 19">
            <a:extLst>
              <a:ext uri="{FF2B5EF4-FFF2-40B4-BE49-F238E27FC236}">
                <a16:creationId xmlns:a16="http://schemas.microsoft.com/office/drawing/2014/main" id="{9372ABC2-CE49-BECF-CBDF-22438F9168B0}"/>
              </a:ext>
            </a:extLst>
          </p:cNvPr>
          <p:cNvSpPr/>
          <p:nvPr/>
        </p:nvSpPr>
        <p:spPr>
          <a:xfrm>
            <a:off x="5794816" y="3870251"/>
            <a:ext cx="3870064" cy="21895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A0B3B2D-567B-603B-1203-05F0C91BE043}"/>
              </a:ext>
            </a:extLst>
          </p:cNvPr>
          <p:cNvSpPr txBox="1"/>
          <p:nvPr/>
        </p:nvSpPr>
        <p:spPr>
          <a:xfrm>
            <a:off x="5948008" y="3970323"/>
            <a:ext cx="3593156" cy="923330"/>
          </a:xfrm>
          <a:prstGeom prst="rect">
            <a:avLst/>
          </a:prstGeom>
          <a:noFill/>
        </p:spPr>
        <p:txBody>
          <a:bodyPr wrap="square" rtlCol="0">
            <a:spAutoFit/>
          </a:bodyPr>
          <a:lstStyle/>
          <a:p>
            <a:r>
              <a:rPr lang="en-US" dirty="0">
                <a:highlight>
                  <a:srgbClr val="00FFFF"/>
                </a:highlight>
              </a:rPr>
              <a:t>Creekside LLC</a:t>
            </a:r>
          </a:p>
          <a:p>
            <a:r>
              <a:rPr lang="en-US" dirty="0"/>
              <a:t>Sunnyside LLC</a:t>
            </a:r>
          </a:p>
          <a:p>
            <a:r>
              <a:rPr lang="en-US" dirty="0"/>
              <a:t>Brightside LLC</a:t>
            </a:r>
          </a:p>
        </p:txBody>
      </p:sp>
      <p:pic>
        <p:nvPicPr>
          <p:cNvPr id="22" name="Picture 21" descr="A black mouse cursor on a black background&#10;&#10;Description automatically generated">
            <a:extLst>
              <a:ext uri="{FF2B5EF4-FFF2-40B4-BE49-F238E27FC236}">
                <a16:creationId xmlns:a16="http://schemas.microsoft.com/office/drawing/2014/main" id="{E653F0C9-61BD-8D6D-9D6D-576DCE3EC793}"/>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294981" y="4127204"/>
            <a:ext cx="469324" cy="469324"/>
          </a:xfrm>
          <a:prstGeom prst="rect">
            <a:avLst/>
          </a:prstGeom>
        </p:spPr>
      </p:pic>
      <p:sp>
        <p:nvSpPr>
          <p:cNvPr id="34" name="TextBox 33">
            <a:extLst>
              <a:ext uri="{FF2B5EF4-FFF2-40B4-BE49-F238E27FC236}">
                <a16:creationId xmlns:a16="http://schemas.microsoft.com/office/drawing/2014/main" id="{6B7730E4-F2B2-7E8C-D193-E93926435F23}"/>
              </a:ext>
            </a:extLst>
          </p:cNvPr>
          <p:cNvSpPr txBox="1"/>
          <p:nvPr/>
        </p:nvSpPr>
        <p:spPr>
          <a:xfrm>
            <a:off x="9773862" y="3538964"/>
            <a:ext cx="1040751" cy="646331"/>
          </a:xfrm>
          <a:prstGeom prst="rect">
            <a:avLst/>
          </a:prstGeom>
          <a:noFill/>
        </p:spPr>
        <p:txBody>
          <a:bodyPr wrap="square" rtlCol="0">
            <a:spAutoFit/>
          </a:bodyPr>
          <a:lstStyle/>
          <a:p>
            <a:r>
              <a:rPr lang="en-US" dirty="0"/>
              <a:t>Assoc. Practice</a:t>
            </a:r>
          </a:p>
        </p:txBody>
      </p:sp>
    </p:spTree>
    <p:extLst>
      <p:ext uri="{BB962C8B-B14F-4D97-AF65-F5344CB8AC3E}">
        <p14:creationId xmlns:p14="http://schemas.microsoft.com/office/powerpoint/2010/main" val="372776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C6F8-2B1B-109C-0702-1B540C8E549A}"/>
              </a:ext>
            </a:extLst>
          </p:cNvPr>
          <p:cNvSpPr>
            <a:spLocks noGrp="1"/>
          </p:cNvSpPr>
          <p:nvPr>
            <p:ph type="title"/>
          </p:nvPr>
        </p:nvSpPr>
        <p:spPr>
          <a:xfrm>
            <a:off x="751114" y="243160"/>
            <a:ext cx="10515600" cy="1325563"/>
          </a:xfrm>
        </p:spPr>
        <p:txBody>
          <a:bodyPr/>
          <a:lstStyle/>
          <a:p>
            <a:r>
              <a:rPr lang="en-US" dirty="0"/>
              <a:t>East Tennessee Mental Health Resources </a:t>
            </a:r>
          </a:p>
        </p:txBody>
      </p:sp>
      <p:sp>
        <p:nvSpPr>
          <p:cNvPr id="4" name="Rectangle 3">
            <a:extLst>
              <a:ext uri="{FF2B5EF4-FFF2-40B4-BE49-F238E27FC236}">
                <a16:creationId xmlns:a16="http://schemas.microsoft.com/office/drawing/2014/main" id="{BDD66A68-8711-09F8-190D-10839F9700DE}"/>
              </a:ext>
            </a:extLst>
          </p:cNvPr>
          <p:cNvSpPr/>
          <p:nvPr/>
        </p:nvSpPr>
        <p:spPr>
          <a:xfrm>
            <a:off x="751114" y="2201412"/>
            <a:ext cx="10929257" cy="429985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08A4A4B-ECA8-DD96-7405-99351A505CB8}"/>
              </a:ext>
            </a:extLst>
          </p:cNvPr>
          <p:cNvSpPr txBox="1"/>
          <p:nvPr/>
        </p:nvSpPr>
        <p:spPr>
          <a:xfrm>
            <a:off x="838201" y="1448256"/>
            <a:ext cx="9361714" cy="461665"/>
          </a:xfrm>
          <a:prstGeom prst="rect">
            <a:avLst/>
          </a:prstGeom>
          <a:noFill/>
        </p:spPr>
        <p:txBody>
          <a:bodyPr wrap="square" rtlCol="0">
            <a:spAutoFit/>
          </a:bodyPr>
          <a:lstStyle/>
          <a:p>
            <a:r>
              <a:rPr lang="en-US" sz="2400" dirty="0"/>
              <a:t>Submit a New Resource</a:t>
            </a:r>
          </a:p>
        </p:txBody>
      </p:sp>
      <p:sp>
        <p:nvSpPr>
          <p:cNvPr id="3" name="Rectangle 2">
            <a:extLst>
              <a:ext uri="{FF2B5EF4-FFF2-40B4-BE49-F238E27FC236}">
                <a16:creationId xmlns:a16="http://schemas.microsoft.com/office/drawing/2014/main" id="{10D42734-9C0E-75DF-3C27-71FC3DDF96B5}"/>
              </a:ext>
            </a:extLst>
          </p:cNvPr>
          <p:cNvSpPr/>
          <p:nvPr/>
        </p:nvSpPr>
        <p:spPr>
          <a:xfrm>
            <a:off x="1034143" y="2460171"/>
            <a:ext cx="10406743" cy="37882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FB10AA4-B667-CD10-BDFB-974BAA362B07}"/>
              </a:ext>
            </a:extLst>
          </p:cNvPr>
          <p:cNvSpPr txBox="1"/>
          <p:nvPr/>
        </p:nvSpPr>
        <p:spPr>
          <a:xfrm>
            <a:off x="1148443" y="2575324"/>
            <a:ext cx="9895114" cy="369332"/>
          </a:xfrm>
          <a:prstGeom prst="rect">
            <a:avLst/>
          </a:prstGeom>
          <a:noFill/>
        </p:spPr>
        <p:txBody>
          <a:bodyPr wrap="square" rtlCol="0">
            <a:spAutoFit/>
          </a:bodyPr>
          <a:lstStyle/>
          <a:p>
            <a:r>
              <a:rPr lang="en-US" dirty="0"/>
              <a:t>What type of resource do you want to submit?</a:t>
            </a:r>
          </a:p>
        </p:txBody>
      </p:sp>
      <p:sp>
        <p:nvSpPr>
          <p:cNvPr id="7" name="Rectangle 6">
            <a:extLst>
              <a:ext uri="{FF2B5EF4-FFF2-40B4-BE49-F238E27FC236}">
                <a16:creationId xmlns:a16="http://schemas.microsoft.com/office/drawing/2014/main" id="{50153D0C-E696-4DE9-486F-D57DC3390C62}"/>
              </a:ext>
            </a:extLst>
          </p:cNvPr>
          <p:cNvSpPr/>
          <p:nvPr/>
        </p:nvSpPr>
        <p:spPr>
          <a:xfrm>
            <a:off x="1241329" y="3044728"/>
            <a:ext cx="3777238" cy="4463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1B478F8-D918-4974-83B7-494472637168}"/>
              </a:ext>
            </a:extLst>
          </p:cNvPr>
          <p:cNvSpPr txBox="1"/>
          <p:nvPr/>
        </p:nvSpPr>
        <p:spPr>
          <a:xfrm>
            <a:off x="1306743" y="3091883"/>
            <a:ext cx="2556419" cy="369332"/>
          </a:xfrm>
          <a:prstGeom prst="rect">
            <a:avLst/>
          </a:prstGeom>
          <a:solidFill>
            <a:schemeClr val="bg1"/>
          </a:solidFill>
        </p:spPr>
        <p:txBody>
          <a:bodyPr wrap="square" rtlCol="0">
            <a:spAutoFit/>
          </a:bodyPr>
          <a:lstStyle/>
          <a:p>
            <a:r>
              <a:rPr lang="en-US" dirty="0"/>
              <a:t>Search Resource Types</a:t>
            </a:r>
          </a:p>
        </p:txBody>
      </p:sp>
      <p:sp>
        <p:nvSpPr>
          <p:cNvPr id="11" name="Rectangle 10">
            <a:extLst>
              <a:ext uri="{FF2B5EF4-FFF2-40B4-BE49-F238E27FC236}">
                <a16:creationId xmlns:a16="http://schemas.microsoft.com/office/drawing/2014/main" id="{4A325397-ED75-0FAE-C493-4EFB0726B218}"/>
              </a:ext>
            </a:extLst>
          </p:cNvPr>
          <p:cNvSpPr/>
          <p:nvPr/>
        </p:nvSpPr>
        <p:spPr>
          <a:xfrm>
            <a:off x="4024987" y="3124974"/>
            <a:ext cx="883299" cy="285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B259-8C35-EFE1-42AD-47FF24C4C84E}"/>
              </a:ext>
            </a:extLst>
          </p:cNvPr>
          <p:cNvSpPr txBox="1"/>
          <p:nvPr/>
        </p:nvSpPr>
        <p:spPr>
          <a:xfrm>
            <a:off x="4024987" y="3091883"/>
            <a:ext cx="942532" cy="369332"/>
          </a:xfrm>
          <a:prstGeom prst="rect">
            <a:avLst/>
          </a:prstGeom>
          <a:noFill/>
        </p:spPr>
        <p:txBody>
          <a:bodyPr wrap="square" rtlCol="0">
            <a:spAutoFit/>
          </a:bodyPr>
          <a:lstStyle/>
          <a:p>
            <a:r>
              <a:rPr lang="en-US" dirty="0">
                <a:solidFill>
                  <a:schemeClr val="bg1"/>
                </a:solidFill>
              </a:rPr>
              <a:t>Search</a:t>
            </a:r>
          </a:p>
        </p:txBody>
      </p:sp>
      <p:sp>
        <p:nvSpPr>
          <p:cNvPr id="14" name="TextBox 13">
            <a:extLst>
              <a:ext uri="{FF2B5EF4-FFF2-40B4-BE49-F238E27FC236}">
                <a16:creationId xmlns:a16="http://schemas.microsoft.com/office/drawing/2014/main" id="{05C40C7D-BCF5-0DD3-E3D1-DCFE195D975F}"/>
              </a:ext>
            </a:extLst>
          </p:cNvPr>
          <p:cNvSpPr txBox="1"/>
          <p:nvPr/>
        </p:nvSpPr>
        <p:spPr>
          <a:xfrm>
            <a:off x="2306828" y="3577010"/>
            <a:ext cx="961271" cy="369332"/>
          </a:xfrm>
          <a:prstGeom prst="rect">
            <a:avLst/>
          </a:prstGeom>
          <a:noFill/>
        </p:spPr>
        <p:txBody>
          <a:bodyPr wrap="square" rtlCol="0">
            <a:spAutoFit/>
          </a:bodyPr>
          <a:lstStyle/>
          <a:p>
            <a:r>
              <a:rPr lang="en-US" dirty="0">
                <a:solidFill>
                  <a:schemeClr val="bg1"/>
                </a:solidFill>
              </a:rPr>
              <a:t>Search</a:t>
            </a:r>
          </a:p>
        </p:txBody>
      </p:sp>
      <p:sp>
        <p:nvSpPr>
          <p:cNvPr id="16" name="Rectangle 15">
            <a:extLst>
              <a:ext uri="{FF2B5EF4-FFF2-40B4-BE49-F238E27FC236}">
                <a16:creationId xmlns:a16="http://schemas.microsoft.com/office/drawing/2014/main" id="{4A5D7CC8-E940-DC9A-A5AF-051BCA4C0A3C}"/>
              </a:ext>
            </a:extLst>
          </p:cNvPr>
          <p:cNvSpPr/>
          <p:nvPr/>
        </p:nvSpPr>
        <p:spPr>
          <a:xfrm>
            <a:off x="1241329" y="3577010"/>
            <a:ext cx="3777238" cy="24996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4610DF2-1102-D3FC-194F-3D05B1A47ED9}"/>
              </a:ext>
            </a:extLst>
          </p:cNvPr>
          <p:cNvSpPr txBox="1"/>
          <p:nvPr/>
        </p:nvSpPr>
        <p:spPr>
          <a:xfrm>
            <a:off x="1377387" y="3704368"/>
            <a:ext cx="3530899"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t>Therapist</a:t>
            </a:r>
          </a:p>
          <a:p>
            <a:pPr marL="285750" indent="-285750">
              <a:buFont typeface="Wingdings" panose="05000000000000000000" pitchFamily="2" charset="2"/>
              <a:buChar char="q"/>
            </a:pPr>
            <a:r>
              <a:rPr lang="en-US" dirty="0"/>
              <a:t>Medication Management </a:t>
            </a:r>
          </a:p>
          <a:p>
            <a:pPr marL="285750" indent="-285750">
              <a:buFont typeface="Wingdings" panose="05000000000000000000" pitchFamily="2" charset="2"/>
              <a:buChar char="q"/>
            </a:pPr>
            <a:r>
              <a:rPr lang="en-US" dirty="0"/>
              <a:t>Inpatient Facility</a:t>
            </a:r>
          </a:p>
          <a:p>
            <a:pPr marL="285750" indent="-285750">
              <a:buFont typeface="Wingdings" panose="05000000000000000000" pitchFamily="2" charset="2"/>
              <a:buChar char="q"/>
            </a:pPr>
            <a:r>
              <a:rPr lang="en-US" dirty="0"/>
              <a:t> Outpatient Program</a:t>
            </a:r>
          </a:p>
          <a:p>
            <a:pPr marL="285750" indent="-285750">
              <a:buFont typeface="Wingdings" panose="05000000000000000000" pitchFamily="2" charset="2"/>
              <a:buChar char="q"/>
            </a:pPr>
            <a:r>
              <a:rPr lang="en-US" dirty="0"/>
              <a:t>Student Related Resource</a:t>
            </a:r>
          </a:p>
        </p:txBody>
      </p:sp>
      <p:sp>
        <p:nvSpPr>
          <p:cNvPr id="9" name="Rectangle 8">
            <a:extLst>
              <a:ext uri="{FF2B5EF4-FFF2-40B4-BE49-F238E27FC236}">
                <a16:creationId xmlns:a16="http://schemas.microsoft.com/office/drawing/2014/main" id="{C82BDD37-F49B-11C8-D38B-919F540795A3}"/>
              </a:ext>
            </a:extLst>
          </p:cNvPr>
          <p:cNvSpPr/>
          <p:nvPr/>
        </p:nvSpPr>
        <p:spPr>
          <a:xfrm>
            <a:off x="5365898" y="3044728"/>
            <a:ext cx="5677659" cy="30319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check mark on a white background&#10;&#10;Description automatically generated">
            <a:extLst>
              <a:ext uri="{FF2B5EF4-FFF2-40B4-BE49-F238E27FC236}">
                <a16:creationId xmlns:a16="http://schemas.microsoft.com/office/drawing/2014/main" id="{D0C8ECAE-3CBD-1DD9-79E8-60FFB551B5C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519076" y="3761676"/>
            <a:ext cx="162046" cy="162046"/>
          </a:xfrm>
          <a:prstGeom prst="rect">
            <a:avLst/>
          </a:prstGeom>
        </p:spPr>
      </p:pic>
      <p:sp>
        <p:nvSpPr>
          <p:cNvPr id="13" name="TextBox 12">
            <a:extLst>
              <a:ext uri="{FF2B5EF4-FFF2-40B4-BE49-F238E27FC236}">
                <a16:creationId xmlns:a16="http://schemas.microsoft.com/office/drawing/2014/main" id="{E825F658-78DA-9BB5-154C-F203148C0CEA}"/>
              </a:ext>
            </a:extLst>
          </p:cNvPr>
          <p:cNvSpPr txBox="1"/>
          <p:nvPr/>
        </p:nvSpPr>
        <p:spPr>
          <a:xfrm>
            <a:off x="5691963" y="3124974"/>
            <a:ext cx="5122650" cy="369332"/>
          </a:xfrm>
          <a:prstGeom prst="rect">
            <a:avLst/>
          </a:prstGeom>
          <a:noFill/>
        </p:spPr>
        <p:txBody>
          <a:bodyPr wrap="square" rtlCol="0">
            <a:spAutoFit/>
          </a:bodyPr>
          <a:lstStyle/>
          <a:p>
            <a:r>
              <a:rPr lang="en-US" dirty="0"/>
              <a:t>Submit a Therapist</a:t>
            </a:r>
          </a:p>
        </p:txBody>
      </p:sp>
      <p:grpSp>
        <p:nvGrpSpPr>
          <p:cNvPr id="20" name="Group 19">
            <a:extLst>
              <a:ext uri="{FF2B5EF4-FFF2-40B4-BE49-F238E27FC236}">
                <a16:creationId xmlns:a16="http://schemas.microsoft.com/office/drawing/2014/main" id="{FE6F0E6D-A586-DC03-0212-FD5D8D4CD965}"/>
              </a:ext>
            </a:extLst>
          </p:cNvPr>
          <p:cNvGrpSpPr/>
          <p:nvPr/>
        </p:nvGrpSpPr>
        <p:grpSpPr>
          <a:xfrm>
            <a:off x="5699410" y="3601283"/>
            <a:ext cx="1793086" cy="690118"/>
            <a:chOff x="5728717" y="4134862"/>
            <a:chExt cx="1793086" cy="690118"/>
          </a:xfrm>
        </p:grpSpPr>
        <p:sp>
          <p:nvSpPr>
            <p:cNvPr id="24" name="TextBox 23">
              <a:extLst>
                <a:ext uri="{FF2B5EF4-FFF2-40B4-BE49-F238E27FC236}">
                  <a16:creationId xmlns:a16="http://schemas.microsoft.com/office/drawing/2014/main" id="{E483C201-069A-F010-C6AD-0F5B4A1F07E5}"/>
                </a:ext>
              </a:extLst>
            </p:cNvPr>
            <p:cNvSpPr txBox="1"/>
            <p:nvPr/>
          </p:nvSpPr>
          <p:spPr>
            <a:xfrm>
              <a:off x="5728717" y="4134862"/>
              <a:ext cx="1793086" cy="307777"/>
            </a:xfrm>
            <a:prstGeom prst="rect">
              <a:avLst/>
            </a:prstGeom>
            <a:noFill/>
          </p:spPr>
          <p:txBody>
            <a:bodyPr wrap="square" rtlCol="0">
              <a:spAutoFit/>
            </a:bodyPr>
            <a:lstStyle/>
            <a:p>
              <a:r>
                <a:rPr lang="en-US" sz="1400" dirty="0"/>
                <a:t>Accepts Insurance </a:t>
              </a:r>
            </a:p>
          </p:txBody>
        </p:sp>
        <p:grpSp>
          <p:nvGrpSpPr>
            <p:cNvPr id="18" name="Group 17">
              <a:extLst>
                <a:ext uri="{FF2B5EF4-FFF2-40B4-BE49-F238E27FC236}">
                  <a16:creationId xmlns:a16="http://schemas.microsoft.com/office/drawing/2014/main" id="{0041D33B-E083-CDFD-2F14-42A45A60359B}"/>
                </a:ext>
              </a:extLst>
            </p:cNvPr>
            <p:cNvGrpSpPr/>
            <p:nvPr/>
          </p:nvGrpSpPr>
          <p:grpSpPr>
            <a:xfrm>
              <a:off x="5804550" y="4527981"/>
              <a:ext cx="1641419" cy="296999"/>
              <a:chOff x="5728717" y="5613709"/>
              <a:chExt cx="1641419" cy="296999"/>
            </a:xfrm>
          </p:grpSpPr>
          <p:sp>
            <p:nvSpPr>
              <p:cNvPr id="25" name="Rectangle 24">
                <a:extLst>
                  <a:ext uri="{FF2B5EF4-FFF2-40B4-BE49-F238E27FC236}">
                    <a16:creationId xmlns:a16="http://schemas.microsoft.com/office/drawing/2014/main" id="{D0617928-D197-877D-62E5-DADF3741167D}"/>
                  </a:ext>
                </a:extLst>
              </p:cNvPr>
              <p:cNvSpPr/>
              <p:nvPr/>
            </p:nvSpPr>
            <p:spPr>
              <a:xfrm>
                <a:off x="5728717" y="5633709"/>
                <a:ext cx="217497" cy="16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A66EE5-4A43-C51C-B659-2D7C0FCCC434}"/>
                  </a:ext>
                </a:extLst>
              </p:cNvPr>
              <p:cNvSpPr/>
              <p:nvPr/>
            </p:nvSpPr>
            <p:spPr>
              <a:xfrm>
                <a:off x="6597784" y="5644345"/>
                <a:ext cx="217497" cy="16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5FFA73F-FCB4-6DC8-22D6-83289CA89884}"/>
                  </a:ext>
                </a:extLst>
              </p:cNvPr>
              <p:cNvSpPr txBox="1"/>
              <p:nvPr/>
            </p:nvSpPr>
            <p:spPr>
              <a:xfrm>
                <a:off x="6102057" y="5633709"/>
                <a:ext cx="425302" cy="276999"/>
              </a:xfrm>
              <a:prstGeom prst="rect">
                <a:avLst/>
              </a:prstGeom>
              <a:noFill/>
            </p:spPr>
            <p:txBody>
              <a:bodyPr wrap="square" rtlCol="0">
                <a:spAutoFit/>
              </a:bodyPr>
              <a:lstStyle/>
              <a:p>
                <a:r>
                  <a:rPr lang="en-US" sz="1200" dirty="0"/>
                  <a:t>Yes</a:t>
                </a:r>
              </a:p>
            </p:txBody>
          </p:sp>
          <p:sp>
            <p:nvSpPr>
              <p:cNvPr id="28" name="TextBox 27">
                <a:extLst>
                  <a:ext uri="{FF2B5EF4-FFF2-40B4-BE49-F238E27FC236}">
                    <a16:creationId xmlns:a16="http://schemas.microsoft.com/office/drawing/2014/main" id="{1765729D-361D-99C0-53DF-61383DE36533}"/>
                  </a:ext>
                </a:extLst>
              </p:cNvPr>
              <p:cNvSpPr txBox="1"/>
              <p:nvPr/>
            </p:nvSpPr>
            <p:spPr>
              <a:xfrm>
                <a:off x="6944834" y="5613709"/>
                <a:ext cx="425302" cy="276999"/>
              </a:xfrm>
              <a:prstGeom prst="rect">
                <a:avLst/>
              </a:prstGeom>
              <a:noFill/>
            </p:spPr>
            <p:txBody>
              <a:bodyPr wrap="square" rtlCol="0">
                <a:spAutoFit/>
              </a:bodyPr>
              <a:lstStyle/>
              <a:p>
                <a:r>
                  <a:rPr lang="en-US" sz="1200" dirty="0"/>
                  <a:t>No</a:t>
                </a:r>
              </a:p>
            </p:txBody>
          </p:sp>
        </p:grpSp>
      </p:grpSp>
      <p:sp>
        <p:nvSpPr>
          <p:cNvPr id="30" name="Rectangle 29">
            <a:extLst>
              <a:ext uri="{FF2B5EF4-FFF2-40B4-BE49-F238E27FC236}">
                <a16:creationId xmlns:a16="http://schemas.microsoft.com/office/drawing/2014/main" id="{416E0233-3956-E96A-B4EE-D5F7FB354E49}"/>
              </a:ext>
            </a:extLst>
          </p:cNvPr>
          <p:cNvSpPr/>
          <p:nvPr/>
        </p:nvSpPr>
        <p:spPr>
          <a:xfrm>
            <a:off x="10837963" y="3044728"/>
            <a:ext cx="205594" cy="301508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2B3340-1A44-B2AD-BE6B-CC044A76430C}"/>
              </a:ext>
            </a:extLst>
          </p:cNvPr>
          <p:cNvSpPr/>
          <p:nvPr/>
        </p:nvSpPr>
        <p:spPr>
          <a:xfrm>
            <a:off x="10849769" y="3723630"/>
            <a:ext cx="201803" cy="644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220DB73-1F1B-806C-F96B-8A42E5835650}"/>
              </a:ext>
            </a:extLst>
          </p:cNvPr>
          <p:cNvSpPr txBox="1"/>
          <p:nvPr/>
        </p:nvSpPr>
        <p:spPr>
          <a:xfrm>
            <a:off x="7748496" y="3673258"/>
            <a:ext cx="2587256" cy="369332"/>
          </a:xfrm>
          <a:prstGeom prst="rect">
            <a:avLst/>
          </a:prstGeom>
          <a:noFill/>
        </p:spPr>
        <p:txBody>
          <a:bodyPr wrap="square" rtlCol="0">
            <a:spAutoFit/>
          </a:bodyPr>
          <a:lstStyle/>
          <a:p>
            <a:r>
              <a:rPr lang="en-US" dirty="0"/>
              <a:t>Select Specialties</a:t>
            </a:r>
          </a:p>
        </p:txBody>
      </p:sp>
      <p:grpSp>
        <p:nvGrpSpPr>
          <p:cNvPr id="21" name="Group 20">
            <a:extLst>
              <a:ext uri="{FF2B5EF4-FFF2-40B4-BE49-F238E27FC236}">
                <a16:creationId xmlns:a16="http://schemas.microsoft.com/office/drawing/2014/main" id="{84991DCA-DE41-C47C-1B88-54FA4C8C1429}"/>
              </a:ext>
            </a:extLst>
          </p:cNvPr>
          <p:cNvGrpSpPr/>
          <p:nvPr/>
        </p:nvGrpSpPr>
        <p:grpSpPr>
          <a:xfrm>
            <a:off x="7843684" y="4077456"/>
            <a:ext cx="2508746" cy="725453"/>
            <a:chOff x="7931888" y="4527981"/>
            <a:chExt cx="2508746" cy="1548727"/>
          </a:xfrm>
        </p:grpSpPr>
        <p:sp>
          <p:nvSpPr>
            <p:cNvPr id="32" name="Rectangle 31">
              <a:extLst>
                <a:ext uri="{FF2B5EF4-FFF2-40B4-BE49-F238E27FC236}">
                  <a16:creationId xmlns:a16="http://schemas.microsoft.com/office/drawing/2014/main" id="{E7263CE6-5151-34B3-B260-98A9D194D296}"/>
                </a:ext>
              </a:extLst>
            </p:cNvPr>
            <p:cNvSpPr/>
            <p:nvPr/>
          </p:nvSpPr>
          <p:spPr>
            <a:xfrm>
              <a:off x="7931888" y="4527981"/>
              <a:ext cx="2508746" cy="154872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33" name="TextBox 32">
              <a:extLst>
                <a:ext uri="{FF2B5EF4-FFF2-40B4-BE49-F238E27FC236}">
                  <a16:creationId xmlns:a16="http://schemas.microsoft.com/office/drawing/2014/main" id="{CDEB486D-5273-7809-9C94-A8CBB8C29D9F}"/>
                </a:ext>
              </a:extLst>
            </p:cNvPr>
            <p:cNvSpPr txBox="1"/>
            <p:nvPr/>
          </p:nvSpPr>
          <p:spPr>
            <a:xfrm>
              <a:off x="8057439" y="4622129"/>
              <a:ext cx="2316154" cy="518176"/>
            </a:xfrm>
            <a:prstGeom prst="rect">
              <a:avLst/>
            </a:prstGeom>
            <a:noFill/>
          </p:spPr>
          <p:txBody>
            <a:bodyPr wrap="square" rtlCol="0">
              <a:spAutoFit/>
            </a:bodyPr>
            <a:lstStyle/>
            <a:p>
              <a:pPr marL="285750" indent="-285750">
                <a:buFont typeface="Wingdings" panose="05000000000000000000" pitchFamily="2" charset="2"/>
                <a:buChar char="q"/>
              </a:pPr>
              <a:r>
                <a:rPr lang="en-US" dirty="0"/>
                <a:t>GAD</a:t>
              </a:r>
            </a:p>
            <a:p>
              <a:pPr marL="285750" indent="-285750">
                <a:buFont typeface="Wingdings" panose="05000000000000000000" pitchFamily="2" charset="2"/>
                <a:buChar char="q"/>
              </a:pPr>
              <a:r>
                <a:rPr lang="en-US" dirty="0"/>
                <a:t>Mood Disorders</a:t>
              </a:r>
            </a:p>
          </p:txBody>
        </p:sp>
      </p:grpSp>
      <p:sp>
        <p:nvSpPr>
          <p:cNvPr id="19" name="Rectangle 18">
            <a:extLst>
              <a:ext uri="{FF2B5EF4-FFF2-40B4-BE49-F238E27FC236}">
                <a16:creationId xmlns:a16="http://schemas.microsoft.com/office/drawing/2014/main" id="{F394166E-ED24-454B-BCD3-40E8EB3787B6}"/>
              </a:ext>
            </a:extLst>
          </p:cNvPr>
          <p:cNvSpPr/>
          <p:nvPr/>
        </p:nvSpPr>
        <p:spPr>
          <a:xfrm>
            <a:off x="10689771" y="1448256"/>
            <a:ext cx="990600" cy="5814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
        <p:nvSpPr>
          <p:cNvPr id="22" name="TextBox 21">
            <a:extLst>
              <a:ext uri="{FF2B5EF4-FFF2-40B4-BE49-F238E27FC236}">
                <a16:creationId xmlns:a16="http://schemas.microsoft.com/office/drawing/2014/main" id="{095D2C09-5DBF-B1FC-2FE9-1BB4361FB106}"/>
              </a:ext>
            </a:extLst>
          </p:cNvPr>
          <p:cNvSpPr txBox="1"/>
          <p:nvPr/>
        </p:nvSpPr>
        <p:spPr>
          <a:xfrm>
            <a:off x="5683948" y="4922534"/>
            <a:ext cx="2426801" cy="369332"/>
          </a:xfrm>
          <a:prstGeom prst="rect">
            <a:avLst/>
          </a:prstGeom>
          <a:noFill/>
        </p:spPr>
        <p:txBody>
          <a:bodyPr wrap="square" rtlCol="0">
            <a:spAutoFit/>
          </a:bodyPr>
          <a:lstStyle/>
          <a:p>
            <a:r>
              <a:rPr lang="en-US" dirty="0"/>
              <a:t>Insurances Accepted</a:t>
            </a:r>
          </a:p>
        </p:txBody>
      </p:sp>
      <p:sp>
        <p:nvSpPr>
          <p:cNvPr id="34" name="Rectangle 33">
            <a:extLst>
              <a:ext uri="{FF2B5EF4-FFF2-40B4-BE49-F238E27FC236}">
                <a16:creationId xmlns:a16="http://schemas.microsoft.com/office/drawing/2014/main" id="{CA696F5E-A435-94AC-2CE0-4710A9846106}"/>
              </a:ext>
            </a:extLst>
          </p:cNvPr>
          <p:cNvSpPr/>
          <p:nvPr/>
        </p:nvSpPr>
        <p:spPr>
          <a:xfrm>
            <a:off x="5774693" y="5291866"/>
            <a:ext cx="4514703" cy="7808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187310A7-287D-CB43-35C0-B95EB55F6C77}"/>
              </a:ext>
            </a:extLst>
          </p:cNvPr>
          <p:cNvSpPr txBox="1"/>
          <p:nvPr/>
        </p:nvSpPr>
        <p:spPr>
          <a:xfrm>
            <a:off x="5955606" y="5396463"/>
            <a:ext cx="2155143"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t>Aetna		</a:t>
            </a:r>
          </a:p>
          <a:p>
            <a:pPr marL="285750" indent="-285750">
              <a:buFont typeface="Wingdings" panose="05000000000000000000" pitchFamily="2" charset="2"/>
              <a:buChar char="q"/>
            </a:pPr>
            <a:r>
              <a:rPr lang="en-US" dirty="0"/>
              <a:t>Medicaid	</a:t>
            </a:r>
          </a:p>
          <a:p>
            <a:pPr marL="285750" indent="-285750">
              <a:buFont typeface="Wingdings" panose="05000000000000000000" pitchFamily="2" charset="2"/>
              <a:buChar char="q"/>
            </a:pPr>
            <a:endParaRPr lang="en-US" dirty="0"/>
          </a:p>
        </p:txBody>
      </p:sp>
      <p:sp>
        <p:nvSpPr>
          <p:cNvPr id="36" name="TextBox 35">
            <a:extLst>
              <a:ext uri="{FF2B5EF4-FFF2-40B4-BE49-F238E27FC236}">
                <a16:creationId xmlns:a16="http://schemas.microsoft.com/office/drawing/2014/main" id="{B54E3178-4574-05D5-303B-B4117B4587F4}"/>
              </a:ext>
            </a:extLst>
          </p:cNvPr>
          <p:cNvSpPr txBox="1"/>
          <p:nvPr/>
        </p:nvSpPr>
        <p:spPr>
          <a:xfrm>
            <a:off x="8275782" y="5409744"/>
            <a:ext cx="2009607"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t>Humana</a:t>
            </a:r>
          </a:p>
          <a:p>
            <a:pPr marL="285750" indent="-285750">
              <a:buFont typeface="Wingdings" panose="05000000000000000000" pitchFamily="2" charset="2"/>
              <a:buChar char="q"/>
            </a:pPr>
            <a:r>
              <a:rPr lang="en-US" dirty="0"/>
              <a:t>Cigna</a:t>
            </a:r>
          </a:p>
        </p:txBody>
      </p:sp>
    </p:spTree>
    <p:extLst>
      <p:ext uri="{BB962C8B-B14F-4D97-AF65-F5344CB8AC3E}">
        <p14:creationId xmlns:p14="http://schemas.microsoft.com/office/powerpoint/2010/main" val="4128135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C6F8-2B1B-109C-0702-1B540C8E549A}"/>
              </a:ext>
            </a:extLst>
          </p:cNvPr>
          <p:cNvSpPr>
            <a:spLocks noGrp="1"/>
          </p:cNvSpPr>
          <p:nvPr>
            <p:ph type="title"/>
          </p:nvPr>
        </p:nvSpPr>
        <p:spPr>
          <a:xfrm>
            <a:off x="751114" y="243160"/>
            <a:ext cx="10515600" cy="1325563"/>
          </a:xfrm>
        </p:spPr>
        <p:txBody>
          <a:bodyPr/>
          <a:lstStyle/>
          <a:p>
            <a:r>
              <a:rPr lang="en-US" dirty="0"/>
              <a:t>East Tennessee Mental Health Resources </a:t>
            </a:r>
          </a:p>
        </p:txBody>
      </p:sp>
      <p:sp>
        <p:nvSpPr>
          <p:cNvPr id="4" name="Rectangle 3">
            <a:extLst>
              <a:ext uri="{FF2B5EF4-FFF2-40B4-BE49-F238E27FC236}">
                <a16:creationId xmlns:a16="http://schemas.microsoft.com/office/drawing/2014/main" id="{BDD66A68-8711-09F8-190D-10839F9700DE}"/>
              </a:ext>
            </a:extLst>
          </p:cNvPr>
          <p:cNvSpPr/>
          <p:nvPr/>
        </p:nvSpPr>
        <p:spPr>
          <a:xfrm>
            <a:off x="751114" y="2201412"/>
            <a:ext cx="10929257" cy="429985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08A4A4B-ECA8-DD96-7405-99351A505CB8}"/>
              </a:ext>
            </a:extLst>
          </p:cNvPr>
          <p:cNvSpPr txBox="1"/>
          <p:nvPr/>
        </p:nvSpPr>
        <p:spPr>
          <a:xfrm>
            <a:off x="838201" y="1448256"/>
            <a:ext cx="9361714" cy="461665"/>
          </a:xfrm>
          <a:prstGeom prst="rect">
            <a:avLst/>
          </a:prstGeom>
          <a:noFill/>
        </p:spPr>
        <p:txBody>
          <a:bodyPr wrap="square" rtlCol="0">
            <a:spAutoFit/>
          </a:bodyPr>
          <a:lstStyle/>
          <a:p>
            <a:r>
              <a:rPr lang="en-US" sz="2400" dirty="0"/>
              <a:t>Submit a New Resource</a:t>
            </a:r>
          </a:p>
        </p:txBody>
      </p:sp>
      <p:sp>
        <p:nvSpPr>
          <p:cNvPr id="3" name="Rectangle 2">
            <a:extLst>
              <a:ext uri="{FF2B5EF4-FFF2-40B4-BE49-F238E27FC236}">
                <a16:creationId xmlns:a16="http://schemas.microsoft.com/office/drawing/2014/main" id="{10D42734-9C0E-75DF-3C27-71FC3DDF96B5}"/>
              </a:ext>
            </a:extLst>
          </p:cNvPr>
          <p:cNvSpPr/>
          <p:nvPr/>
        </p:nvSpPr>
        <p:spPr>
          <a:xfrm>
            <a:off x="1034143" y="2460171"/>
            <a:ext cx="10406743" cy="37882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FB10AA4-B667-CD10-BDFB-974BAA362B07}"/>
              </a:ext>
            </a:extLst>
          </p:cNvPr>
          <p:cNvSpPr txBox="1"/>
          <p:nvPr/>
        </p:nvSpPr>
        <p:spPr>
          <a:xfrm>
            <a:off x="1148443" y="2575324"/>
            <a:ext cx="9895114" cy="369332"/>
          </a:xfrm>
          <a:prstGeom prst="rect">
            <a:avLst/>
          </a:prstGeom>
          <a:noFill/>
        </p:spPr>
        <p:txBody>
          <a:bodyPr wrap="square" rtlCol="0">
            <a:spAutoFit/>
          </a:bodyPr>
          <a:lstStyle/>
          <a:p>
            <a:r>
              <a:rPr lang="en-US" dirty="0"/>
              <a:t>What type of resource do you want to submit?</a:t>
            </a:r>
          </a:p>
        </p:txBody>
      </p:sp>
      <p:sp>
        <p:nvSpPr>
          <p:cNvPr id="7" name="Rectangle 6">
            <a:extLst>
              <a:ext uri="{FF2B5EF4-FFF2-40B4-BE49-F238E27FC236}">
                <a16:creationId xmlns:a16="http://schemas.microsoft.com/office/drawing/2014/main" id="{50153D0C-E696-4DE9-486F-D57DC3390C62}"/>
              </a:ext>
            </a:extLst>
          </p:cNvPr>
          <p:cNvSpPr/>
          <p:nvPr/>
        </p:nvSpPr>
        <p:spPr>
          <a:xfrm>
            <a:off x="1241329" y="3044728"/>
            <a:ext cx="3777238" cy="4463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1B478F8-D918-4974-83B7-494472637168}"/>
              </a:ext>
            </a:extLst>
          </p:cNvPr>
          <p:cNvSpPr txBox="1"/>
          <p:nvPr/>
        </p:nvSpPr>
        <p:spPr>
          <a:xfrm>
            <a:off x="1306743" y="3091883"/>
            <a:ext cx="2556419" cy="369332"/>
          </a:xfrm>
          <a:prstGeom prst="rect">
            <a:avLst/>
          </a:prstGeom>
          <a:solidFill>
            <a:schemeClr val="bg1"/>
          </a:solidFill>
        </p:spPr>
        <p:txBody>
          <a:bodyPr wrap="square" rtlCol="0">
            <a:spAutoFit/>
          </a:bodyPr>
          <a:lstStyle/>
          <a:p>
            <a:r>
              <a:rPr lang="en-US" dirty="0"/>
              <a:t>Search Resource Types</a:t>
            </a:r>
          </a:p>
        </p:txBody>
      </p:sp>
      <p:sp>
        <p:nvSpPr>
          <p:cNvPr id="11" name="Rectangle 10">
            <a:extLst>
              <a:ext uri="{FF2B5EF4-FFF2-40B4-BE49-F238E27FC236}">
                <a16:creationId xmlns:a16="http://schemas.microsoft.com/office/drawing/2014/main" id="{4A325397-ED75-0FAE-C493-4EFB0726B218}"/>
              </a:ext>
            </a:extLst>
          </p:cNvPr>
          <p:cNvSpPr/>
          <p:nvPr/>
        </p:nvSpPr>
        <p:spPr>
          <a:xfrm>
            <a:off x="4024987" y="3124974"/>
            <a:ext cx="883299" cy="285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B259-8C35-EFE1-42AD-47FF24C4C84E}"/>
              </a:ext>
            </a:extLst>
          </p:cNvPr>
          <p:cNvSpPr txBox="1"/>
          <p:nvPr/>
        </p:nvSpPr>
        <p:spPr>
          <a:xfrm>
            <a:off x="4024987" y="3091883"/>
            <a:ext cx="942532" cy="369332"/>
          </a:xfrm>
          <a:prstGeom prst="rect">
            <a:avLst/>
          </a:prstGeom>
          <a:noFill/>
        </p:spPr>
        <p:txBody>
          <a:bodyPr wrap="square" rtlCol="0">
            <a:spAutoFit/>
          </a:bodyPr>
          <a:lstStyle/>
          <a:p>
            <a:r>
              <a:rPr lang="en-US" dirty="0">
                <a:solidFill>
                  <a:schemeClr val="bg1"/>
                </a:solidFill>
              </a:rPr>
              <a:t>Search</a:t>
            </a:r>
          </a:p>
        </p:txBody>
      </p:sp>
      <p:sp>
        <p:nvSpPr>
          <p:cNvPr id="14" name="TextBox 13">
            <a:extLst>
              <a:ext uri="{FF2B5EF4-FFF2-40B4-BE49-F238E27FC236}">
                <a16:creationId xmlns:a16="http://schemas.microsoft.com/office/drawing/2014/main" id="{05C40C7D-BCF5-0DD3-E3D1-DCFE195D975F}"/>
              </a:ext>
            </a:extLst>
          </p:cNvPr>
          <p:cNvSpPr txBox="1"/>
          <p:nvPr/>
        </p:nvSpPr>
        <p:spPr>
          <a:xfrm>
            <a:off x="2306828" y="3577010"/>
            <a:ext cx="961271" cy="369332"/>
          </a:xfrm>
          <a:prstGeom prst="rect">
            <a:avLst/>
          </a:prstGeom>
          <a:noFill/>
        </p:spPr>
        <p:txBody>
          <a:bodyPr wrap="square" rtlCol="0">
            <a:spAutoFit/>
          </a:bodyPr>
          <a:lstStyle/>
          <a:p>
            <a:r>
              <a:rPr lang="en-US" dirty="0">
                <a:solidFill>
                  <a:schemeClr val="bg1"/>
                </a:solidFill>
              </a:rPr>
              <a:t>Search</a:t>
            </a:r>
          </a:p>
        </p:txBody>
      </p:sp>
      <p:sp>
        <p:nvSpPr>
          <p:cNvPr id="16" name="Rectangle 15">
            <a:extLst>
              <a:ext uri="{FF2B5EF4-FFF2-40B4-BE49-F238E27FC236}">
                <a16:creationId xmlns:a16="http://schemas.microsoft.com/office/drawing/2014/main" id="{4A5D7CC8-E940-DC9A-A5AF-051BCA4C0A3C}"/>
              </a:ext>
            </a:extLst>
          </p:cNvPr>
          <p:cNvSpPr/>
          <p:nvPr/>
        </p:nvSpPr>
        <p:spPr>
          <a:xfrm>
            <a:off x="1241329" y="3577010"/>
            <a:ext cx="3777238" cy="24996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4610DF2-1102-D3FC-194F-3D05B1A47ED9}"/>
              </a:ext>
            </a:extLst>
          </p:cNvPr>
          <p:cNvSpPr txBox="1"/>
          <p:nvPr/>
        </p:nvSpPr>
        <p:spPr>
          <a:xfrm>
            <a:off x="1377387" y="3704368"/>
            <a:ext cx="3530899"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t>Therapist</a:t>
            </a:r>
          </a:p>
          <a:p>
            <a:pPr marL="285750" indent="-285750">
              <a:buFont typeface="Wingdings" panose="05000000000000000000" pitchFamily="2" charset="2"/>
              <a:buChar char="q"/>
            </a:pPr>
            <a:r>
              <a:rPr lang="en-US" dirty="0"/>
              <a:t>Medication Management </a:t>
            </a:r>
          </a:p>
          <a:p>
            <a:pPr marL="285750" indent="-285750">
              <a:buFont typeface="Wingdings" panose="05000000000000000000" pitchFamily="2" charset="2"/>
              <a:buChar char="q"/>
            </a:pPr>
            <a:r>
              <a:rPr lang="en-US" dirty="0"/>
              <a:t>Inpatient Facility</a:t>
            </a:r>
          </a:p>
          <a:p>
            <a:pPr marL="285750" indent="-285750">
              <a:buFont typeface="Wingdings" panose="05000000000000000000" pitchFamily="2" charset="2"/>
              <a:buChar char="q"/>
            </a:pPr>
            <a:r>
              <a:rPr lang="en-US" dirty="0"/>
              <a:t> Outpatient Program</a:t>
            </a:r>
          </a:p>
          <a:p>
            <a:pPr marL="285750" indent="-285750">
              <a:buFont typeface="Wingdings" panose="05000000000000000000" pitchFamily="2" charset="2"/>
              <a:buChar char="q"/>
            </a:pPr>
            <a:r>
              <a:rPr lang="en-US" dirty="0"/>
              <a:t>Student Related Resource</a:t>
            </a:r>
          </a:p>
        </p:txBody>
      </p:sp>
      <p:sp>
        <p:nvSpPr>
          <p:cNvPr id="9" name="Rectangle 8">
            <a:extLst>
              <a:ext uri="{FF2B5EF4-FFF2-40B4-BE49-F238E27FC236}">
                <a16:creationId xmlns:a16="http://schemas.microsoft.com/office/drawing/2014/main" id="{C82BDD37-F49B-11C8-D38B-919F540795A3}"/>
              </a:ext>
            </a:extLst>
          </p:cNvPr>
          <p:cNvSpPr/>
          <p:nvPr/>
        </p:nvSpPr>
        <p:spPr>
          <a:xfrm>
            <a:off x="5365898" y="3044728"/>
            <a:ext cx="5677659" cy="30319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check mark on a white background&#10;&#10;Description automatically generated">
            <a:extLst>
              <a:ext uri="{FF2B5EF4-FFF2-40B4-BE49-F238E27FC236}">
                <a16:creationId xmlns:a16="http://schemas.microsoft.com/office/drawing/2014/main" id="{D0C8ECAE-3CBD-1DD9-79E8-60FFB551B5C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519076" y="3761676"/>
            <a:ext cx="162046" cy="162046"/>
          </a:xfrm>
          <a:prstGeom prst="rect">
            <a:avLst/>
          </a:prstGeom>
        </p:spPr>
      </p:pic>
      <p:sp>
        <p:nvSpPr>
          <p:cNvPr id="13" name="TextBox 12">
            <a:extLst>
              <a:ext uri="{FF2B5EF4-FFF2-40B4-BE49-F238E27FC236}">
                <a16:creationId xmlns:a16="http://schemas.microsoft.com/office/drawing/2014/main" id="{E825F658-78DA-9BB5-154C-F203148C0CEA}"/>
              </a:ext>
            </a:extLst>
          </p:cNvPr>
          <p:cNvSpPr txBox="1"/>
          <p:nvPr/>
        </p:nvSpPr>
        <p:spPr>
          <a:xfrm>
            <a:off x="5691963" y="3124974"/>
            <a:ext cx="5122650" cy="369332"/>
          </a:xfrm>
          <a:prstGeom prst="rect">
            <a:avLst/>
          </a:prstGeom>
          <a:noFill/>
        </p:spPr>
        <p:txBody>
          <a:bodyPr wrap="square" rtlCol="0">
            <a:spAutoFit/>
          </a:bodyPr>
          <a:lstStyle/>
          <a:p>
            <a:r>
              <a:rPr lang="en-US" dirty="0"/>
              <a:t>Submit a Therapist</a:t>
            </a:r>
          </a:p>
        </p:txBody>
      </p:sp>
      <p:sp>
        <p:nvSpPr>
          <p:cNvPr id="30" name="Rectangle 29">
            <a:extLst>
              <a:ext uri="{FF2B5EF4-FFF2-40B4-BE49-F238E27FC236}">
                <a16:creationId xmlns:a16="http://schemas.microsoft.com/office/drawing/2014/main" id="{416E0233-3956-E96A-B4EE-D5F7FB354E49}"/>
              </a:ext>
            </a:extLst>
          </p:cNvPr>
          <p:cNvSpPr/>
          <p:nvPr/>
        </p:nvSpPr>
        <p:spPr>
          <a:xfrm>
            <a:off x="10837963" y="3044728"/>
            <a:ext cx="205594" cy="301508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2B3340-1A44-B2AD-BE6B-CC044A76430C}"/>
              </a:ext>
            </a:extLst>
          </p:cNvPr>
          <p:cNvSpPr/>
          <p:nvPr/>
        </p:nvSpPr>
        <p:spPr>
          <a:xfrm>
            <a:off x="10839858" y="5402563"/>
            <a:ext cx="201803" cy="644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94166E-ED24-454B-BCD3-40E8EB3787B6}"/>
              </a:ext>
            </a:extLst>
          </p:cNvPr>
          <p:cNvSpPr/>
          <p:nvPr/>
        </p:nvSpPr>
        <p:spPr>
          <a:xfrm>
            <a:off x="10689771" y="1448256"/>
            <a:ext cx="990600" cy="5814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
        <p:nvSpPr>
          <p:cNvPr id="34" name="Rectangle 33">
            <a:extLst>
              <a:ext uri="{FF2B5EF4-FFF2-40B4-BE49-F238E27FC236}">
                <a16:creationId xmlns:a16="http://schemas.microsoft.com/office/drawing/2014/main" id="{CA696F5E-A435-94AC-2CE0-4710A9846106}"/>
              </a:ext>
            </a:extLst>
          </p:cNvPr>
          <p:cNvSpPr/>
          <p:nvPr/>
        </p:nvSpPr>
        <p:spPr>
          <a:xfrm>
            <a:off x="5783551" y="4038981"/>
            <a:ext cx="4514703" cy="7808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187310A7-287D-CB43-35C0-B95EB55F6C77}"/>
              </a:ext>
            </a:extLst>
          </p:cNvPr>
          <p:cNvSpPr txBox="1"/>
          <p:nvPr/>
        </p:nvSpPr>
        <p:spPr>
          <a:xfrm>
            <a:off x="5783551" y="4035404"/>
            <a:ext cx="2155143"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t>Insurance Company	</a:t>
            </a:r>
          </a:p>
          <a:p>
            <a:pPr marL="285750" indent="-285750">
              <a:buFont typeface="Wingdings" panose="05000000000000000000" pitchFamily="2" charset="2"/>
              <a:buChar char="q"/>
            </a:pPr>
            <a:endParaRPr lang="en-US" dirty="0"/>
          </a:p>
        </p:txBody>
      </p:sp>
      <p:sp>
        <p:nvSpPr>
          <p:cNvPr id="36" name="TextBox 35">
            <a:extLst>
              <a:ext uri="{FF2B5EF4-FFF2-40B4-BE49-F238E27FC236}">
                <a16:creationId xmlns:a16="http://schemas.microsoft.com/office/drawing/2014/main" id="{B54E3178-4574-05D5-303B-B4117B4587F4}"/>
              </a:ext>
            </a:extLst>
          </p:cNvPr>
          <p:cNvSpPr txBox="1"/>
          <p:nvPr/>
        </p:nvSpPr>
        <p:spPr>
          <a:xfrm>
            <a:off x="8174928" y="4062205"/>
            <a:ext cx="2009607"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t>Insurance Company</a:t>
            </a:r>
          </a:p>
        </p:txBody>
      </p:sp>
      <p:sp>
        <p:nvSpPr>
          <p:cNvPr id="15" name="Rectangle 14">
            <a:extLst>
              <a:ext uri="{FF2B5EF4-FFF2-40B4-BE49-F238E27FC236}">
                <a16:creationId xmlns:a16="http://schemas.microsoft.com/office/drawing/2014/main" id="{2E7AA6DC-08F5-55C1-7D1C-718BFE920ACF}"/>
              </a:ext>
            </a:extLst>
          </p:cNvPr>
          <p:cNvSpPr/>
          <p:nvPr/>
        </p:nvSpPr>
        <p:spPr>
          <a:xfrm>
            <a:off x="5948008" y="5081737"/>
            <a:ext cx="4350246" cy="780826"/>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Submit Resource </a:t>
            </a:r>
          </a:p>
        </p:txBody>
      </p:sp>
      <p:sp>
        <p:nvSpPr>
          <p:cNvPr id="23" name="TextBox 22">
            <a:extLst>
              <a:ext uri="{FF2B5EF4-FFF2-40B4-BE49-F238E27FC236}">
                <a16:creationId xmlns:a16="http://schemas.microsoft.com/office/drawing/2014/main" id="{0F8CA594-2DAD-C698-1FA9-DBBC7B8E4094}"/>
              </a:ext>
            </a:extLst>
          </p:cNvPr>
          <p:cNvSpPr txBox="1"/>
          <p:nvPr/>
        </p:nvSpPr>
        <p:spPr>
          <a:xfrm>
            <a:off x="5748127" y="3631372"/>
            <a:ext cx="2426801" cy="369332"/>
          </a:xfrm>
          <a:prstGeom prst="rect">
            <a:avLst/>
          </a:prstGeom>
          <a:noFill/>
        </p:spPr>
        <p:txBody>
          <a:bodyPr wrap="square" rtlCol="0">
            <a:spAutoFit/>
          </a:bodyPr>
          <a:lstStyle/>
          <a:p>
            <a:r>
              <a:rPr lang="en-US" dirty="0"/>
              <a:t>Insurances Accepted</a:t>
            </a:r>
          </a:p>
        </p:txBody>
      </p:sp>
    </p:spTree>
    <p:extLst>
      <p:ext uri="{BB962C8B-B14F-4D97-AF65-F5344CB8AC3E}">
        <p14:creationId xmlns:p14="http://schemas.microsoft.com/office/powerpoint/2010/main" val="3410832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C6F8-2B1B-109C-0702-1B540C8E549A}"/>
              </a:ext>
            </a:extLst>
          </p:cNvPr>
          <p:cNvSpPr>
            <a:spLocks noGrp="1"/>
          </p:cNvSpPr>
          <p:nvPr>
            <p:ph type="title"/>
          </p:nvPr>
        </p:nvSpPr>
        <p:spPr>
          <a:xfrm>
            <a:off x="751114" y="243160"/>
            <a:ext cx="10515600" cy="1325563"/>
          </a:xfrm>
        </p:spPr>
        <p:txBody>
          <a:bodyPr/>
          <a:lstStyle/>
          <a:p>
            <a:r>
              <a:rPr lang="en-US" dirty="0"/>
              <a:t>East Tennessee Mental Health Resources </a:t>
            </a:r>
          </a:p>
        </p:txBody>
      </p:sp>
      <p:sp>
        <p:nvSpPr>
          <p:cNvPr id="4" name="Rectangle 3">
            <a:extLst>
              <a:ext uri="{FF2B5EF4-FFF2-40B4-BE49-F238E27FC236}">
                <a16:creationId xmlns:a16="http://schemas.microsoft.com/office/drawing/2014/main" id="{BDD66A68-8711-09F8-190D-10839F9700DE}"/>
              </a:ext>
            </a:extLst>
          </p:cNvPr>
          <p:cNvSpPr/>
          <p:nvPr/>
        </p:nvSpPr>
        <p:spPr>
          <a:xfrm>
            <a:off x="751114" y="2201412"/>
            <a:ext cx="10929257" cy="429985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08A4A4B-ECA8-DD96-7405-99351A505CB8}"/>
              </a:ext>
            </a:extLst>
          </p:cNvPr>
          <p:cNvSpPr txBox="1"/>
          <p:nvPr/>
        </p:nvSpPr>
        <p:spPr>
          <a:xfrm>
            <a:off x="838201" y="1448256"/>
            <a:ext cx="9361714" cy="461665"/>
          </a:xfrm>
          <a:prstGeom prst="rect">
            <a:avLst/>
          </a:prstGeom>
          <a:noFill/>
        </p:spPr>
        <p:txBody>
          <a:bodyPr wrap="square" rtlCol="0">
            <a:spAutoFit/>
          </a:bodyPr>
          <a:lstStyle/>
          <a:p>
            <a:r>
              <a:rPr lang="en-US" sz="2400" dirty="0"/>
              <a:t>Submit a New Resource</a:t>
            </a:r>
          </a:p>
        </p:txBody>
      </p:sp>
      <p:sp>
        <p:nvSpPr>
          <p:cNvPr id="3" name="Rectangle 2">
            <a:extLst>
              <a:ext uri="{FF2B5EF4-FFF2-40B4-BE49-F238E27FC236}">
                <a16:creationId xmlns:a16="http://schemas.microsoft.com/office/drawing/2014/main" id="{10D42734-9C0E-75DF-3C27-71FC3DDF96B5}"/>
              </a:ext>
            </a:extLst>
          </p:cNvPr>
          <p:cNvSpPr/>
          <p:nvPr/>
        </p:nvSpPr>
        <p:spPr>
          <a:xfrm>
            <a:off x="1034143" y="2460171"/>
            <a:ext cx="10406743" cy="37882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5C40C7D-BCF5-0DD3-E3D1-DCFE195D975F}"/>
              </a:ext>
            </a:extLst>
          </p:cNvPr>
          <p:cNvSpPr txBox="1"/>
          <p:nvPr/>
        </p:nvSpPr>
        <p:spPr>
          <a:xfrm>
            <a:off x="2306828" y="3577010"/>
            <a:ext cx="961271" cy="369332"/>
          </a:xfrm>
          <a:prstGeom prst="rect">
            <a:avLst/>
          </a:prstGeom>
          <a:noFill/>
        </p:spPr>
        <p:txBody>
          <a:bodyPr wrap="square" rtlCol="0">
            <a:spAutoFit/>
          </a:bodyPr>
          <a:lstStyle/>
          <a:p>
            <a:r>
              <a:rPr lang="en-US" dirty="0">
                <a:solidFill>
                  <a:schemeClr val="bg1"/>
                </a:solidFill>
              </a:rPr>
              <a:t>Search</a:t>
            </a:r>
          </a:p>
        </p:txBody>
      </p:sp>
      <p:sp>
        <p:nvSpPr>
          <p:cNvPr id="9" name="Rectangle 8">
            <a:extLst>
              <a:ext uri="{FF2B5EF4-FFF2-40B4-BE49-F238E27FC236}">
                <a16:creationId xmlns:a16="http://schemas.microsoft.com/office/drawing/2014/main" id="{C82BDD37-F49B-11C8-D38B-919F540795A3}"/>
              </a:ext>
            </a:extLst>
          </p:cNvPr>
          <p:cNvSpPr/>
          <p:nvPr/>
        </p:nvSpPr>
        <p:spPr>
          <a:xfrm>
            <a:off x="1303563" y="2914693"/>
            <a:ext cx="9824357" cy="287329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check mark on a white background&#10;&#10;Description automatically generated">
            <a:extLst>
              <a:ext uri="{FF2B5EF4-FFF2-40B4-BE49-F238E27FC236}">
                <a16:creationId xmlns:a16="http://schemas.microsoft.com/office/drawing/2014/main" id="{D0C8ECAE-3CBD-1DD9-79E8-60FFB551B5C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488556" y="4067636"/>
            <a:ext cx="1214888" cy="1214888"/>
          </a:xfrm>
          <a:prstGeom prst="rect">
            <a:avLst/>
          </a:prstGeom>
        </p:spPr>
      </p:pic>
      <p:sp>
        <p:nvSpPr>
          <p:cNvPr id="5" name="TextBox 4">
            <a:extLst>
              <a:ext uri="{FF2B5EF4-FFF2-40B4-BE49-F238E27FC236}">
                <a16:creationId xmlns:a16="http://schemas.microsoft.com/office/drawing/2014/main" id="{1FB10AA4-B667-CD10-BDFB-974BAA362B07}"/>
              </a:ext>
            </a:extLst>
          </p:cNvPr>
          <p:cNvSpPr txBox="1"/>
          <p:nvPr/>
        </p:nvSpPr>
        <p:spPr>
          <a:xfrm>
            <a:off x="1965780" y="3260332"/>
            <a:ext cx="8922657" cy="461665"/>
          </a:xfrm>
          <a:prstGeom prst="rect">
            <a:avLst/>
          </a:prstGeom>
          <a:noFill/>
        </p:spPr>
        <p:txBody>
          <a:bodyPr wrap="square" rtlCol="0">
            <a:spAutoFit/>
          </a:bodyPr>
          <a:lstStyle/>
          <a:p>
            <a:r>
              <a:rPr lang="en-US" sz="2400" dirty="0"/>
              <a:t>{INSERT SUBMITTED RESOURCE TYPE} Submitted For Approval!</a:t>
            </a:r>
          </a:p>
        </p:txBody>
      </p:sp>
      <p:sp>
        <p:nvSpPr>
          <p:cNvPr id="19" name="Rectangle 18">
            <a:extLst>
              <a:ext uri="{FF2B5EF4-FFF2-40B4-BE49-F238E27FC236}">
                <a16:creationId xmlns:a16="http://schemas.microsoft.com/office/drawing/2014/main" id="{F394166E-ED24-454B-BCD3-40E8EB3787B6}"/>
              </a:ext>
            </a:extLst>
          </p:cNvPr>
          <p:cNvSpPr/>
          <p:nvPr/>
        </p:nvSpPr>
        <p:spPr>
          <a:xfrm>
            <a:off x="10437091" y="1448256"/>
            <a:ext cx="1243280" cy="5288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Tree>
    <p:extLst>
      <p:ext uri="{BB962C8B-B14F-4D97-AF65-F5344CB8AC3E}">
        <p14:creationId xmlns:p14="http://schemas.microsoft.com/office/powerpoint/2010/main" val="1488201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C6F8-2B1B-109C-0702-1B540C8E549A}"/>
              </a:ext>
            </a:extLst>
          </p:cNvPr>
          <p:cNvSpPr>
            <a:spLocks noGrp="1"/>
          </p:cNvSpPr>
          <p:nvPr>
            <p:ph type="title"/>
          </p:nvPr>
        </p:nvSpPr>
        <p:spPr/>
        <p:txBody>
          <a:bodyPr/>
          <a:lstStyle/>
          <a:p>
            <a:r>
              <a:rPr lang="en-US" dirty="0"/>
              <a:t>East Tennessee Mental Health Resources </a:t>
            </a:r>
          </a:p>
        </p:txBody>
      </p:sp>
      <p:sp>
        <p:nvSpPr>
          <p:cNvPr id="4" name="Rectangle 3">
            <a:extLst>
              <a:ext uri="{FF2B5EF4-FFF2-40B4-BE49-F238E27FC236}">
                <a16:creationId xmlns:a16="http://schemas.microsoft.com/office/drawing/2014/main" id="{BDD66A68-8711-09F8-190D-10839F9700DE}"/>
              </a:ext>
            </a:extLst>
          </p:cNvPr>
          <p:cNvSpPr/>
          <p:nvPr/>
        </p:nvSpPr>
        <p:spPr>
          <a:xfrm>
            <a:off x="751114" y="2201412"/>
            <a:ext cx="10929257" cy="429985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08A4A4B-ECA8-DD96-7405-99351A505CB8}"/>
              </a:ext>
            </a:extLst>
          </p:cNvPr>
          <p:cNvSpPr txBox="1"/>
          <p:nvPr/>
        </p:nvSpPr>
        <p:spPr>
          <a:xfrm>
            <a:off x="925287" y="1570221"/>
            <a:ext cx="9361714" cy="461665"/>
          </a:xfrm>
          <a:prstGeom prst="rect">
            <a:avLst/>
          </a:prstGeom>
          <a:noFill/>
        </p:spPr>
        <p:txBody>
          <a:bodyPr wrap="square" rtlCol="0">
            <a:spAutoFit/>
          </a:bodyPr>
          <a:lstStyle/>
          <a:p>
            <a:r>
              <a:rPr lang="en-US" sz="2400" dirty="0"/>
              <a:t>Administrative Login</a:t>
            </a:r>
          </a:p>
        </p:txBody>
      </p:sp>
      <p:sp>
        <p:nvSpPr>
          <p:cNvPr id="12" name="Rectangle 11">
            <a:extLst>
              <a:ext uri="{FF2B5EF4-FFF2-40B4-BE49-F238E27FC236}">
                <a16:creationId xmlns:a16="http://schemas.microsoft.com/office/drawing/2014/main" id="{485F5B08-8432-2BE9-36DF-C87FB4CFA3EF}"/>
              </a:ext>
            </a:extLst>
          </p:cNvPr>
          <p:cNvSpPr/>
          <p:nvPr/>
        </p:nvSpPr>
        <p:spPr>
          <a:xfrm>
            <a:off x="1257299" y="2542610"/>
            <a:ext cx="9916886" cy="36688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480232D9-8D27-B3CE-9F11-80C7C9651E8F}"/>
              </a:ext>
            </a:extLst>
          </p:cNvPr>
          <p:cNvSpPr txBox="1"/>
          <p:nvPr/>
        </p:nvSpPr>
        <p:spPr>
          <a:xfrm>
            <a:off x="2650671" y="2670393"/>
            <a:ext cx="7347857" cy="461665"/>
          </a:xfrm>
          <a:prstGeom prst="rect">
            <a:avLst/>
          </a:prstGeom>
          <a:noFill/>
        </p:spPr>
        <p:txBody>
          <a:bodyPr wrap="square" rtlCol="0">
            <a:spAutoFit/>
          </a:bodyPr>
          <a:lstStyle/>
          <a:p>
            <a:pPr algn="ctr"/>
            <a:r>
              <a:rPr lang="en-US" sz="2400" dirty="0"/>
              <a:t>Log In</a:t>
            </a:r>
          </a:p>
        </p:txBody>
      </p:sp>
      <p:sp>
        <p:nvSpPr>
          <p:cNvPr id="23" name="Rectangle 22">
            <a:extLst>
              <a:ext uri="{FF2B5EF4-FFF2-40B4-BE49-F238E27FC236}">
                <a16:creationId xmlns:a16="http://schemas.microsoft.com/office/drawing/2014/main" id="{0EC0CB24-2A1F-2D36-5D04-67A3A61B205A}"/>
              </a:ext>
            </a:extLst>
          </p:cNvPr>
          <p:cNvSpPr/>
          <p:nvPr/>
        </p:nvSpPr>
        <p:spPr>
          <a:xfrm>
            <a:off x="3826328" y="3301584"/>
            <a:ext cx="5268686" cy="7511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2">
                    <a:lumMod val="50000"/>
                  </a:schemeClr>
                </a:solidFill>
              </a:rPr>
              <a:t>Email Address or Username</a:t>
            </a:r>
          </a:p>
        </p:txBody>
      </p:sp>
      <p:sp>
        <p:nvSpPr>
          <p:cNvPr id="24" name="Rectangle 23">
            <a:extLst>
              <a:ext uri="{FF2B5EF4-FFF2-40B4-BE49-F238E27FC236}">
                <a16:creationId xmlns:a16="http://schemas.microsoft.com/office/drawing/2014/main" id="{ED7140FD-28C9-BD3E-DE6C-D4E87916C503}"/>
              </a:ext>
            </a:extLst>
          </p:cNvPr>
          <p:cNvSpPr/>
          <p:nvPr/>
        </p:nvSpPr>
        <p:spPr>
          <a:xfrm>
            <a:off x="3826328" y="4385259"/>
            <a:ext cx="5268686" cy="7511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2">
                    <a:lumMod val="50000"/>
                  </a:schemeClr>
                </a:solidFill>
              </a:rPr>
              <a:t>Password</a:t>
            </a:r>
          </a:p>
        </p:txBody>
      </p:sp>
      <p:sp>
        <p:nvSpPr>
          <p:cNvPr id="25" name="Oval 24">
            <a:extLst>
              <a:ext uri="{FF2B5EF4-FFF2-40B4-BE49-F238E27FC236}">
                <a16:creationId xmlns:a16="http://schemas.microsoft.com/office/drawing/2014/main" id="{E3069268-781B-7862-FCAD-4C752881AC5C}"/>
              </a:ext>
            </a:extLst>
          </p:cNvPr>
          <p:cNvSpPr/>
          <p:nvPr/>
        </p:nvSpPr>
        <p:spPr>
          <a:xfrm>
            <a:off x="5148942" y="5355771"/>
            <a:ext cx="2405744" cy="629314"/>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 In</a:t>
            </a:r>
          </a:p>
        </p:txBody>
      </p:sp>
      <p:pic>
        <p:nvPicPr>
          <p:cNvPr id="30" name="Picture 29" descr="A grey padlock with a keyhole&#10;&#10;Description automatically generated">
            <a:extLst>
              <a:ext uri="{FF2B5EF4-FFF2-40B4-BE49-F238E27FC236}">
                <a16:creationId xmlns:a16="http://schemas.microsoft.com/office/drawing/2014/main" id="{FA3083F0-EF8B-9DAD-6598-C513BF8B344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271783" y="5504670"/>
            <a:ext cx="668722" cy="331516"/>
          </a:xfrm>
          <a:prstGeom prst="rect">
            <a:avLst/>
          </a:prstGeom>
        </p:spPr>
      </p:pic>
    </p:spTree>
    <p:extLst>
      <p:ext uri="{BB962C8B-B14F-4D97-AF65-F5344CB8AC3E}">
        <p14:creationId xmlns:p14="http://schemas.microsoft.com/office/powerpoint/2010/main" val="2599565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C6F8-2B1B-109C-0702-1B540C8E549A}"/>
              </a:ext>
            </a:extLst>
          </p:cNvPr>
          <p:cNvSpPr>
            <a:spLocks noGrp="1"/>
          </p:cNvSpPr>
          <p:nvPr>
            <p:ph type="title"/>
          </p:nvPr>
        </p:nvSpPr>
        <p:spPr/>
        <p:txBody>
          <a:bodyPr/>
          <a:lstStyle/>
          <a:p>
            <a:r>
              <a:rPr lang="en-US" dirty="0"/>
              <a:t>East Tennessee Mental Health Resources </a:t>
            </a:r>
          </a:p>
        </p:txBody>
      </p:sp>
      <p:sp>
        <p:nvSpPr>
          <p:cNvPr id="4" name="Rectangle 3">
            <a:extLst>
              <a:ext uri="{FF2B5EF4-FFF2-40B4-BE49-F238E27FC236}">
                <a16:creationId xmlns:a16="http://schemas.microsoft.com/office/drawing/2014/main" id="{BDD66A68-8711-09F8-190D-10839F9700DE}"/>
              </a:ext>
            </a:extLst>
          </p:cNvPr>
          <p:cNvSpPr/>
          <p:nvPr/>
        </p:nvSpPr>
        <p:spPr>
          <a:xfrm>
            <a:off x="751114" y="2201412"/>
            <a:ext cx="10929257" cy="429985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08A4A4B-ECA8-DD96-7405-99351A505CB8}"/>
              </a:ext>
            </a:extLst>
          </p:cNvPr>
          <p:cNvSpPr txBox="1"/>
          <p:nvPr/>
        </p:nvSpPr>
        <p:spPr>
          <a:xfrm>
            <a:off x="925287" y="1570221"/>
            <a:ext cx="9361714" cy="461665"/>
          </a:xfrm>
          <a:prstGeom prst="rect">
            <a:avLst/>
          </a:prstGeom>
          <a:noFill/>
        </p:spPr>
        <p:txBody>
          <a:bodyPr wrap="square" rtlCol="0">
            <a:spAutoFit/>
          </a:bodyPr>
          <a:lstStyle/>
          <a:p>
            <a:r>
              <a:rPr lang="en-US" sz="2400" dirty="0"/>
              <a:t>Administrative</a:t>
            </a:r>
          </a:p>
        </p:txBody>
      </p:sp>
      <p:sp>
        <p:nvSpPr>
          <p:cNvPr id="12" name="Rectangle 11">
            <a:extLst>
              <a:ext uri="{FF2B5EF4-FFF2-40B4-BE49-F238E27FC236}">
                <a16:creationId xmlns:a16="http://schemas.microsoft.com/office/drawing/2014/main" id="{485F5B08-8432-2BE9-36DF-C87FB4CFA3EF}"/>
              </a:ext>
            </a:extLst>
          </p:cNvPr>
          <p:cNvSpPr/>
          <p:nvPr/>
        </p:nvSpPr>
        <p:spPr>
          <a:xfrm>
            <a:off x="1155713" y="2556217"/>
            <a:ext cx="10183587" cy="37288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634EADAF-168E-CD63-303F-4A8AAEA9E75B}"/>
              </a:ext>
            </a:extLst>
          </p:cNvPr>
          <p:cNvPicPr>
            <a:picLocks noChangeAspect="1"/>
          </p:cNvPicPr>
          <p:nvPr/>
        </p:nvPicPr>
        <p:blipFill>
          <a:blip r:embed="rId5"/>
          <a:stretch>
            <a:fillRect/>
          </a:stretch>
        </p:blipFill>
        <p:spPr>
          <a:xfrm>
            <a:off x="10927823" y="1504475"/>
            <a:ext cx="677779" cy="565980"/>
          </a:xfrm>
          <a:prstGeom prst="rect">
            <a:avLst/>
          </a:prstGeom>
        </p:spPr>
      </p:pic>
      <p:sp>
        <p:nvSpPr>
          <p:cNvPr id="9" name="TextBox 8">
            <a:extLst>
              <a:ext uri="{FF2B5EF4-FFF2-40B4-BE49-F238E27FC236}">
                <a16:creationId xmlns:a16="http://schemas.microsoft.com/office/drawing/2014/main" id="{108F9247-07B3-8F8D-836D-3252748C258C}"/>
              </a:ext>
            </a:extLst>
          </p:cNvPr>
          <p:cNvSpPr txBox="1"/>
          <p:nvPr/>
        </p:nvSpPr>
        <p:spPr>
          <a:xfrm>
            <a:off x="9679708" y="2186885"/>
            <a:ext cx="1587003" cy="2031325"/>
          </a:xfrm>
          <a:prstGeom prst="rect">
            <a:avLst/>
          </a:prstGeom>
          <a:noFill/>
        </p:spPr>
        <p:txBody>
          <a:bodyPr wrap="square" rtlCol="0">
            <a:spAutoFit/>
          </a:bodyPr>
          <a:lstStyle/>
          <a:p>
            <a:r>
              <a:rPr lang="en-US" dirty="0"/>
              <a:t>					 		</a:t>
            </a:r>
          </a:p>
        </p:txBody>
      </p:sp>
      <p:grpSp>
        <p:nvGrpSpPr>
          <p:cNvPr id="16" name="Group 15">
            <a:extLst>
              <a:ext uri="{FF2B5EF4-FFF2-40B4-BE49-F238E27FC236}">
                <a16:creationId xmlns:a16="http://schemas.microsoft.com/office/drawing/2014/main" id="{2E5AC174-2027-CFEA-08B5-77A29F2A85A1}"/>
              </a:ext>
            </a:extLst>
          </p:cNvPr>
          <p:cNvGrpSpPr/>
          <p:nvPr/>
        </p:nvGrpSpPr>
        <p:grpSpPr>
          <a:xfrm>
            <a:off x="3517380" y="2945328"/>
            <a:ext cx="7656805" cy="3012127"/>
            <a:chOff x="2982686" y="3154026"/>
            <a:chExt cx="7304315" cy="2952526"/>
          </a:xfrm>
          <a:solidFill>
            <a:schemeClr val="bg1"/>
          </a:solidFill>
        </p:grpSpPr>
        <p:sp>
          <p:nvSpPr>
            <p:cNvPr id="17" name="Rectangle 16">
              <a:extLst>
                <a:ext uri="{FF2B5EF4-FFF2-40B4-BE49-F238E27FC236}">
                  <a16:creationId xmlns:a16="http://schemas.microsoft.com/office/drawing/2014/main" id="{36E04DD8-5A9A-F090-1FD3-1C7B69696E64}"/>
                </a:ext>
              </a:extLst>
            </p:cNvPr>
            <p:cNvSpPr/>
            <p:nvPr/>
          </p:nvSpPr>
          <p:spPr>
            <a:xfrm>
              <a:off x="2982686" y="3154026"/>
              <a:ext cx="7304315" cy="295252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0BC7F57-B5BA-B070-C8F5-23129C0DCFBE}"/>
                </a:ext>
              </a:extLst>
            </p:cNvPr>
            <p:cNvSpPr/>
            <p:nvPr/>
          </p:nvSpPr>
          <p:spPr>
            <a:xfrm>
              <a:off x="3233057" y="3429000"/>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E54038-9A18-12D0-7492-C704DA0D23BE}"/>
                </a:ext>
              </a:extLst>
            </p:cNvPr>
            <p:cNvSpPr/>
            <p:nvPr/>
          </p:nvSpPr>
          <p:spPr>
            <a:xfrm>
              <a:off x="3233057" y="4240783"/>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23A9543-6CCC-02A8-8B15-098093FE0E80}"/>
                </a:ext>
              </a:extLst>
            </p:cNvPr>
            <p:cNvSpPr/>
            <p:nvPr/>
          </p:nvSpPr>
          <p:spPr>
            <a:xfrm>
              <a:off x="3233057" y="5119307"/>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DD95391-48D1-3D10-A031-B6E547228CFE}"/>
                </a:ext>
              </a:extLst>
            </p:cNvPr>
            <p:cNvSpPr txBox="1"/>
            <p:nvPr/>
          </p:nvSpPr>
          <p:spPr>
            <a:xfrm>
              <a:off x="3352800" y="3570514"/>
              <a:ext cx="5987143" cy="369332"/>
            </a:xfrm>
            <a:prstGeom prst="rect">
              <a:avLst/>
            </a:prstGeom>
            <a:grpFill/>
          </p:spPr>
          <p:txBody>
            <a:bodyPr wrap="square" rtlCol="0">
              <a:spAutoFit/>
            </a:bodyPr>
            <a:lstStyle/>
            <a:p>
              <a:r>
                <a:rPr lang="en-US" dirty="0"/>
                <a:t>1. Janine Hinkley	   Therapist</a:t>
              </a:r>
            </a:p>
          </p:txBody>
        </p:sp>
        <p:sp>
          <p:nvSpPr>
            <p:cNvPr id="26" name="TextBox 25">
              <a:extLst>
                <a:ext uri="{FF2B5EF4-FFF2-40B4-BE49-F238E27FC236}">
                  <a16:creationId xmlns:a16="http://schemas.microsoft.com/office/drawing/2014/main" id="{CB91424C-D988-EEB8-0E1F-147C7FE4D799}"/>
                </a:ext>
              </a:extLst>
            </p:cNvPr>
            <p:cNvSpPr txBox="1"/>
            <p:nvPr/>
          </p:nvSpPr>
          <p:spPr>
            <a:xfrm>
              <a:off x="3352800" y="4372645"/>
              <a:ext cx="6335485" cy="369332"/>
            </a:xfrm>
            <a:prstGeom prst="rect">
              <a:avLst/>
            </a:prstGeom>
            <a:grpFill/>
          </p:spPr>
          <p:txBody>
            <a:bodyPr wrap="square" rtlCol="0">
              <a:spAutoFit/>
            </a:bodyPr>
            <a:lstStyle/>
            <a:p>
              <a:r>
                <a:rPr lang="en-US" dirty="0"/>
                <a:t>2. Resource 	   Facility</a:t>
              </a:r>
            </a:p>
          </p:txBody>
        </p:sp>
        <p:sp>
          <p:nvSpPr>
            <p:cNvPr id="27" name="TextBox 26">
              <a:extLst>
                <a:ext uri="{FF2B5EF4-FFF2-40B4-BE49-F238E27FC236}">
                  <a16:creationId xmlns:a16="http://schemas.microsoft.com/office/drawing/2014/main" id="{D9AD9C6E-A0D8-9C61-8AE5-BAEE1123830E}"/>
                </a:ext>
              </a:extLst>
            </p:cNvPr>
            <p:cNvSpPr txBox="1"/>
            <p:nvPr/>
          </p:nvSpPr>
          <p:spPr>
            <a:xfrm>
              <a:off x="3352800" y="5267201"/>
              <a:ext cx="6074229" cy="369332"/>
            </a:xfrm>
            <a:prstGeom prst="rect">
              <a:avLst/>
            </a:prstGeom>
            <a:grpFill/>
          </p:spPr>
          <p:txBody>
            <a:bodyPr wrap="square" rtlCol="0">
              <a:spAutoFit/>
            </a:bodyPr>
            <a:lstStyle/>
            <a:p>
              <a:r>
                <a:rPr lang="en-US" dirty="0"/>
                <a:t>3. Resource 	   Medication Provider</a:t>
              </a:r>
            </a:p>
          </p:txBody>
        </p:sp>
      </p:grpSp>
      <p:grpSp>
        <p:nvGrpSpPr>
          <p:cNvPr id="32" name="Group 31">
            <a:extLst>
              <a:ext uri="{FF2B5EF4-FFF2-40B4-BE49-F238E27FC236}">
                <a16:creationId xmlns:a16="http://schemas.microsoft.com/office/drawing/2014/main" id="{BBAFCB91-A479-C5D1-6905-CDF4CF0DD33A}"/>
              </a:ext>
            </a:extLst>
          </p:cNvPr>
          <p:cNvGrpSpPr/>
          <p:nvPr/>
        </p:nvGrpSpPr>
        <p:grpSpPr>
          <a:xfrm>
            <a:off x="8801708" y="4216896"/>
            <a:ext cx="2114453" cy="338840"/>
            <a:chOff x="8707676" y="3387540"/>
            <a:chExt cx="2114453" cy="338840"/>
          </a:xfrm>
        </p:grpSpPr>
        <p:sp>
          <p:nvSpPr>
            <p:cNvPr id="28" name="Rectangle 27">
              <a:extLst>
                <a:ext uri="{FF2B5EF4-FFF2-40B4-BE49-F238E27FC236}">
                  <a16:creationId xmlns:a16="http://schemas.microsoft.com/office/drawing/2014/main" id="{2D7C8191-C52E-966A-7C6B-050E9AC0E782}"/>
                </a:ext>
              </a:extLst>
            </p:cNvPr>
            <p:cNvSpPr/>
            <p:nvPr/>
          </p:nvSpPr>
          <p:spPr>
            <a:xfrm>
              <a:off x="8707676" y="3387540"/>
              <a:ext cx="1045184" cy="33884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Approve</a:t>
              </a:r>
            </a:p>
          </p:txBody>
        </p:sp>
        <p:sp>
          <p:nvSpPr>
            <p:cNvPr id="31" name="Rectangle 30">
              <a:extLst>
                <a:ext uri="{FF2B5EF4-FFF2-40B4-BE49-F238E27FC236}">
                  <a16:creationId xmlns:a16="http://schemas.microsoft.com/office/drawing/2014/main" id="{E635CBF9-17DF-CCBD-E66A-6E803F44A3BA}"/>
                </a:ext>
              </a:extLst>
            </p:cNvPr>
            <p:cNvSpPr/>
            <p:nvPr/>
          </p:nvSpPr>
          <p:spPr>
            <a:xfrm>
              <a:off x="9935438" y="3394532"/>
              <a:ext cx="886691" cy="331848"/>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Deny</a:t>
              </a:r>
            </a:p>
          </p:txBody>
        </p:sp>
      </p:grpSp>
      <p:grpSp>
        <p:nvGrpSpPr>
          <p:cNvPr id="33" name="Group 32">
            <a:extLst>
              <a:ext uri="{FF2B5EF4-FFF2-40B4-BE49-F238E27FC236}">
                <a16:creationId xmlns:a16="http://schemas.microsoft.com/office/drawing/2014/main" id="{6B95C20E-4764-1A12-CEFE-87FE606330EF}"/>
              </a:ext>
            </a:extLst>
          </p:cNvPr>
          <p:cNvGrpSpPr/>
          <p:nvPr/>
        </p:nvGrpSpPr>
        <p:grpSpPr>
          <a:xfrm>
            <a:off x="8770139" y="3346835"/>
            <a:ext cx="2114453" cy="338840"/>
            <a:chOff x="8707676" y="3387540"/>
            <a:chExt cx="2114453" cy="338840"/>
          </a:xfrm>
        </p:grpSpPr>
        <p:sp>
          <p:nvSpPr>
            <p:cNvPr id="34" name="Rectangle 33">
              <a:extLst>
                <a:ext uri="{FF2B5EF4-FFF2-40B4-BE49-F238E27FC236}">
                  <a16:creationId xmlns:a16="http://schemas.microsoft.com/office/drawing/2014/main" id="{337BCEE3-BE43-1A75-A407-15CCE58EBC77}"/>
                </a:ext>
              </a:extLst>
            </p:cNvPr>
            <p:cNvSpPr/>
            <p:nvPr/>
          </p:nvSpPr>
          <p:spPr>
            <a:xfrm>
              <a:off x="8707676" y="3387540"/>
              <a:ext cx="1045184" cy="33884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Approve</a:t>
              </a:r>
            </a:p>
          </p:txBody>
        </p:sp>
        <p:sp>
          <p:nvSpPr>
            <p:cNvPr id="35" name="Rectangle 34">
              <a:extLst>
                <a:ext uri="{FF2B5EF4-FFF2-40B4-BE49-F238E27FC236}">
                  <a16:creationId xmlns:a16="http://schemas.microsoft.com/office/drawing/2014/main" id="{76795E5E-99DF-D89B-BB3F-12475D74B895}"/>
                </a:ext>
              </a:extLst>
            </p:cNvPr>
            <p:cNvSpPr/>
            <p:nvPr/>
          </p:nvSpPr>
          <p:spPr>
            <a:xfrm>
              <a:off x="9935438" y="3394532"/>
              <a:ext cx="886691" cy="331848"/>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Deny</a:t>
              </a:r>
            </a:p>
          </p:txBody>
        </p:sp>
      </p:grpSp>
      <p:grpSp>
        <p:nvGrpSpPr>
          <p:cNvPr id="36" name="Group 35">
            <a:extLst>
              <a:ext uri="{FF2B5EF4-FFF2-40B4-BE49-F238E27FC236}">
                <a16:creationId xmlns:a16="http://schemas.microsoft.com/office/drawing/2014/main" id="{886AA2A9-3ECF-14CF-F51C-B4C43CD24CFB}"/>
              </a:ext>
            </a:extLst>
          </p:cNvPr>
          <p:cNvGrpSpPr/>
          <p:nvPr/>
        </p:nvGrpSpPr>
        <p:grpSpPr>
          <a:xfrm>
            <a:off x="8805525" y="5077772"/>
            <a:ext cx="2114453" cy="338840"/>
            <a:chOff x="8707676" y="3387540"/>
            <a:chExt cx="2114453" cy="338840"/>
          </a:xfrm>
        </p:grpSpPr>
        <p:sp>
          <p:nvSpPr>
            <p:cNvPr id="37" name="Rectangle 36">
              <a:extLst>
                <a:ext uri="{FF2B5EF4-FFF2-40B4-BE49-F238E27FC236}">
                  <a16:creationId xmlns:a16="http://schemas.microsoft.com/office/drawing/2014/main" id="{619F08C0-F8E1-C1D6-24FD-1D5234B97EFF}"/>
                </a:ext>
              </a:extLst>
            </p:cNvPr>
            <p:cNvSpPr/>
            <p:nvPr/>
          </p:nvSpPr>
          <p:spPr>
            <a:xfrm>
              <a:off x="8707676" y="3387540"/>
              <a:ext cx="1045184" cy="33884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Approve</a:t>
              </a:r>
            </a:p>
          </p:txBody>
        </p:sp>
        <p:sp>
          <p:nvSpPr>
            <p:cNvPr id="38" name="Rectangle 37">
              <a:extLst>
                <a:ext uri="{FF2B5EF4-FFF2-40B4-BE49-F238E27FC236}">
                  <a16:creationId xmlns:a16="http://schemas.microsoft.com/office/drawing/2014/main" id="{FBDF267E-4E20-BF3C-DE96-596B5FA46FFA}"/>
                </a:ext>
              </a:extLst>
            </p:cNvPr>
            <p:cNvSpPr/>
            <p:nvPr/>
          </p:nvSpPr>
          <p:spPr>
            <a:xfrm>
              <a:off x="9935438" y="3394532"/>
              <a:ext cx="886691" cy="331848"/>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Deny</a:t>
              </a:r>
            </a:p>
          </p:txBody>
        </p:sp>
      </p:grpSp>
      <p:sp>
        <p:nvSpPr>
          <p:cNvPr id="43" name="Rectangle 42">
            <a:extLst>
              <a:ext uri="{FF2B5EF4-FFF2-40B4-BE49-F238E27FC236}">
                <a16:creationId xmlns:a16="http://schemas.microsoft.com/office/drawing/2014/main" id="{7983C078-2795-7E31-D589-7248B8F0938D}"/>
              </a:ext>
            </a:extLst>
          </p:cNvPr>
          <p:cNvSpPr/>
          <p:nvPr/>
        </p:nvSpPr>
        <p:spPr>
          <a:xfrm>
            <a:off x="5855855" y="1603939"/>
            <a:ext cx="1634836" cy="3277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New Requests</a:t>
            </a:r>
          </a:p>
        </p:txBody>
      </p:sp>
      <p:grpSp>
        <p:nvGrpSpPr>
          <p:cNvPr id="40" name="Group 39">
            <a:extLst>
              <a:ext uri="{FF2B5EF4-FFF2-40B4-BE49-F238E27FC236}">
                <a16:creationId xmlns:a16="http://schemas.microsoft.com/office/drawing/2014/main" id="{CC8EA42D-4C89-9907-5FC7-A8342C8EBCA9}"/>
              </a:ext>
            </a:extLst>
          </p:cNvPr>
          <p:cNvGrpSpPr/>
          <p:nvPr/>
        </p:nvGrpSpPr>
        <p:grpSpPr>
          <a:xfrm>
            <a:off x="1515692" y="2945328"/>
            <a:ext cx="1819110" cy="3011033"/>
            <a:chOff x="1208314" y="3129006"/>
            <a:chExt cx="1556657" cy="2136045"/>
          </a:xfrm>
        </p:grpSpPr>
        <p:sp>
          <p:nvSpPr>
            <p:cNvPr id="41" name="Rectangle 40">
              <a:extLst>
                <a:ext uri="{FF2B5EF4-FFF2-40B4-BE49-F238E27FC236}">
                  <a16:creationId xmlns:a16="http://schemas.microsoft.com/office/drawing/2014/main" id="{443CF213-13B8-83C8-77DA-4C1EB25CBE07}"/>
                </a:ext>
              </a:extLst>
            </p:cNvPr>
            <p:cNvSpPr/>
            <p:nvPr/>
          </p:nvSpPr>
          <p:spPr>
            <a:xfrm>
              <a:off x="1208314" y="3129006"/>
              <a:ext cx="1556657" cy="20199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A7D328E-F865-0564-C8BC-D1D49B39973F}"/>
                </a:ext>
              </a:extLst>
            </p:cNvPr>
            <p:cNvSpPr txBox="1"/>
            <p:nvPr/>
          </p:nvSpPr>
          <p:spPr>
            <a:xfrm>
              <a:off x="1208314" y="3234502"/>
              <a:ext cx="1556657" cy="2030549"/>
            </a:xfrm>
            <a:prstGeom prst="rect">
              <a:avLst/>
            </a:prstGeom>
            <a:solidFill>
              <a:schemeClr val="bg1"/>
            </a:solidFill>
          </p:spPr>
          <p:txBody>
            <a:bodyPr wrap="square" rtlCol="0">
              <a:spAutoFit/>
            </a:bodyPr>
            <a:lstStyle/>
            <a:p>
              <a:r>
                <a:rPr lang="en-US" dirty="0"/>
                <a:t>Sort</a:t>
              </a:r>
            </a:p>
            <a:p>
              <a:pPr marL="285750" indent="-285750">
                <a:buFont typeface="Wingdings" panose="05000000000000000000" pitchFamily="2" charset="2"/>
                <a:buChar char="q"/>
              </a:pPr>
              <a:r>
                <a:rPr lang="en-US" dirty="0"/>
                <a:t>Ascending</a:t>
              </a:r>
            </a:p>
            <a:p>
              <a:pPr marL="285750" indent="-285750">
                <a:buFont typeface="Wingdings" panose="05000000000000000000" pitchFamily="2" charset="2"/>
                <a:buChar char="q"/>
              </a:pPr>
              <a:r>
                <a:rPr lang="en-US" dirty="0"/>
                <a:t>Descending</a:t>
              </a:r>
            </a:p>
            <a:p>
              <a:endParaRPr lang="en-US" dirty="0"/>
            </a:p>
            <a:p>
              <a:r>
                <a:rPr lang="en-US" dirty="0"/>
                <a:t>Filter</a:t>
              </a:r>
            </a:p>
            <a:p>
              <a:pPr marL="285750" indent="-285750">
                <a:buFont typeface="Wingdings" panose="05000000000000000000" pitchFamily="2" charset="2"/>
                <a:buChar char="q"/>
              </a:pPr>
              <a:r>
                <a:rPr lang="en-US" dirty="0"/>
                <a:t>Med MGMT</a:t>
              </a:r>
            </a:p>
            <a:p>
              <a:pPr marL="285750" indent="-285750">
                <a:buFont typeface="Wingdings" panose="05000000000000000000" pitchFamily="2" charset="2"/>
                <a:buChar char="q"/>
              </a:pPr>
              <a:r>
                <a:rPr lang="en-US" dirty="0"/>
                <a:t>Therapists</a:t>
              </a:r>
            </a:p>
            <a:p>
              <a:pPr marL="285750" indent="-285750">
                <a:buFont typeface="Wingdings" panose="05000000000000000000" pitchFamily="2" charset="2"/>
                <a:buChar char="q"/>
              </a:pPr>
              <a:r>
                <a:rPr lang="en-US" dirty="0"/>
                <a:t>Facilities</a:t>
              </a:r>
            </a:p>
            <a:p>
              <a:pPr marL="285750" indent="-285750">
                <a:buFont typeface="Wingdings" panose="05000000000000000000" pitchFamily="2" charset="2"/>
                <a:buChar char="q"/>
              </a:pPr>
              <a:r>
                <a:rPr lang="en-US" dirty="0"/>
                <a:t>Student Resources </a:t>
              </a:r>
            </a:p>
          </p:txBody>
        </p:sp>
      </p:grpSp>
      <p:sp>
        <p:nvSpPr>
          <p:cNvPr id="45" name="Rectangle 44">
            <a:extLst>
              <a:ext uri="{FF2B5EF4-FFF2-40B4-BE49-F238E27FC236}">
                <a16:creationId xmlns:a16="http://schemas.microsoft.com/office/drawing/2014/main" id="{8D9EAA7D-1884-4CA7-3889-F458786C9548}"/>
              </a:ext>
            </a:extLst>
          </p:cNvPr>
          <p:cNvSpPr/>
          <p:nvPr/>
        </p:nvSpPr>
        <p:spPr>
          <a:xfrm>
            <a:off x="9679708" y="2183052"/>
            <a:ext cx="1677055" cy="310730"/>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Past Requests</a:t>
            </a:r>
          </a:p>
        </p:txBody>
      </p:sp>
      <p:grpSp>
        <p:nvGrpSpPr>
          <p:cNvPr id="47" name="Group 46">
            <a:extLst>
              <a:ext uri="{FF2B5EF4-FFF2-40B4-BE49-F238E27FC236}">
                <a16:creationId xmlns:a16="http://schemas.microsoft.com/office/drawing/2014/main" id="{7002D6E1-3B79-E90B-797E-474BD41A9A20}"/>
              </a:ext>
            </a:extLst>
          </p:cNvPr>
          <p:cNvGrpSpPr/>
          <p:nvPr/>
        </p:nvGrpSpPr>
        <p:grpSpPr>
          <a:xfrm>
            <a:off x="4586746" y="5618550"/>
            <a:ext cx="5004575" cy="369332"/>
            <a:chOff x="4378911" y="5877590"/>
            <a:chExt cx="5004575" cy="369332"/>
          </a:xfrm>
        </p:grpSpPr>
        <p:sp>
          <p:nvSpPr>
            <p:cNvPr id="48" name="TextBox 47">
              <a:extLst>
                <a:ext uri="{FF2B5EF4-FFF2-40B4-BE49-F238E27FC236}">
                  <a16:creationId xmlns:a16="http://schemas.microsoft.com/office/drawing/2014/main" id="{A31E0397-DFE0-C6EE-78D4-7DA25C9836BD}"/>
                </a:ext>
              </a:extLst>
            </p:cNvPr>
            <p:cNvSpPr txBox="1"/>
            <p:nvPr/>
          </p:nvSpPr>
          <p:spPr>
            <a:xfrm>
              <a:off x="6008914" y="5877590"/>
              <a:ext cx="2373085" cy="369332"/>
            </a:xfrm>
            <a:prstGeom prst="rect">
              <a:avLst/>
            </a:prstGeom>
            <a:noFill/>
          </p:spPr>
          <p:txBody>
            <a:bodyPr wrap="square" rtlCol="0">
              <a:spAutoFit/>
            </a:bodyPr>
            <a:lstStyle/>
            <a:p>
              <a:r>
                <a:rPr lang="en-US" dirty="0"/>
                <a:t>Resources 1-12</a:t>
              </a:r>
            </a:p>
          </p:txBody>
        </p:sp>
        <p:sp>
          <p:nvSpPr>
            <p:cNvPr id="49" name="TextBox 48">
              <a:extLst>
                <a:ext uri="{FF2B5EF4-FFF2-40B4-BE49-F238E27FC236}">
                  <a16:creationId xmlns:a16="http://schemas.microsoft.com/office/drawing/2014/main" id="{DA9E6DC6-A68A-363E-17BB-8C1494157A91}"/>
                </a:ext>
              </a:extLst>
            </p:cNvPr>
            <p:cNvSpPr txBox="1"/>
            <p:nvPr/>
          </p:nvSpPr>
          <p:spPr>
            <a:xfrm>
              <a:off x="7886321" y="5906377"/>
              <a:ext cx="1497165" cy="307777"/>
            </a:xfrm>
            <a:prstGeom prst="rect">
              <a:avLst/>
            </a:prstGeom>
            <a:noFill/>
          </p:spPr>
          <p:txBody>
            <a:bodyPr wrap="square" rtlCol="0">
              <a:spAutoFit/>
            </a:bodyPr>
            <a:lstStyle/>
            <a:p>
              <a:r>
                <a:rPr lang="en-US" sz="1400" dirty="0"/>
                <a:t>Next Page</a:t>
              </a:r>
            </a:p>
          </p:txBody>
        </p:sp>
        <p:sp>
          <p:nvSpPr>
            <p:cNvPr id="50" name="TextBox 49">
              <a:extLst>
                <a:ext uri="{FF2B5EF4-FFF2-40B4-BE49-F238E27FC236}">
                  <a16:creationId xmlns:a16="http://schemas.microsoft.com/office/drawing/2014/main" id="{838DCD29-DE0C-5DDF-B817-D648F61DA659}"/>
                </a:ext>
              </a:extLst>
            </p:cNvPr>
            <p:cNvSpPr txBox="1"/>
            <p:nvPr/>
          </p:nvSpPr>
          <p:spPr>
            <a:xfrm>
              <a:off x="4378911" y="5891514"/>
              <a:ext cx="1497165" cy="307777"/>
            </a:xfrm>
            <a:prstGeom prst="rect">
              <a:avLst/>
            </a:prstGeom>
            <a:noFill/>
          </p:spPr>
          <p:txBody>
            <a:bodyPr wrap="square" rtlCol="0">
              <a:spAutoFit/>
            </a:bodyPr>
            <a:lstStyle/>
            <a:p>
              <a:r>
                <a:rPr lang="en-US" sz="1400" dirty="0"/>
                <a:t>Previous Page</a:t>
              </a:r>
            </a:p>
          </p:txBody>
        </p:sp>
      </p:grpSp>
    </p:spTree>
    <p:extLst>
      <p:ext uri="{BB962C8B-B14F-4D97-AF65-F5344CB8AC3E}">
        <p14:creationId xmlns:p14="http://schemas.microsoft.com/office/powerpoint/2010/main" val="3601264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C6F8-2B1B-109C-0702-1B540C8E549A}"/>
              </a:ext>
            </a:extLst>
          </p:cNvPr>
          <p:cNvSpPr>
            <a:spLocks noGrp="1"/>
          </p:cNvSpPr>
          <p:nvPr>
            <p:ph type="title"/>
          </p:nvPr>
        </p:nvSpPr>
        <p:spPr/>
        <p:txBody>
          <a:bodyPr/>
          <a:lstStyle/>
          <a:p>
            <a:r>
              <a:rPr lang="en-US" dirty="0"/>
              <a:t>East Tennessee Mental Health Resources </a:t>
            </a:r>
          </a:p>
        </p:txBody>
      </p:sp>
      <p:sp>
        <p:nvSpPr>
          <p:cNvPr id="4" name="Rectangle 3">
            <a:extLst>
              <a:ext uri="{FF2B5EF4-FFF2-40B4-BE49-F238E27FC236}">
                <a16:creationId xmlns:a16="http://schemas.microsoft.com/office/drawing/2014/main" id="{BDD66A68-8711-09F8-190D-10839F9700DE}"/>
              </a:ext>
            </a:extLst>
          </p:cNvPr>
          <p:cNvSpPr/>
          <p:nvPr/>
        </p:nvSpPr>
        <p:spPr>
          <a:xfrm>
            <a:off x="751114" y="2201412"/>
            <a:ext cx="10929257" cy="429985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08A4A4B-ECA8-DD96-7405-99351A505CB8}"/>
              </a:ext>
            </a:extLst>
          </p:cNvPr>
          <p:cNvSpPr txBox="1"/>
          <p:nvPr/>
        </p:nvSpPr>
        <p:spPr>
          <a:xfrm>
            <a:off x="925287" y="1570221"/>
            <a:ext cx="9361714" cy="461665"/>
          </a:xfrm>
          <a:prstGeom prst="rect">
            <a:avLst/>
          </a:prstGeom>
          <a:noFill/>
        </p:spPr>
        <p:txBody>
          <a:bodyPr wrap="square" rtlCol="0">
            <a:spAutoFit/>
          </a:bodyPr>
          <a:lstStyle/>
          <a:p>
            <a:r>
              <a:rPr lang="en-US" sz="2400" dirty="0"/>
              <a:t>Administrative</a:t>
            </a:r>
          </a:p>
        </p:txBody>
      </p:sp>
      <p:sp>
        <p:nvSpPr>
          <p:cNvPr id="12" name="Rectangle 11">
            <a:extLst>
              <a:ext uri="{FF2B5EF4-FFF2-40B4-BE49-F238E27FC236}">
                <a16:creationId xmlns:a16="http://schemas.microsoft.com/office/drawing/2014/main" id="{485F5B08-8432-2BE9-36DF-C87FB4CFA3EF}"/>
              </a:ext>
            </a:extLst>
          </p:cNvPr>
          <p:cNvSpPr/>
          <p:nvPr/>
        </p:nvSpPr>
        <p:spPr>
          <a:xfrm>
            <a:off x="1155713" y="2556217"/>
            <a:ext cx="10183587" cy="37288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634EADAF-168E-CD63-303F-4A8AAEA9E75B}"/>
              </a:ext>
            </a:extLst>
          </p:cNvPr>
          <p:cNvPicPr>
            <a:picLocks noChangeAspect="1"/>
          </p:cNvPicPr>
          <p:nvPr/>
        </p:nvPicPr>
        <p:blipFill>
          <a:blip r:embed="rId5"/>
          <a:stretch>
            <a:fillRect/>
          </a:stretch>
        </p:blipFill>
        <p:spPr>
          <a:xfrm>
            <a:off x="10927823" y="1504475"/>
            <a:ext cx="677779" cy="565980"/>
          </a:xfrm>
          <a:prstGeom prst="rect">
            <a:avLst/>
          </a:prstGeom>
        </p:spPr>
      </p:pic>
      <p:sp>
        <p:nvSpPr>
          <p:cNvPr id="3" name="TextBox 2">
            <a:extLst>
              <a:ext uri="{FF2B5EF4-FFF2-40B4-BE49-F238E27FC236}">
                <a16:creationId xmlns:a16="http://schemas.microsoft.com/office/drawing/2014/main" id="{9A40CC60-ECA7-3E7F-6B5B-C32D5B158C54}"/>
              </a:ext>
            </a:extLst>
          </p:cNvPr>
          <p:cNvSpPr txBox="1"/>
          <p:nvPr/>
        </p:nvSpPr>
        <p:spPr>
          <a:xfrm>
            <a:off x="5643090" y="2574757"/>
            <a:ext cx="3011055" cy="369332"/>
          </a:xfrm>
          <a:prstGeom prst="rect">
            <a:avLst/>
          </a:prstGeom>
          <a:noFill/>
        </p:spPr>
        <p:txBody>
          <a:bodyPr wrap="square" rtlCol="0">
            <a:spAutoFit/>
          </a:bodyPr>
          <a:lstStyle/>
          <a:p>
            <a:r>
              <a:rPr lang="en-US" dirty="0"/>
              <a:t>Resource 1</a:t>
            </a:r>
          </a:p>
        </p:txBody>
      </p:sp>
      <p:sp>
        <p:nvSpPr>
          <p:cNvPr id="29" name="Rectangle 28">
            <a:extLst>
              <a:ext uri="{FF2B5EF4-FFF2-40B4-BE49-F238E27FC236}">
                <a16:creationId xmlns:a16="http://schemas.microsoft.com/office/drawing/2014/main" id="{67A60381-615F-7576-791B-B2A3E447777B}"/>
              </a:ext>
            </a:extLst>
          </p:cNvPr>
          <p:cNvSpPr/>
          <p:nvPr/>
        </p:nvSpPr>
        <p:spPr>
          <a:xfrm>
            <a:off x="3500582" y="2957669"/>
            <a:ext cx="7686715" cy="31752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395D9848-501D-FB1D-BF08-70328750B7CE}"/>
              </a:ext>
            </a:extLst>
          </p:cNvPr>
          <p:cNvSpPr txBox="1"/>
          <p:nvPr/>
        </p:nvSpPr>
        <p:spPr>
          <a:xfrm>
            <a:off x="5550073" y="3009863"/>
            <a:ext cx="3504177" cy="3622361"/>
          </a:xfrm>
          <a:prstGeom prst="rect">
            <a:avLst/>
          </a:prstGeom>
          <a:noFill/>
        </p:spPr>
        <p:txBody>
          <a:bodyPr wrap="square" rtlCol="0">
            <a:spAutoFit/>
          </a:bodyPr>
          <a:lstStyle/>
          <a:p>
            <a:r>
              <a:rPr lang="en-US" sz="2000" b="1" dirty="0"/>
              <a:t>Janine Hinkley</a:t>
            </a:r>
          </a:p>
          <a:p>
            <a:r>
              <a:rPr lang="en-US" sz="1500" dirty="0"/>
              <a:t>Licensed Professional Counselor </a:t>
            </a:r>
          </a:p>
          <a:p>
            <a:r>
              <a:rPr lang="en-US" sz="1500" b="1" dirty="0"/>
              <a:t> </a:t>
            </a:r>
          </a:p>
          <a:p>
            <a:r>
              <a:rPr lang="en-US" sz="1500" dirty="0"/>
              <a:t>Associated Practice: Sunny Paths LLC. </a:t>
            </a:r>
          </a:p>
          <a:p>
            <a:r>
              <a:rPr lang="en-US" sz="1500" dirty="0"/>
              <a:t>123 Mockingbird Lane, Johnson City, Tennessee</a:t>
            </a:r>
          </a:p>
          <a:p>
            <a:endParaRPr lang="en-US" sz="1500" dirty="0"/>
          </a:p>
          <a:p>
            <a:r>
              <a:rPr lang="en-US" sz="1500" dirty="0"/>
              <a:t>Accepts Insurance: Yes</a:t>
            </a:r>
          </a:p>
          <a:p>
            <a:r>
              <a:rPr lang="en-US" sz="1500" dirty="0"/>
              <a:t>Insurances Accepted: Cigna, Aetna, BlueCross BlueShield</a:t>
            </a:r>
          </a:p>
          <a:p>
            <a:endParaRPr lang="en-US" sz="1500" dirty="0"/>
          </a:p>
          <a:p>
            <a:r>
              <a:rPr lang="en-US" sz="1500" dirty="0"/>
              <a:t>Phone: 555-555-5555</a:t>
            </a:r>
          </a:p>
          <a:p>
            <a:r>
              <a:rPr lang="en-US" dirty="0"/>
              <a:t> </a:t>
            </a:r>
          </a:p>
          <a:p>
            <a:r>
              <a:rPr lang="en-US" dirty="0"/>
              <a:t>	</a:t>
            </a:r>
          </a:p>
        </p:txBody>
      </p:sp>
      <p:pic>
        <p:nvPicPr>
          <p:cNvPr id="39" name="Picture 38" descr="A close-up of a person smiling&#10;&#10;Description automatically generated">
            <a:extLst>
              <a:ext uri="{FF2B5EF4-FFF2-40B4-BE49-F238E27FC236}">
                <a16:creationId xmlns:a16="http://schemas.microsoft.com/office/drawing/2014/main" id="{E1D9DEE2-EB04-2946-705C-A782A1C700EF}"/>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714833" y="3125183"/>
            <a:ext cx="1721102" cy="2060004"/>
          </a:xfrm>
          <a:prstGeom prst="rect">
            <a:avLst/>
          </a:prstGeom>
        </p:spPr>
      </p:pic>
      <p:grpSp>
        <p:nvGrpSpPr>
          <p:cNvPr id="48" name="Group 47">
            <a:extLst>
              <a:ext uri="{FF2B5EF4-FFF2-40B4-BE49-F238E27FC236}">
                <a16:creationId xmlns:a16="http://schemas.microsoft.com/office/drawing/2014/main" id="{66FE6BC5-FCF1-A30C-6179-767B739DCFB6}"/>
              </a:ext>
            </a:extLst>
          </p:cNvPr>
          <p:cNvGrpSpPr/>
          <p:nvPr/>
        </p:nvGrpSpPr>
        <p:grpSpPr>
          <a:xfrm>
            <a:off x="1531435" y="2957669"/>
            <a:ext cx="1855009" cy="494772"/>
            <a:chOff x="3800704" y="5409149"/>
            <a:chExt cx="1855009" cy="494772"/>
          </a:xfrm>
        </p:grpSpPr>
        <p:sp>
          <p:nvSpPr>
            <p:cNvPr id="43" name="Rectangle 42">
              <a:extLst>
                <a:ext uri="{FF2B5EF4-FFF2-40B4-BE49-F238E27FC236}">
                  <a16:creationId xmlns:a16="http://schemas.microsoft.com/office/drawing/2014/main" id="{90348C0D-6F9E-03FA-77D9-C08825F4C025}"/>
                </a:ext>
              </a:extLst>
            </p:cNvPr>
            <p:cNvSpPr/>
            <p:nvPr/>
          </p:nvSpPr>
          <p:spPr>
            <a:xfrm>
              <a:off x="3800704" y="5409149"/>
              <a:ext cx="1689229" cy="4947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4" name="TextBox 43">
              <a:extLst>
                <a:ext uri="{FF2B5EF4-FFF2-40B4-BE49-F238E27FC236}">
                  <a16:creationId xmlns:a16="http://schemas.microsoft.com/office/drawing/2014/main" id="{C1F1E8D2-53E7-5236-A990-8A6FDD5DCD21}"/>
                </a:ext>
              </a:extLst>
            </p:cNvPr>
            <p:cNvSpPr txBox="1"/>
            <p:nvPr/>
          </p:nvSpPr>
          <p:spPr>
            <a:xfrm>
              <a:off x="3966484" y="5467575"/>
              <a:ext cx="1689229" cy="382981"/>
            </a:xfrm>
            <a:prstGeom prst="rect">
              <a:avLst/>
            </a:prstGeom>
            <a:noFill/>
          </p:spPr>
          <p:txBody>
            <a:bodyPr wrap="square">
              <a:spAutoFit/>
            </a:bodyPr>
            <a:lstStyle/>
            <a:p>
              <a:r>
                <a:rPr lang="en-US" dirty="0"/>
                <a:t>Back to List</a:t>
              </a:r>
            </a:p>
          </p:txBody>
        </p:sp>
      </p:grpSp>
      <p:sp>
        <p:nvSpPr>
          <p:cNvPr id="45" name="Rectangle 44">
            <a:extLst>
              <a:ext uri="{FF2B5EF4-FFF2-40B4-BE49-F238E27FC236}">
                <a16:creationId xmlns:a16="http://schemas.microsoft.com/office/drawing/2014/main" id="{A987B0A2-4874-54AA-0D76-5B162ADEAC62}"/>
              </a:ext>
            </a:extLst>
          </p:cNvPr>
          <p:cNvSpPr/>
          <p:nvPr/>
        </p:nvSpPr>
        <p:spPr>
          <a:xfrm>
            <a:off x="9054250" y="3271718"/>
            <a:ext cx="1966548" cy="699835"/>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Approve</a:t>
            </a:r>
          </a:p>
        </p:txBody>
      </p:sp>
      <p:sp>
        <p:nvSpPr>
          <p:cNvPr id="46" name="Rectangle 45">
            <a:extLst>
              <a:ext uri="{FF2B5EF4-FFF2-40B4-BE49-F238E27FC236}">
                <a16:creationId xmlns:a16="http://schemas.microsoft.com/office/drawing/2014/main" id="{2279679E-9540-4E78-9CDE-020033692157}"/>
              </a:ext>
            </a:extLst>
          </p:cNvPr>
          <p:cNvSpPr/>
          <p:nvPr/>
        </p:nvSpPr>
        <p:spPr>
          <a:xfrm>
            <a:off x="9054250" y="4285602"/>
            <a:ext cx="1966548" cy="699835"/>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Deny</a:t>
            </a:r>
          </a:p>
        </p:txBody>
      </p:sp>
      <p:sp>
        <p:nvSpPr>
          <p:cNvPr id="49" name="Rectangle 48">
            <a:extLst>
              <a:ext uri="{FF2B5EF4-FFF2-40B4-BE49-F238E27FC236}">
                <a16:creationId xmlns:a16="http://schemas.microsoft.com/office/drawing/2014/main" id="{DB425467-B832-A456-CD12-515B8E15626B}"/>
              </a:ext>
            </a:extLst>
          </p:cNvPr>
          <p:cNvSpPr/>
          <p:nvPr/>
        </p:nvSpPr>
        <p:spPr>
          <a:xfrm>
            <a:off x="5606144" y="1594262"/>
            <a:ext cx="1634836" cy="3277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New Request</a:t>
            </a:r>
          </a:p>
        </p:txBody>
      </p:sp>
    </p:spTree>
    <p:extLst>
      <p:ext uri="{BB962C8B-B14F-4D97-AF65-F5344CB8AC3E}">
        <p14:creationId xmlns:p14="http://schemas.microsoft.com/office/powerpoint/2010/main" val="242294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C6F8-2B1B-109C-0702-1B540C8E549A}"/>
              </a:ext>
            </a:extLst>
          </p:cNvPr>
          <p:cNvSpPr>
            <a:spLocks noGrp="1"/>
          </p:cNvSpPr>
          <p:nvPr>
            <p:ph type="title"/>
          </p:nvPr>
        </p:nvSpPr>
        <p:spPr/>
        <p:txBody>
          <a:bodyPr/>
          <a:lstStyle/>
          <a:p>
            <a:r>
              <a:rPr lang="en-US" dirty="0"/>
              <a:t>East Tennessee Mental Health Resources </a:t>
            </a:r>
          </a:p>
        </p:txBody>
      </p:sp>
      <p:sp>
        <p:nvSpPr>
          <p:cNvPr id="4" name="Rectangle 3">
            <a:extLst>
              <a:ext uri="{FF2B5EF4-FFF2-40B4-BE49-F238E27FC236}">
                <a16:creationId xmlns:a16="http://schemas.microsoft.com/office/drawing/2014/main" id="{BDD66A68-8711-09F8-190D-10839F9700DE}"/>
              </a:ext>
            </a:extLst>
          </p:cNvPr>
          <p:cNvSpPr/>
          <p:nvPr/>
        </p:nvSpPr>
        <p:spPr>
          <a:xfrm>
            <a:off x="751114" y="2201412"/>
            <a:ext cx="10929257" cy="429985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08A4A4B-ECA8-DD96-7405-99351A505CB8}"/>
              </a:ext>
            </a:extLst>
          </p:cNvPr>
          <p:cNvSpPr txBox="1"/>
          <p:nvPr/>
        </p:nvSpPr>
        <p:spPr>
          <a:xfrm>
            <a:off x="925287" y="1570221"/>
            <a:ext cx="9361714" cy="461665"/>
          </a:xfrm>
          <a:prstGeom prst="rect">
            <a:avLst/>
          </a:prstGeom>
          <a:noFill/>
        </p:spPr>
        <p:txBody>
          <a:bodyPr wrap="square" rtlCol="0">
            <a:spAutoFit/>
          </a:bodyPr>
          <a:lstStyle/>
          <a:p>
            <a:r>
              <a:rPr lang="en-US" sz="2400" dirty="0"/>
              <a:t>Administrative</a:t>
            </a:r>
          </a:p>
        </p:txBody>
      </p:sp>
      <p:sp>
        <p:nvSpPr>
          <p:cNvPr id="12" name="Rectangle 11">
            <a:extLst>
              <a:ext uri="{FF2B5EF4-FFF2-40B4-BE49-F238E27FC236}">
                <a16:creationId xmlns:a16="http://schemas.microsoft.com/office/drawing/2014/main" id="{485F5B08-8432-2BE9-36DF-C87FB4CFA3EF}"/>
              </a:ext>
            </a:extLst>
          </p:cNvPr>
          <p:cNvSpPr/>
          <p:nvPr/>
        </p:nvSpPr>
        <p:spPr>
          <a:xfrm>
            <a:off x="1155713" y="2556217"/>
            <a:ext cx="10183587" cy="37288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634EADAF-168E-CD63-303F-4A8AAEA9E75B}"/>
              </a:ext>
            </a:extLst>
          </p:cNvPr>
          <p:cNvPicPr>
            <a:picLocks noChangeAspect="1"/>
          </p:cNvPicPr>
          <p:nvPr/>
        </p:nvPicPr>
        <p:blipFill>
          <a:blip r:embed="rId5"/>
          <a:stretch>
            <a:fillRect/>
          </a:stretch>
        </p:blipFill>
        <p:spPr>
          <a:xfrm>
            <a:off x="10927823" y="1504475"/>
            <a:ext cx="677779" cy="565980"/>
          </a:xfrm>
          <a:prstGeom prst="rect">
            <a:avLst/>
          </a:prstGeom>
        </p:spPr>
      </p:pic>
      <p:sp>
        <p:nvSpPr>
          <p:cNvPr id="9" name="TextBox 8">
            <a:extLst>
              <a:ext uri="{FF2B5EF4-FFF2-40B4-BE49-F238E27FC236}">
                <a16:creationId xmlns:a16="http://schemas.microsoft.com/office/drawing/2014/main" id="{108F9247-07B3-8F8D-836D-3252748C258C}"/>
              </a:ext>
            </a:extLst>
          </p:cNvPr>
          <p:cNvSpPr txBox="1"/>
          <p:nvPr/>
        </p:nvSpPr>
        <p:spPr>
          <a:xfrm>
            <a:off x="9679708" y="2186885"/>
            <a:ext cx="1587003" cy="2031325"/>
          </a:xfrm>
          <a:prstGeom prst="rect">
            <a:avLst/>
          </a:prstGeom>
          <a:noFill/>
        </p:spPr>
        <p:txBody>
          <a:bodyPr wrap="square" rtlCol="0">
            <a:spAutoFit/>
          </a:bodyPr>
          <a:lstStyle/>
          <a:p>
            <a:r>
              <a:rPr lang="en-US" dirty="0"/>
              <a:t>					 		</a:t>
            </a:r>
          </a:p>
        </p:txBody>
      </p:sp>
      <p:grpSp>
        <p:nvGrpSpPr>
          <p:cNvPr id="16" name="Group 15">
            <a:extLst>
              <a:ext uri="{FF2B5EF4-FFF2-40B4-BE49-F238E27FC236}">
                <a16:creationId xmlns:a16="http://schemas.microsoft.com/office/drawing/2014/main" id="{2E5AC174-2027-CFEA-08B5-77A29F2A85A1}"/>
              </a:ext>
            </a:extLst>
          </p:cNvPr>
          <p:cNvGrpSpPr/>
          <p:nvPr/>
        </p:nvGrpSpPr>
        <p:grpSpPr>
          <a:xfrm>
            <a:off x="3517380" y="2945328"/>
            <a:ext cx="7656805" cy="3012127"/>
            <a:chOff x="2982686" y="3154026"/>
            <a:chExt cx="7304315" cy="2952526"/>
          </a:xfrm>
          <a:solidFill>
            <a:schemeClr val="bg1"/>
          </a:solidFill>
        </p:grpSpPr>
        <p:sp>
          <p:nvSpPr>
            <p:cNvPr id="17" name="Rectangle 16">
              <a:extLst>
                <a:ext uri="{FF2B5EF4-FFF2-40B4-BE49-F238E27FC236}">
                  <a16:creationId xmlns:a16="http://schemas.microsoft.com/office/drawing/2014/main" id="{36E04DD8-5A9A-F090-1FD3-1C7B69696E64}"/>
                </a:ext>
              </a:extLst>
            </p:cNvPr>
            <p:cNvSpPr/>
            <p:nvPr/>
          </p:nvSpPr>
          <p:spPr>
            <a:xfrm>
              <a:off x="2982686" y="3154026"/>
              <a:ext cx="7304315" cy="295252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0BC7F57-B5BA-B070-C8F5-23129C0DCFBE}"/>
                </a:ext>
              </a:extLst>
            </p:cNvPr>
            <p:cNvSpPr/>
            <p:nvPr/>
          </p:nvSpPr>
          <p:spPr>
            <a:xfrm>
              <a:off x="3233057" y="3429000"/>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E54038-9A18-12D0-7492-C704DA0D23BE}"/>
                </a:ext>
              </a:extLst>
            </p:cNvPr>
            <p:cNvSpPr/>
            <p:nvPr/>
          </p:nvSpPr>
          <p:spPr>
            <a:xfrm>
              <a:off x="3233057" y="4240783"/>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23A9543-6CCC-02A8-8B15-098093FE0E80}"/>
                </a:ext>
              </a:extLst>
            </p:cNvPr>
            <p:cNvSpPr/>
            <p:nvPr/>
          </p:nvSpPr>
          <p:spPr>
            <a:xfrm>
              <a:off x="3233057" y="5119307"/>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DD95391-48D1-3D10-A031-B6E547228CFE}"/>
                </a:ext>
              </a:extLst>
            </p:cNvPr>
            <p:cNvSpPr txBox="1"/>
            <p:nvPr/>
          </p:nvSpPr>
          <p:spPr>
            <a:xfrm>
              <a:off x="3352800" y="3570514"/>
              <a:ext cx="5987143" cy="369332"/>
            </a:xfrm>
            <a:prstGeom prst="rect">
              <a:avLst/>
            </a:prstGeom>
            <a:grpFill/>
          </p:spPr>
          <p:txBody>
            <a:bodyPr wrap="square" rtlCol="0">
              <a:spAutoFit/>
            </a:bodyPr>
            <a:lstStyle/>
            <a:p>
              <a:r>
                <a:rPr lang="en-US" dirty="0"/>
                <a:t>1. Janine Hinkley	   Therapist</a:t>
              </a:r>
            </a:p>
          </p:txBody>
        </p:sp>
        <p:sp>
          <p:nvSpPr>
            <p:cNvPr id="26" name="TextBox 25">
              <a:extLst>
                <a:ext uri="{FF2B5EF4-FFF2-40B4-BE49-F238E27FC236}">
                  <a16:creationId xmlns:a16="http://schemas.microsoft.com/office/drawing/2014/main" id="{CB91424C-D988-EEB8-0E1F-147C7FE4D799}"/>
                </a:ext>
              </a:extLst>
            </p:cNvPr>
            <p:cNvSpPr txBox="1"/>
            <p:nvPr/>
          </p:nvSpPr>
          <p:spPr>
            <a:xfrm>
              <a:off x="3352800" y="4372645"/>
              <a:ext cx="6335485" cy="369332"/>
            </a:xfrm>
            <a:prstGeom prst="rect">
              <a:avLst/>
            </a:prstGeom>
            <a:grpFill/>
          </p:spPr>
          <p:txBody>
            <a:bodyPr wrap="square" rtlCol="0">
              <a:spAutoFit/>
            </a:bodyPr>
            <a:lstStyle/>
            <a:p>
              <a:r>
                <a:rPr lang="en-US" dirty="0"/>
                <a:t>2. Resource 	   Facility</a:t>
              </a:r>
            </a:p>
          </p:txBody>
        </p:sp>
        <p:sp>
          <p:nvSpPr>
            <p:cNvPr id="27" name="TextBox 26">
              <a:extLst>
                <a:ext uri="{FF2B5EF4-FFF2-40B4-BE49-F238E27FC236}">
                  <a16:creationId xmlns:a16="http://schemas.microsoft.com/office/drawing/2014/main" id="{D9AD9C6E-A0D8-9C61-8AE5-BAEE1123830E}"/>
                </a:ext>
              </a:extLst>
            </p:cNvPr>
            <p:cNvSpPr txBox="1"/>
            <p:nvPr/>
          </p:nvSpPr>
          <p:spPr>
            <a:xfrm>
              <a:off x="3352800" y="5267201"/>
              <a:ext cx="6074229" cy="369332"/>
            </a:xfrm>
            <a:prstGeom prst="rect">
              <a:avLst/>
            </a:prstGeom>
            <a:grpFill/>
          </p:spPr>
          <p:txBody>
            <a:bodyPr wrap="square" rtlCol="0">
              <a:spAutoFit/>
            </a:bodyPr>
            <a:lstStyle/>
            <a:p>
              <a:r>
                <a:rPr lang="en-US" dirty="0"/>
                <a:t>3. Resource 	   Medication Provider</a:t>
              </a:r>
            </a:p>
          </p:txBody>
        </p:sp>
      </p:grpSp>
      <p:sp>
        <p:nvSpPr>
          <p:cNvPr id="31" name="Rectangle 30">
            <a:extLst>
              <a:ext uri="{FF2B5EF4-FFF2-40B4-BE49-F238E27FC236}">
                <a16:creationId xmlns:a16="http://schemas.microsoft.com/office/drawing/2014/main" id="{E635CBF9-17DF-CCBD-E66A-6E803F44A3BA}"/>
              </a:ext>
            </a:extLst>
          </p:cNvPr>
          <p:cNvSpPr/>
          <p:nvPr/>
        </p:nvSpPr>
        <p:spPr>
          <a:xfrm>
            <a:off x="8805526" y="4223887"/>
            <a:ext cx="2110636" cy="383433"/>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Denied</a:t>
            </a:r>
          </a:p>
        </p:txBody>
      </p:sp>
      <p:sp>
        <p:nvSpPr>
          <p:cNvPr id="34" name="Rectangle 33">
            <a:extLst>
              <a:ext uri="{FF2B5EF4-FFF2-40B4-BE49-F238E27FC236}">
                <a16:creationId xmlns:a16="http://schemas.microsoft.com/office/drawing/2014/main" id="{337BCEE3-BE43-1A75-A407-15CCE58EBC77}"/>
              </a:ext>
            </a:extLst>
          </p:cNvPr>
          <p:cNvSpPr/>
          <p:nvPr/>
        </p:nvSpPr>
        <p:spPr>
          <a:xfrm>
            <a:off x="8770139" y="3346834"/>
            <a:ext cx="2146022" cy="400175"/>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Approved</a:t>
            </a:r>
          </a:p>
        </p:txBody>
      </p:sp>
      <p:sp>
        <p:nvSpPr>
          <p:cNvPr id="37" name="Rectangle 36">
            <a:extLst>
              <a:ext uri="{FF2B5EF4-FFF2-40B4-BE49-F238E27FC236}">
                <a16:creationId xmlns:a16="http://schemas.microsoft.com/office/drawing/2014/main" id="{619F08C0-F8E1-C1D6-24FD-1D5234B97EFF}"/>
              </a:ext>
            </a:extLst>
          </p:cNvPr>
          <p:cNvSpPr/>
          <p:nvPr/>
        </p:nvSpPr>
        <p:spPr>
          <a:xfrm>
            <a:off x="8805525" y="5077771"/>
            <a:ext cx="2110636" cy="400175"/>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Approved</a:t>
            </a:r>
          </a:p>
        </p:txBody>
      </p:sp>
      <p:sp>
        <p:nvSpPr>
          <p:cNvPr id="43" name="Rectangle 42">
            <a:extLst>
              <a:ext uri="{FF2B5EF4-FFF2-40B4-BE49-F238E27FC236}">
                <a16:creationId xmlns:a16="http://schemas.microsoft.com/office/drawing/2014/main" id="{7983C078-2795-7E31-D589-7248B8F0938D}"/>
              </a:ext>
            </a:extLst>
          </p:cNvPr>
          <p:cNvSpPr/>
          <p:nvPr/>
        </p:nvSpPr>
        <p:spPr>
          <a:xfrm>
            <a:off x="5430088" y="1609084"/>
            <a:ext cx="1634836" cy="3277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Past Requests</a:t>
            </a:r>
          </a:p>
        </p:txBody>
      </p:sp>
      <p:grpSp>
        <p:nvGrpSpPr>
          <p:cNvPr id="40" name="Group 39">
            <a:extLst>
              <a:ext uri="{FF2B5EF4-FFF2-40B4-BE49-F238E27FC236}">
                <a16:creationId xmlns:a16="http://schemas.microsoft.com/office/drawing/2014/main" id="{CC8EA42D-4C89-9907-5FC7-A8342C8EBCA9}"/>
              </a:ext>
            </a:extLst>
          </p:cNvPr>
          <p:cNvGrpSpPr/>
          <p:nvPr/>
        </p:nvGrpSpPr>
        <p:grpSpPr>
          <a:xfrm>
            <a:off x="1515692" y="2945328"/>
            <a:ext cx="1819110" cy="3011033"/>
            <a:chOff x="1208314" y="3129006"/>
            <a:chExt cx="1556657" cy="2136045"/>
          </a:xfrm>
        </p:grpSpPr>
        <p:sp>
          <p:nvSpPr>
            <p:cNvPr id="41" name="Rectangle 40">
              <a:extLst>
                <a:ext uri="{FF2B5EF4-FFF2-40B4-BE49-F238E27FC236}">
                  <a16:creationId xmlns:a16="http://schemas.microsoft.com/office/drawing/2014/main" id="{443CF213-13B8-83C8-77DA-4C1EB25CBE07}"/>
                </a:ext>
              </a:extLst>
            </p:cNvPr>
            <p:cNvSpPr/>
            <p:nvPr/>
          </p:nvSpPr>
          <p:spPr>
            <a:xfrm>
              <a:off x="1208314" y="3129006"/>
              <a:ext cx="1556657" cy="20199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A7D328E-F865-0564-C8BC-D1D49B39973F}"/>
                </a:ext>
              </a:extLst>
            </p:cNvPr>
            <p:cNvSpPr txBox="1"/>
            <p:nvPr/>
          </p:nvSpPr>
          <p:spPr>
            <a:xfrm>
              <a:off x="1208314" y="3234502"/>
              <a:ext cx="1556657" cy="2030549"/>
            </a:xfrm>
            <a:prstGeom prst="rect">
              <a:avLst/>
            </a:prstGeom>
            <a:solidFill>
              <a:schemeClr val="bg1"/>
            </a:solidFill>
          </p:spPr>
          <p:txBody>
            <a:bodyPr wrap="square" rtlCol="0">
              <a:spAutoFit/>
            </a:bodyPr>
            <a:lstStyle/>
            <a:p>
              <a:r>
                <a:rPr lang="en-US" dirty="0"/>
                <a:t>Sort</a:t>
              </a:r>
            </a:p>
            <a:p>
              <a:pPr marL="285750" indent="-285750">
                <a:buFont typeface="Wingdings" panose="05000000000000000000" pitchFamily="2" charset="2"/>
                <a:buChar char="q"/>
              </a:pPr>
              <a:r>
                <a:rPr lang="en-US" dirty="0"/>
                <a:t>Ascending</a:t>
              </a:r>
            </a:p>
            <a:p>
              <a:pPr marL="285750" indent="-285750">
                <a:buFont typeface="Wingdings" panose="05000000000000000000" pitchFamily="2" charset="2"/>
                <a:buChar char="q"/>
              </a:pPr>
              <a:r>
                <a:rPr lang="en-US" dirty="0"/>
                <a:t>Descending</a:t>
              </a:r>
            </a:p>
            <a:p>
              <a:endParaRPr lang="en-US" dirty="0"/>
            </a:p>
            <a:p>
              <a:r>
                <a:rPr lang="en-US" dirty="0"/>
                <a:t>Filter</a:t>
              </a:r>
            </a:p>
            <a:p>
              <a:pPr marL="285750" indent="-285750">
                <a:buFont typeface="Wingdings" panose="05000000000000000000" pitchFamily="2" charset="2"/>
                <a:buChar char="q"/>
              </a:pPr>
              <a:r>
                <a:rPr lang="en-US" dirty="0"/>
                <a:t>Med MGMT</a:t>
              </a:r>
            </a:p>
            <a:p>
              <a:pPr marL="285750" indent="-285750">
                <a:buFont typeface="Wingdings" panose="05000000000000000000" pitchFamily="2" charset="2"/>
                <a:buChar char="q"/>
              </a:pPr>
              <a:r>
                <a:rPr lang="en-US" dirty="0"/>
                <a:t>Therapists</a:t>
              </a:r>
            </a:p>
            <a:p>
              <a:pPr marL="285750" indent="-285750">
                <a:buFont typeface="Wingdings" panose="05000000000000000000" pitchFamily="2" charset="2"/>
                <a:buChar char="q"/>
              </a:pPr>
              <a:r>
                <a:rPr lang="en-US" dirty="0"/>
                <a:t>Facilities</a:t>
              </a:r>
            </a:p>
            <a:p>
              <a:pPr marL="285750" indent="-285750">
                <a:buFont typeface="Wingdings" panose="05000000000000000000" pitchFamily="2" charset="2"/>
                <a:buChar char="q"/>
              </a:pPr>
              <a:r>
                <a:rPr lang="en-US" dirty="0"/>
                <a:t>Student Resources </a:t>
              </a:r>
            </a:p>
          </p:txBody>
        </p:sp>
      </p:grpSp>
      <p:sp>
        <p:nvSpPr>
          <p:cNvPr id="45" name="Rectangle 44">
            <a:extLst>
              <a:ext uri="{FF2B5EF4-FFF2-40B4-BE49-F238E27FC236}">
                <a16:creationId xmlns:a16="http://schemas.microsoft.com/office/drawing/2014/main" id="{8D9EAA7D-1884-4CA7-3889-F458786C9548}"/>
              </a:ext>
            </a:extLst>
          </p:cNvPr>
          <p:cNvSpPr/>
          <p:nvPr/>
        </p:nvSpPr>
        <p:spPr>
          <a:xfrm>
            <a:off x="9679708" y="2183052"/>
            <a:ext cx="1677055" cy="310730"/>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Requests</a:t>
            </a:r>
          </a:p>
        </p:txBody>
      </p:sp>
      <p:grpSp>
        <p:nvGrpSpPr>
          <p:cNvPr id="3" name="Group 2">
            <a:extLst>
              <a:ext uri="{FF2B5EF4-FFF2-40B4-BE49-F238E27FC236}">
                <a16:creationId xmlns:a16="http://schemas.microsoft.com/office/drawing/2014/main" id="{E695ABE2-4F4F-7804-E0FA-D545AF730F6D}"/>
              </a:ext>
            </a:extLst>
          </p:cNvPr>
          <p:cNvGrpSpPr/>
          <p:nvPr/>
        </p:nvGrpSpPr>
        <p:grpSpPr>
          <a:xfrm>
            <a:off x="4541101" y="5907076"/>
            <a:ext cx="5004575" cy="369332"/>
            <a:chOff x="4378911" y="5877590"/>
            <a:chExt cx="5004575" cy="369332"/>
          </a:xfrm>
        </p:grpSpPr>
        <p:sp>
          <p:nvSpPr>
            <p:cNvPr id="5" name="TextBox 4">
              <a:extLst>
                <a:ext uri="{FF2B5EF4-FFF2-40B4-BE49-F238E27FC236}">
                  <a16:creationId xmlns:a16="http://schemas.microsoft.com/office/drawing/2014/main" id="{E12C6C29-D562-6251-FA25-FDA5D0446A2E}"/>
                </a:ext>
              </a:extLst>
            </p:cNvPr>
            <p:cNvSpPr txBox="1"/>
            <p:nvPr/>
          </p:nvSpPr>
          <p:spPr>
            <a:xfrm>
              <a:off x="6008914" y="5877590"/>
              <a:ext cx="2373085" cy="369332"/>
            </a:xfrm>
            <a:prstGeom prst="rect">
              <a:avLst/>
            </a:prstGeom>
            <a:noFill/>
          </p:spPr>
          <p:txBody>
            <a:bodyPr wrap="square" rtlCol="0">
              <a:spAutoFit/>
            </a:bodyPr>
            <a:lstStyle/>
            <a:p>
              <a:r>
                <a:rPr lang="en-US" dirty="0"/>
                <a:t>Resources 1-12</a:t>
              </a:r>
            </a:p>
          </p:txBody>
        </p:sp>
        <p:sp>
          <p:nvSpPr>
            <p:cNvPr id="8" name="TextBox 7">
              <a:extLst>
                <a:ext uri="{FF2B5EF4-FFF2-40B4-BE49-F238E27FC236}">
                  <a16:creationId xmlns:a16="http://schemas.microsoft.com/office/drawing/2014/main" id="{0D5532D1-7BA5-AA03-4468-11646C223FFB}"/>
                </a:ext>
              </a:extLst>
            </p:cNvPr>
            <p:cNvSpPr txBox="1"/>
            <p:nvPr/>
          </p:nvSpPr>
          <p:spPr>
            <a:xfrm>
              <a:off x="7886321" y="5906377"/>
              <a:ext cx="1497165" cy="307777"/>
            </a:xfrm>
            <a:prstGeom prst="rect">
              <a:avLst/>
            </a:prstGeom>
            <a:noFill/>
          </p:spPr>
          <p:txBody>
            <a:bodyPr wrap="square" rtlCol="0">
              <a:spAutoFit/>
            </a:bodyPr>
            <a:lstStyle/>
            <a:p>
              <a:r>
                <a:rPr lang="en-US" sz="1400" dirty="0"/>
                <a:t>Next Page</a:t>
              </a:r>
            </a:p>
          </p:txBody>
        </p:sp>
        <p:sp>
          <p:nvSpPr>
            <p:cNvPr id="10" name="TextBox 9">
              <a:extLst>
                <a:ext uri="{FF2B5EF4-FFF2-40B4-BE49-F238E27FC236}">
                  <a16:creationId xmlns:a16="http://schemas.microsoft.com/office/drawing/2014/main" id="{9D542F4A-5276-85D3-67FD-632495736F7E}"/>
                </a:ext>
              </a:extLst>
            </p:cNvPr>
            <p:cNvSpPr txBox="1"/>
            <p:nvPr/>
          </p:nvSpPr>
          <p:spPr>
            <a:xfrm>
              <a:off x="4378911" y="5891514"/>
              <a:ext cx="1497165" cy="307777"/>
            </a:xfrm>
            <a:prstGeom prst="rect">
              <a:avLst/>
            </a:prstGeom>
            <a:noFill/>
          </p:spPr>
          <p:txBody>
            <a:bodyPr wrap="square" rtlCol="0">
              <a:spAutoFit/>
            </a:bodyPr>
            <a:lstStyle/>
            <a:p>
              <a:r>
                <a:rPr lang="en-US" sz="1400" dirty="0"/>
                <a:t>Previous Page</a:t>
              </a:r>
            </a:p>
          </p:txBody>
        </p:sp>
      </p:grpSp>
    </p:spTree>
    <p:extLst>
      <p:ext uri="{BB962C8B-B14F-4D97-AF65-F5344CB8AC3E}">
        <p14:creationId xmlns:p14="http://schemas.microsoft.com/office/powerpoint/2010/main" val="386044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C6F8-2B1B-109C-0702-1B540C8E549A}"/>
              </a:ext>
            </a:extLst>
          </p:cNvPr>
          <p:cNvSpPr>
            <a:spLocks noGrp="1"/>
          </p:cNvSpPr>
          <p:nvPr>
            <p:ph type="title"/>
          </p:nvPr>
        </p:nvSpPr>
        <p:spPr/>
        <p:txBody>
          <a:bodyPr/>
          <a:lstStyle/>
          <a:p>
            <a:r>
              <a:rPr lang="en-US" dirty="0"/>
              <a:t>East Tennessee Mental Health Resources </a:t>
            </a:r>
          </a:p>
        </p:txBody>
      </p:sp>
      <p:sp>
        <p:nvSpPr>
          <p:cNvPr id="4" name="Rectangle 3">
            <a:extLst>
              <a:ext uri="{FF2B5EF4-FFF2-40B4-BE49-F238E27FC236}">
                <a16:creationId xmlns:a16="http://schemas.microsoft.com/office/drawing/2014/main" id="{BDD66A68-8711-09F8-190D-10839F9700DE}"/>
              </a:ext>
            </a:extLst>
          </p:cNvPr>
          <p:cNvSpPr/>
          <p:nvPr/>
        </p:nvSpPr>
        <p:spPr>
          <a:xfrm>
            <a:off x="751114" y="2201412"/>
            <a:ext cx="10929257" cy="429985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C08A4A4B-ECA8-DD96-7405-99351A505CB8}"/>
              </a:ext>
            </a:extLst>
          </p:cNvPr>
          <p:cNvSpPr txBox="1"/>
          <p:nvPr/>
        </p:nvSpPr>
        <p:spPr>
          <a:xfrm>
            <a:off x="925287" y="1570221"/>
            <a:ext cx="9361714" cy="461665"/>
          </a:xfrm>
          <a:prstGeom prst="rect">
            <a:avLst/>
          </a:prstGeom>
          <a:noFill/>
        </p:spPr>
        <p:txBody>
          <a:bodyPr wrap="square" rtlCol="0">
            <a:spAutoFit/>
          </a:bodyPr>
          <a:lstStyle/>
          <a:p>
            <a:r>
              <a:rPr lang="en-US" sz="2400" dirty="0"/>
              <a:t>Welcome to East Tennessee Mental Health Resources. </a:t>
            </a:r>
          </a:p>
        </p:txBody>
      </p:sp>
      <p:grpSp>
        <p:nvGrpSpPr>
          <p:cNvPr id="29" name="Group 28">
            <a:extLst>
              <a:ext uri="{FF2B5EF4-FFF2-40B4-BE49-F238E27FC236}">
                <a16:creationId xmlns:a16="http://schemas.microsoft.com/office/drawing/2014/main" id="{ADEC86B1-F3C9-B17C-8CC5-2543A446C3D5}"/>
              </a:ext>
            </a:extLst>
          </p:cNvPr>
          <p:cNvGrpSpPr/>
          <p:nvPr/>
        </p:nvGrpSpPr>
        <p:grpSpPr>
          <a:xfrm>
            <a:off x="1223325" y="2565164"/>
            <a:ext cx="2238512" cy="3927711"/>
            <a:chOff x="1223325" y="2459547"/>
            <a:chExt cx="2238512" cy="3927711"/>
          </a:xfrm>
        </p:grpSpPr>
        <p:grpSp>
          <p:nvGrpSpPr>
            <p:cNvPr id="28" name="Group 27">
              <a:extLst>
                <a:ext uri="{FF2B5EF4-FFF2-40B4-BE49-F238E27FC236}">
                  <a16:creationId xmlns:a16="http://schemas.microsoft.com/office/drawing/2014/main" id="{F0DB0BDD-2065-5E8D-CC42-70385A6C4E1A}"/>
                </a:ext>
              </a:extLst>
            </p:cNvPr>
            <p:cNvGrpSpPr/>
            <p:nvPr/>
          </p:nvGrpSpPr>
          <p:grpSpPr>
            <a:xfrm>
              <a:off x="1223325" y="2459547"/>
              <a:ext cx="2238512" cy="3927711"/>
              <a:chOff x="1245101" y="2402957"/>
              <a:chExt cx="2238512" cy="3927711"/>
            </a:xfrm>
          </p:grpSpPr>
          <p:sp>
            <p:nvSpPr>
              <p:cNvPr id="10" name="Rectangle 9">
                <a:extLst>
                  <a:ext uri="{FF2B5EF4-FFF2-40B4-BE49-F238E27FC236}">
                    <a16:creationId xmlns:a16="http://schemas.microsoft.com/office/drawing/2014/main" id="{128C5A7E-F465-AE72-3529-8CCB924DA5D5}"/>
                  </a:ext>
                </a:extLst>
              </p:cNvPr>
              <p:cNvSpPr/>
              <p:nvPr/>
            </p:nvSpPr>
            <p:spPr>
              <a:xfrm>
                <a:off x="1245101" y="2402957"/>
                <a:ext cx="2235290" cy="39277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EC0B1F4-163E-C389-3E6D-F21D487F26E7}"/>
                  </a:ext>
                </a:extLst>
              </p:cNvPr>
              <p:cNvSpPr txBox="1"/>
              <p:nvPr/>
            </p:nvSpPr>
            <p:spPr>
              <a:xfrm>
                <a:off x="1338744" y="2542610"/>
                <a:ext cx="1909459" cy="3693319"/>
              </a:xfrm>
              <a:prstGeom prst="rect">
                <a:avLst/>
              </a:prstGeom>
              <a:solidFill>
                <a:schemeClr val="bg1"/>
              </a:solidFill>
            </p:spPr>
            <p:txBody>
              <a:bodyPr wrap="square" rtlCol="0">
                <a:spAutoFit/>
              </a:bodyPr>
              <a:lstStyle/>
              <a:p>
                <a:r>
                  <a:rPr lang="en-US" dirty="0"/>
                  <a:t>Filter</a:t>
                </a:r>
              </a:p>
              <a:p>
                <a:pPr marL="285750" indent="-285750">
                  <a:buFont typeface="Wingdings" panose="05000000000000000000" pitchFamily="2" charset="2"/>
                  <a:buChar char="q"/>
                </a:pPr>
                <a:r>
                  <a:rPr lang="en-US" dirty="0"/>
                  <a:t>Student Resources</a:t>
                </a:r>
              </a:p>
              <a:p>
                <a:pPr marL="285750" indent="-285750">
                  <a:buFont typeface="Wingdings" panose="05000000000000000000" pitchFamily="2" charset="2"/>
                  <a:buChar char="q"/>
                </a:pPr>
                <a:r>
                  <a:rPr lang="en-US" dirty="0"/>
                  <a:t>Search Address</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Within 10 Miles</a:t>
                </a:r>
              </a:p>
              <a:p>
                <a:pPr marL="742950" lvl="1" indent="-285750">
                  <a:buFont typeface="Wingdings" panose="05000000000000000000" pitchFamily="2" charset="2"/>
                  <a:buChar char="q"/>
                </a:pPr>
                <a:r>
                  <a:rPr lang="en-US" dirty="0"/>
                  <a:t>Within 20 Miles</a:t>
                </a:r>
              </a:p>
              <a:p>
                <a:pPr marL="742950" lvl="1" indent="-285750">
                  <a:buFont typeface="Wingdings" panose="05000000000000000000" pitchFamily="2" charset="2"/>
                  <a:buChar char="q"/>
                </a:pPr>
                <a:r>
                  <a:rPr lang="en-US" dirty="0"/>
                  <a:t>Within 30 Miles</a:t>
                </a:r>
              </a:p>
            </p:txBody>
          </p:sp>
          <p:sp>
            <p:nvSpPr>
              <p:cNvPr id="24" name="Rectangle 23">
                <a:extLst>
                  <a:ext uri="{FF2B5EF4-FFF2-40B4-BE49-F238E27FC236}">
                    <a16:creationId xmlns:a16="http://schemas.microsoft.com/office/drawing/2014/main" id="{55B092CB-312B-43DF-707E-AC92F00AF2FD}"/>
                  </a:ext>
                </a:extLst>
              </p:cNvPr>
              <p:cNvSpPr/>
              <p:nvPr/>
            </p:nvSpPr>
            <p:spPr>
              <a:xfrm>
                <a:off x="3341846" y="2402957"/>
                <a:ext cx="141767" cy="39277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0FE4D1D-43D4-1D6E-34C9-66F261175708}"/>
                  </a:ext>
                </a:extLst>
              </p:cNvPr>
              <p:cNvSpPr/>
              <p:nvPr/>
            </p:nvSpPr>
            <p:spPr>
              <a:xfrm>
                <a:off x="3338624" y="2746400"/>
                <a:ext cx="141767" cy="7676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13F3BD5-E6F8-C307-5C63-18A60D008A2E}"/>
                </a:ext>
              </a:extLst>
            </p:cNvPr>
            <p:cNvSpPr/>
            <p:nvPr/>
          </p:nvSpPr>
          <p:spPr>
            <a:xfrm>
              <a:off x="1480064" y="4013613"/>
              <a:ext cx="1762699" cy="4954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Enter Address</a:t>
              </a:r>
            </a:p>
          </p:txBody>
        </p:sp>
      </p:grpSp>
      <p:sp>
        <p:nvSpPr>
          <p:cNvPr id="25" name="TextBox 24">
            <a:extLst>
              <a:ext uri="{FF2B5EF4-FFF2-40B4-BE49-F238E27FC236}">
                <a16:creationId xmlns:a16="http://schemas.microsoft.com/office/drawing/2014/main" id="{533478C6-9EA8-4DB7-8EE4-B4D335C73F69}"/>
              </a:ext>
            </a:extLst>
          </p:cNvPr>
          <p:cNvSpPr txBox="1"/>
          <p:nvPr/>
        </p:nvSpPr>
        <p:spPr>
          <a:xfrm>
            <a:off x="7997605" y="2542610"/>
            <a:ext cx="245065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long rectangle to the right represents a toggle bar function. This toggle bar is slightly scrolled down to reveal a search by address functionality </a:t>
            </a:r>
          </a:p>
          <a:p>
            <a:pPr marL="285750" indent="-285750">
              <a:buFont typeface="Arial" panose="020B0604020202020204" pitchFamily="34" charset="0"/>
              <a:buChar char="•"/>
            </a:pPr>
            <a:r>
              <a:rPr lang="en-US" dirty="0"/>
              <a:t>If you toggle down more, you may search by a zip with a radius </a:t>
            </a:r>
          </a:p>
        </p:txBody>
      </p:sp>
      <p:grpSp>
        <p:nvGrpSpPr>
          <p:cNvPr id="39" name="Group 38">
            <a:extLst>
              <a:ext uri="{FF2B5EF4-FFF2-40B4-BE49-F238E27FC236}">
                <a16:creationId xmlns:a16="http://schemas.microsoft.com/office/drawing/2014/main" id="{3BF189A4-E18D-0B2D-11F2-661D7B44D04C}"/>
              </a:ext>
            </a:extLst>
          </p:cNvPr>
          <p:cNvGrpSpPr/>
          <p:nvPr/>
        </p:nvGrpSpPr>
        <p:grpSpPr>
          <a:xfrm>
            <a:off x="4436104" y="2550752"/>
            <a:ext cx="2238512" cy="3927711"/>
            <a:chOff x="5522292" y="2650816"/>
            <a:chExt cx="2238512" cy="3927711"/>
          </a:xfrm>
        </p:grpSpPr>
        <p:sp>
          <p:nvSpPr>
            <p:cNvPr id="33" name="Rectangle 32">
              <a:extLst>
                <a:ext uri="{FF2B5EF4-FFF2-40B4-BE49-F238E27FC236}">
                  <a16:creationId xmlns:a16="http://schemas.microsoft.com/office/drawing/2014/main" id="{438B427E-A14B-3134-D613-D827B0D57FCA}"/>
                </a:ext>
              </a:extLst>
            </p:cNvPr>
            <p:cNvSpPr/>
            <p:nvPr/>
          </p:nvSpPr>
          <p:spPr>
            <a:xfrm>
              <a:off x="5522292" y="2650816"/>
              <a:ext cx="2235290" cy="39277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643607A0-8F8B-3346-7468-E35B12006E5F}"/>
                </a:ext>
              </a:extLst>
            </p:cNvPr>
            <p:cNvSpPr txBox="1"/>
            <p:nvPr/>
          </p:nvSpPr>
          <p:spPr>
            <a:xfrm>
              <a:off x="5615935" y="2790469"/>
              <a:ext cx="1909459" cy="2862322"/>
            </a:xfrm>
            <a:prstGeom prst="rect">
              <a:avLst/>
            </a:prstGeom>
            <a:solidFill>
              <a:schemeClr val="bg1"/>
            </a:solidFill>
          </p:spPr>
          <p:txBody>
            <a:bodyPr wrap="square" rtlCol="0">
              <a:spAutoFit/>
            </a:bodyPr>
            <a:lstStyle/>
            <a:p>
              <a:r>
                <a:rPr lang="en-US" dirty="0"/>
                <a:t>Filter</a:t>
              </a:r>
            </a:p>
            <a:p>
              <a:pPr marL="285750" indent="-285750">
                <a:buFont typeface="Wingdings" panose="05000000000000000000" pitchFamily="2" charset="2"/>
                <a:buChar char="q"/>
              </a:pPr>
              <a:r>
                <a:rPr lang="en-US" dirty="0"/>
                <a:t>Search Zip</a:t>
              </a:r>
            </a:p>
            <a:p>
              <a:endParaRPr lang="en-US" dirty="0"/>
            </a:p>
            <a:p>
              <a:pPr marL="742950" lvl="1" indent="-285750">
                <a:buFont typeface="Wingdings" panose="05000000000000000000" pitchFamily="2" charset="2"/>
                <a:buChar char="q"/>
              </a:pPr>
              <a:r>
                <a:rPr lang="en-US" dirty="0"/>
                <a:t>Within 10 Miles</a:t>
              </a:r>
            </a:p>
            <a:p>
              <a:pPr marL="742950" lvl="1" indent="-285750">
                <a:buFont typeface="Wingdings" panose="05000000000000000000" pitchFamily="2" charset="2"/>
                <a:buChar char="q"/>
              </a:pPr>
              <a:r>
                <a:rPr lang="en-US" dirty="0"/>
                <a:t>Within 20 Miles</a:t>
              </a:r>
            </a:p>
            <a:p>
              <a:pPr marL="742950" lvl="1" indent="-285750">
                <a:buFont typeface="Wingdings" panose="05000000000000000000" pitchFamily="2" charset="2"/>
                <a:buChar char="q"/>
              </a:pPr>
              <a:r>
                <a:rPr lang="en-US" dirty="0"/>
                <a:t>Within 30 Miles</a:t>
              </a:r>
            </a:p>
            <a:p>
              <a:pPr marL="285750" indent="-285750">
                <a:buFont typeface="Wingdings" panose="05000000000000000000" pitchFamily="2" charset="2"/>
                <a:buChar char="q"/>
              </a:pPr>
              <a:endParaRPr lang="en-US" dirty="0"/>
            </a:p>
          </p:txBody>
        </p:sp>
        <p:sp>
          <p:nvSpPr>
            <p:cNvPr id="35" name="Rectangle 34">
              <a:extLst>
                <a:ext uri="{FF2B5EF4-FFF2-40B4-BE49-F238E27FC236}">
                  <a16:creationId xmlns:a16="http://schemas.microsoft.com/office/drawing/2014/main" id="{15692420-F380-B3ED-FF63-580535E21490}"/>
                </a:ext>
              </a:extLst>
            </p:cNvPr>
            <p:cNvSpPr/>
            <p:nvPr/>
          </p:nvSpPr>
          <p:spPr>
            <a:xfrm>
              <a:off x="7619037" y="2650816"/>
              <a:ext cx="141767" cy="39277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655018D-8B82-67B2-314E-09C221DA2C54}"/>
                </a:ext>
              </a:extLst>
            </p:cNvPr>
            <p:cNvSpPr/>
            <p:nvPr/>
          </p:nvSpPr>
          <p:spPr>
            <a:xfrm>
              <a:off x="7615815" y="3735400"/>
              <a:ext cx="141767" cy="7676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6F5684C-846B-C906-F265-9235D3CDF3A4}"/>
                </a:ext>
              </a:extLst>
            </p:cNvPr>
            <p:cNvSpPr/>
            <p:nvPr/>
          </p:nvSpPr>
          <p:spPr>
            <a:xfrm>
              <a:off x="5935647" y="3368598"/>
              <a:ext cx="1634957" cy="2535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Enter Zip</a:t>
              </a:r>
            </a:p>
          </p:txBody>
        </p:sp>
      </p:grpSp>
    </p:spTree>
    <p:extLst>
      <p:ext uri="{BB962C8B-B14F-4D97-AF65-F5344CB8AC3E}">
        <p14:creationId xmlns:p14="http://schemas.microsoft.com/office/powerpoint/2010/main" val="2709279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C6F8-2B1B-109C-0702-1B540C8E549A}"/>
              </a:ext>
            </a:extLst>
          </p:cNvPr>
          <p:cNvSpPr>
            <a:spLocks noGrp="1"/>
          </p:cNvSpPr>
          <p:nvPr>
            <p:ph type="title"/>
          </p:nvPr>
        </p:nvSpPr>
        <p:spPr>
          <a:xfrm>
            <a:off x="751114" y="243160"/>
            <a:ext cx="10515600" cy="1325563"/>
          </a:xfrm>
        </p:spPr>
        <p:txBody>
          <a:bodyPr/>
          <a:lstStyle/>
          <a:p>
            <a:r>
              <a:rPr lang="en-US" dirty="0"/>
              <a:t>East Tennessee Mental Health Resources </a:t>
            </a:r>
          </a:p>
        </p:txBody>
      </p:sp>
      <p:sp>
        <p:nvSpPr>
          <p:cNvPr id="4" name="Rectangle 3">
            <a:extLst>
              <a:ext uri="{FF2B5EF4-FFF2-40B4-BE49-F238E27FC236}">
                <a16:creationId xmlns:a16="http://schemas.microsoft.com/office/drawing/2014/main" id="{BDD66A68-8711-09F8-190D-10839F9700DE}"/>
              </a:ext>
            </a:extLst>
          </p:cNvPr>
          <p:cNvSpPr/>
          <p:nvPr/>
        </p:nvSpPr>
        <p:spPr>
          <a:xfrm>
            <a:off x="751114" y="2201412"/>
            <a:ext cx="10929257" cy="429985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08A4A4B-ECA8-DD96-7405-99351A505CB8}"/>
              </a:ext>
            </a:extLst>
          </p:cNvPr>
          <p:cNvSpPr txBox="1"/>
          <p:nvPr/>
        </p:nvSpPr>
        <p:spPr>
          <a:xfrm>
            <a:off x="838201" y="1448256"/>
            <a:ext cx="9361714" cy="461665"/>
          </a:xfrm>
          <a:prstGeom prst="rect">
            <a:avLst/>
          </a:prstGeom>
          <a:noFill/>
        </p:spPr>
        <p:txBody>
          <a:bodyPr wrap="square" rtlCol="0">
            <a:spAutoFit/>
          </a:bodyPr>
          <a:lstStyle/>
          <a:p>
            <a:r>
              <a:rPr lang="en-US" sz="2400" dirty="0"/>
              <a:t>Medication Management Providers</a:t>
            </a:r>
          </a:p>
        </p:txBody>
      </p:sp>
      <p:sp>
        <p:nvSpPr>
          <p:cNvPr id="8" name="Rectangle 7">
            <a:extLst>
              <a:ext uri="{FF2B5EF4-FFF2-40B4-BE49-F238E27FC236}">
                <a16:creationId xmlns:a16="http://schemas.microsoft.com/office/drawing/2014/main" id="{E51AED90-5109-98B2-6887-C376BA6F4407}"/>
              </a:ext>
            </a:extLst>
          </p:cNvPr>
          <p:cNvSpPr/>
          <p:nvPr/>
        </p:nvSpPr>
        <p:spPr>
          <a:xfrm>
            <a:off x="1208314" y="2513164"/>
            <a:ext cx="3298372" cy="4463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1A92EC61-6962-9B9F-FF73-1B30DE4E4496}"/>
              </a:ext>
            </a:extLst>
          </p:cNvPr>
          <p:cNvSpPr txBox="1"/>
          <p:nvPr/>
        </p:nvSpPr>
        <p:spPr>
          <a:xfrm>
            <a:off x="1393370" y="2573679"/>
            <a:ext cx="2057402" cy="369332"/>
          </a:xfrm>
          <a:prstGeom prst="rect">
            <a:avLst/>
          </a:prstGeom>
          <a:solidFill>
            <a:schemeClr val="bg1"/>
          </a:solidFill>
        </p:spPr>
        <p:txBody>
          <a:bodyPr wrap="square" rtlCol="0">
            <a:spAutoFit/>
          </a:bodyPr>
          <a:lstStyle/>
          <a:p>
            <a:r>
              <a:rPr lang="en-US" dirty="0"/>
              <a:t>Search Resources</a:t>
            </a:r>
          </a:p>
        </p:txBody>
      </p:sp>
      <p:sp>
        <p:nvSpPr>
          <p:cNvPr id="10" name="Rectangle 9">
            <a:extLst>
              <a:ext uri="{FF2B5EF4-FFF2-40B4-BE49-F238E27FC236}">
                <a16:creationId xmlns:a16="http://schemas.microsoft.com/office/drawing/2014/main" id="{128C5A7E-F465-AE72-3529-8CCB924DA5D5}"/>
              </a:ext>
            </a:extLst>
          </p:cNvPr>
          <p:cNvSpPr/>
          <p:nvPr/>
        </p:nvSpPr>
        <p:spPr>
          <a:xfrm>
            <a:off x="1208314" y="3129006"/>
            <a:ext cx="1556657" cy="20199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EC0B1F4-163E-C389-3E6D-F21D487F26E7}"/>
              </a:ext>
            </a:extLst>
          </p:cNvPr>
          <p:cNvSpPr txBox="1"/>
          <p:nvPr/>
        </p:nvSpPr>
        <p:spPr>
          <a:xfrm>
            <a:off x="1208314" y="3234502"/>
            <a:ext cx="1556657" cy="2031325"/>
          </a:xfrm>
          <a:prstGeom prst="rect">
            <a:avLst/>
          </a:prstGeom>
          <a:solidFill>
            <a:schemeClr val="bg1"/>
          </a:solidFill>
        </p:spPr>
        <p:txBody>
          <a:bodyPr wrap="square" rtlCol="0">
            <a:spAutoFit/>
          </a:bodyPr>
          <a:lstStyle/>
          <a:p>
            <a:r>
              <a:rPr lang="en-US" dirty="0"/>
              <a:t>Filter</a:t>
            </a:r>
          </a:p>
          <a:p>
            <a:pPr marL="285750" indent="-285750">
              <a:buFont typeface="Wingdings" panose="05000000000000000000" pitchFamily="2" charset="2"/>
              <a:buChar char="q"/>
            </a:pPr>
            <a:r>
              <a:rPr lang="en-US" dirty="0"/>
              <a:t>Med MGMT</a:t>
            </a:r>
          </a:p>
          <a:p>
            <a:pPr marL="285750" indent="-285750">
              <a:buFont typeface="Wingdings" panose="05000000000000000000" pitchFamily="2" charset="2"/>
              <a:buChar char="q"/>
            </a:pPr>
            <a:r>
              <a:rPr lang="en-US" dirty="0"/>
              <a:t>Therapists</a:t>
            </a:r>
          </a:p>
          <a:p>
            <a:pPr marL="285750" indent="-285750">
              <a:buFont typeface="Wingdings" panose="05000000000000000000" pitchFamily="2" charset="2"/>
              <a:buChar char="q"/>
            </a:pPr>
            <a:r>
              <a:rPr lang="en-US" dirty="0"/>
              <a:t>Facilities </a:t>
            </a:r>
          </a:p>
          <a:p>
            <a:pPr marL="285750" indent="-285750">
              <a:buFont typeface="Wingdings" panose="05000000000000000000" pitchFamily="2" charset="2"/>
              <a:buChar char="q"/>
            </a:pPr>
            <a:r>
              <a:rPr lang="en-US" dirty="0"/>
              <a:t>Student Resources</a:t>
            </a:r>
          </a:p>
        </p:txBody>
      </p:sp>
      <p:grpSp>
        <p:nvGrpSpPr>
          <p:cNvPr id="21" name="Group 20">
            <a:extLst>
              <a:ext uri="{FF2B5EF4-FFF2-40B4-BE49-F238E27FC236}">
                <a16:creationId xmlns:a16="http://schemas.microsoft.com/office/drawing/2014/main" id="{B34EF4F3-54E4-4005-B2A3-D9891CFC0470}"/>
              </a:ext>
            </a:extLst>
          </p:cNvPr>
          <p:cNvGrpSpPr/>
          <p:nvPr/>
        </p:nvGrpSpPr>
        <p:grpSpPr>
          <a:xfrm>
            <a:off x="3124201" y="3150992"/>
            <a:ext cx="7859485" cy="3060503"/>
            <a:chOff x="2982686" y="3154026"/>
            <a:chExt cx="7304315" cy="2952526"/>
          </a:xfrm>
          <a:solidFill>
            <a:schemeClr val="bg1"/>
          </a:solidFill>
        </p:grpSpPr>
        <p:sp>
          <p:nvSpPr>
            <p:cNvPr id="12" name="Rectangle 11">
              <a:extLst>
                <a:ext uri="{FF2B5EF4-FFF2-40B4-BE49-F238E27FC236}">
                  <a16:creationId xmlns:a16="http://schemas.microsoft.com/office/drawing/2014/main" id="{485F5B08-8432-2BE9-36DF-C87FB4CFA3EF}"/>
                </a:ext>
              </a:extLst>
            </p:cNvPr>
            <p:cNvSpPr/>
            <p:nvPr/>
          </p:nvSpPr>
          <p:spPr>
            <a:xfrm>
              <a:off x="2982686" y="3154026"/>
              <a:ext cx="7304315" cy="295252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C91394-C042-DF3C-D509-DD5EC75BAF9B}"/>
                </a:ext>
              </a:extLst>
            </p:cNvPr>
            <p:cNvSpPr/>
            <p:nvPr/>
          </p:nvSpPr>
          <p:spPr>
            <a:xfrm>
              <a:off x="3233057" y="3429000"/>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C3C986A-B8EE-239D-A58D-4E4C570068FB}"/>
                </a:ext>
              </a:extLst>
            </p:cNvPr>
            <p:cNvSpPr/>
            <p:nvPr/>
          </p:nvSpPr>
          <p:spPr>
            <a:xfrm>
              <a:off x="3233057" y="4240783"/>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622377-4E57-B5C7-D5D6-4E855BC80426}"/>
                </a:ext>
              </a:extLst>
            </p:cNvPr>
            <p:cNvSpPr/>
            <p:nvPr/>
          </p:nvSpPr>
          <p:spPr>
            <a:xfrm>
              <a:off x="3233057" y="5119307"/>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6472552-1A4D-9BDC-6DF7-4DED31ADDDC6}"/>
                </a:ext>
              </a:extLst>
            </p:cNvPr>
            <p:cNvSpPr txBox="1"/>
            <p:nvPr/>
          </p:nvSpPr>
          <p:spPr>
            <a:xfrm>
              <a:off x="3352800" y="3570514"/>
              <a:ext cx="5987143" cy="369332"/>
            </a:xfrm>
            <a:prstGeom prst="rect">
              <a:avLst/>
            </a:prstGeom>
            <a:grpFill/>
          </p:spPr>
          <p:txBody>
            <a:bodyPr wrap="square" rtlCol="0">
              <a:spAutoFit/>
            </a:bodyPr>
            <a:lstStyle/>
            <a:p>
              <a:r>
                <a:rPr lang="en-US" dirty="0"/>
                <a:t>Resource 1</a:t>
              </a:r>
            </a:p>
          </p:txBody>
        </p:sp>
        <p:sp>
          <p:nvSpPr>
            <p:cNvPr id="18" name="TextBox 17">
              <a:extLst>
                <a:ext uri="{FF2B5EF4-FFF2-40B4-BE49-F238E27FC236}">
                  <a16:creationId xmlns:a16="http://schemas.microsoft.com/office/drawing/2014/main" id="{9E4D0AEC-7C26-9E73-E677-F5D62E195785}"/>
                </a:ext>
              </a:extLst>
            </p:cNvPr>
            <p:cNvSpPr txBox="1"/>
            <p:nvPr/>
          </p:nvSpPr>
          <p:spPr>
            <a:xfrm>
              <a:off x="3352800" y="4372645"/>
              <a:ext cx="6335485" cy="369332"/>
            </a:xfrm>
            <a:prstGeom prst="rect">
              <a:avLst/>
            </a:prstGeom>
            <a:grpFill/>
          </p:spPr>
          <p:txBody>
            <a:bodyPr wrap="square" rtlCol="0">
              <a:spAutoFit/>
            </a:bodyPr>
            <a:lstStyle/>
            <a:p>
              <a:r>
                <a:rPr lang="en-US" dirty="0"/>
                <a:t>Resource 2</a:t>
              </a:r>
            </a:p>
          </p:txBody>
        </p:sp>
        <p:sp>
          <p:nvSpPr>
            <p:cNvPr id="19" name="TextBox 18">
              <a:extLst>
                <a:ext uri="{FF2B5EF4-FFF2-40B4-BE49-F238E27FC236}">
                  <a16:creationId xmlns:a16="http://schemas.microsoft.com/office/drawing/2014/main" id="{0C3A85CA-48EC-A3C8-CC56-0F66D9E73ABE}"/>
                </a:ext>
              </a:extLst>
            </p:cNvPr>
            <p:cNvSpPr txBox="1"/>
            <p:nvPr/>
          </p:nvSpPr>
          <p:spPr>
            <a:xfrm>
              <a:off x="3352800" y="5267201"/>
              <a:ext cx="6074229" cy="369332"/>
            </a:xfrm>
            <a:prstGeom prst="rect">
              <a:avLst/>
            </a:prstGeom>
            <a:grpFill/>
          </p:spPr>
          <p:txBody>
            <a:bodyPr wrap="square" rtlCol="0">
              <a:spAutoFit/>
            </a:bodyPr>
            <a:lstStyle/>
            <a:p>
              <a:r>
                <a:rPr lang="en-US" dirty="0"/>
                <a:t>Resource 3</a:t>
              </a:r>
            </a:p>
          </p:txBody>
        </p:sp>
      </p:grpSp>
      <p:sp>
        <p:nvSpPr>
          <p:cNvPr id="5" name="Rectangle 4">
            <a:extLst>
              <a:ext uri="{FF2B5EF4-FFF2-40B4-BE49-F238E27FC236}">
                <a16:creationId xmlns:a16="http://schemas.microsoft.com/office/drawing/2014/main" id="{750FB625-DA48-52E1-F9CE-4C85C13ACF7B}"/>
              </a:ext>
            </a:extLst>
          </p:cNvPr>
          <p:cNvSpPr/>
          <p:nvPr/>
        </p:nvSpPr>
        <p:spPr>
          <a:xfrm>
            <a:off x="3522446" y="2595548"/>
            <a:ext cx="883299" cy="285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4973945-99FE-A2DE-FA4C-0DF284EF945D}"/>
              </a:ext>
            </a:extLst>
          </p:cNvPr>
          <p:cNvSpPr txBox="1"/>
          <p:nvPr/>
        </p:nvSpPr>
        <p:spPr>
          <a:xfrm>
            <a:off x="3564154" y="2565680"/>
            <a:ext cx="942532" cy="369332"/>
          </a:xfrm>
          <a:prstGeom prst="rect">
            <a:avLst/>
          </a:prstGeom>
          <a:noFill/>
        </p:spPr>
        <p:txBody>
          <a:bodyPr wrap="square" rtlCol="0">
            <a:spAutoFit/>
          </a:bodyPr>
          <a:lstStyle/>
          <a:p>
            <a:r>
              <a:rPr lang="en-US" dirty="0">
                <a:solidFill>
                  <a:schemeClr val="bg1"/>
                </a:solidFill>
              </a:rPr>
              <a:t>Search</a:t>
            </a:r>
          </a:p>
        </p:txBody>
      </p:sp>
      <p:pic>
        <p:nvPicPr>
          <p:cNvPr id="23" name="Picture 22" descr="A black check mark on a white background&#10;&#10;Description automatically generated">
            <a:extLst>
              <a:ext uri="{FF2B5EF4-FFF2-40B4-BE49-F238E27FC236}">
                <a16:creationId xmlns:a16="http://schemas.microsoft.com/office/drawing/2014/main" id="{EC871C08-1602-5EDE-1A96-5997A873EC1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12347" y="3575700"/>
            <a:ext cx="162046" cy="162046"/>
          </a:xfrm>
          <a:prstGeom prst="rect">
            <a:avLst/>
          </a:prstGeom>
        </p:spPr>
      </p:pic>
      <p:sp>
        <p:nvSpPr>
          <p:cNvPr id="24" name="TextBox 23">
            <a:extLst>
              <a:ext uri="{FF2B5EF4-FFF2-40B4-BE49-F238E27FC236}">
                <a16:creationId xmlns:a16="http://schemas.microsoft.com/office/drawing/2014/main" id="{1AD978F6-1533-56C1-A627-CB47E01C8C57}"/>
              </a:ext>
            </a:extLst>
          </p:cNvPr>
          <p:cNvSpPr txBox="1"/>
          <p:nvPr/>
        </p:nvSpPr>
        <p:spPr>
          <a:xfrm>
            <a:off x="9383486" y="2344072"/>
            <a:ext cx="1600200" cy="646331"/>
          </a:xfrm>
          <a:prstGeom prst="rect">
            <a:avLst/>
          </a:prstGeom>
          <a:solidFill>
            <a:schemeClr val="bg1"/>
          </a:solidFill>
          <a:ln w="19050">
            <a:solidFill>
              <a:schemeClr val="tx1"/>
            </a:solidFill>
          </a:ln>
        </p:spPr>
        <p:txBody>
          <a:bodyPr wrap="square" rtlCol="0">
            <a:spAutoFit/>
          </a:bodyPr>
          <a:lstStyle/>
          <a:p>
            <a:r>
              <a:rPr lang="en-US" dirty="0"/>
              <a:t>Submit New</a:t>
            </a:r>
          </a:p>
          <a:p>
            <a:r>
              <a:rPr lang="en-US" dirty="0"/>
              <a:t>Resource </a:t>
            </a:r>
          </a:p>
        </p:txBody>
      </p:sp>
      <p:sp>
        <p:nvSpPr>
          <p:cNvPr id="25" name="Rectangle 24">
            <a:extLst>
              <a:ext uri="{FF2B5EF4-FFF2-40B4-BE49-F238E27FC236}">
                <a16:creationId xmlns:a16="http://schemas.microsoft.com/office/drawing/2014/main" id="{11F9C3F8-C98A-B0BD-F1C8-C8A772FE4AC0}"/>
              </a:ext>
            </a:extLst>
          </p:cNvPr>
          <p:cNvSpPr/>
          <p:nvPr/>
        </p:nvSpPr>
        <p:spPr>
          <a:xfrm>
            <a:off x="1208314" y="5443871"/>
            <a:ext cx="1556657" cy="687572"/>
          </a:xfrm>
          <a:prstGeom prst="rect">
            <a:avLst/>
          </a:prstGeom>
          <a:solidFill>
            <a:schemeClr val="bg1"/>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Admin Login</a:t>
            </a:r>
          </a:p>
        </p:txBody>
      </p:sp>
      <p:grpSp>
        <p:nvGrpSpPr>
          <p:cNvPr id="22" name="Group 21">
            <a:extLst>
              <a:ext uri="{FF2B5EF4-FFF2-40B4-BE49-F238E27FC236}">
                <a16:creationId xmlns:a16="http://schemas.microsoft.com/office/drawing/2014/main" id="{0C26FB60-8536-58AF-C74C-407D9B7FC4C7}"/>
              </a:ext>
            </a:extLst>
          </p:cNvPr>
          <p:cNvGrpSpPr/>
          <p:nvPr/>
        </p:nvGrpSpPr>
        <p:grpSpPr>
          <a:xfrm>
            <a:off x="4378911" y="5877590"/>
            <a:ext cx="5004575" cy="369332"/>
            <a:chOff x="4378911" y="5877590"/>
            <a:chExt cx="5004575" cy="369332"/>
          </a:xfrm>
        </p:grpSpPr>
        <p:sp>
          <p:nvSpPr>
            <p:cNvPr id="3" name="TextBox 2">
              <a:extLst>
                <a:ext uri="{FF2B5EF4-FFF2-40B4-BE49-F238E27FC236}">
                  <a16:creationId xmlns:a16="http://schemas.microsoft.com/office/drawing/2014/main" id="{2EA2A7BB-AD8E-20A4-1C4F-F776BAB201F2}"/>
                </a:ext>
              </a:extLst>
            </p:cNvPr>
            <p:cNvSpPr txBox="1"/>
            <p:nvPr/>
          </p:nvSpPr>
          <p:spPr>
            <a:xfrm>
              <a:off x="6008914" y="5877590"/>
              <a:ext cx="2373085" cy="369332"/>
            </a:xfrm>
            <a:prstGeom prst="rect">
              <a:avLst/>
            </a:prstGeom>
            <a:noFill/>
          </p:spPr>
          <p:txBody>
            <a:bodyPr wrap="square" rtlCol="0">
              <a:spAutoFit/>
            </a:bodyPr>
            <a:lstStyle/>
            <a:p>
              <a:r>
                <a:rPr lang="en-US" dirty="0"/>
                <a:t>Resources 1-12</a:t>
              </a:r>
            </a:p>
          </p:txBody>
        </p:sp>
        <p:sp>
          <p:nvSpPr>
            <p:cNvPr id="17" name="TextBox 16">
              <a:extLst>
                <a:ext uri="{FF2B5EF4-FFF2-40B4-BE49-F238E27FC236}">
                  <a16:creationId xmlns:a16="http://schemas.microsoft.com/office/drawing/2014/main" id="{43E9B47C-B39E-CC0D-0A7A-28998C377812}"/>
                </a:ext>
              </a:extLst>
            </p:cNvPr>
            <p:cNvSpPr txBox="1"/>
            <p:nvPr/>
          </p:nvSpPr>
          <p:spPr>
            <a:xfrm>
              <a:off x="7886321" y="5906377"/>
              <a:ext cx="1497165" cy="307777"/>
            </a:xfrm>
            <a:prstGeom prst="rect">
              <a:avLst/>
            </a:prstGeom>
            <a:noFill/>
          </p:spPr>
          <p:txBody>
            <a:bodyPr wrap="square" rtlCol="0">
              <a:spAutoFit/>
            </a:bodyPr>
            <a:lstStyle/>
            <a:p>
              <a:r>
                <a:rPr lang="en-US" sz="1400" dirty="0"/>
                <a:t>Next Page</a:t>
              </a:r>
            </a:p>
          </p:txBody>
        </p:sp>
        <p:sp>
          <p:nvSpPr>
            <p:cNvPr id="20" name="TextBox 19">
              <a:extLst>
                <a:ext uri="{FF2B5EF4-FFF2-40B4-BE49-F238E27FC236}">
                  <a16:creationId xmlns:a16="http://schemas.microsoft.com/office/drawing/2014/main" id="{BDF6DE8E-65E1-C15E-CBCE-2A3C0EE60663}"/>
                </a:ext>
              </a:extLst>
            </p:cNvPr>
            <p:cNvSpPr txBox="1"/>
            <p:nvPr/>
          </p:nvSpPr>
          <p:spPr>
            <a:xfrm>
              <a:off x="4378911" y="5891514"/>
              <a:ext cx="1497165" cy="307777"/>
            </a:xfrm>
            <a:prstGeom prst="rect">
              <a:avLst/>
            </a:prstGeom>
            <a:noFill/>
          </p:spPr>
          <p:txBody>
            <a:bodyPr wrap="square" rtlCol="0">
              <a:spAutoFit/>
            </a:bodyPr>
            <a:lstStyle/>
            <a:p>
              <a:r>
                <a:rPr lang="en-US" sz="1400" dirty="0"/>
                <a:t>Previous Page</a:t>
              </a:r>
            </a:p>
          </p:txBody>
        </p:sp>
      </p:grpSp>
      <p:sp>
        <p:nvSpPr>
          <p:cNvPr id="26" name="Rectangle 25">
            <a:extLst>
              <a:ext uri="{FF2B5EF4-FFF2-40B4-BE49-F238E27FC236}">
                <a16:creationId xmlns:a16="http://schemas.microsoft.com/office/drawing/2014/main" id="{E1E68E4A-B2D8-34A3-6F61-3BDED5D3652C}"/>
              </a:ext>
            </a:extLst>
          </p:cNvPr>
          <p:cNvSpPr/>
          <p:nvPr/>
        </p:nvSpPr>
        <p:spPr>
          <a:xfrm>
            <a:off x="10080171" y="1317810"/>
            <a:ext cx="1600200" cy="668657"/>
          </a:xfrm>
          <a:prstGeom prst="rect">
            <a:avLst/>
          </a:prstGeom>
          <a:solidFill>
            <a:schemeClr val="bg1"/>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Help Me Find What I Need!</a:t>
            </a:r>
          </a:p>
        </p:txBody>
      </p:sp>
    </p:spTree>
    <p:extLst>
      <p:ext uri="{BB962C8B-B14F-4D97-AF65-F5344CB8AC3E}">
        <p14:creationId xmlns:p14="http://schemas.microsoft.com/office/powerpoint/2010/main" val="3745768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C6F8-2B1B-109C-0702-1B540C8E549A}"/>
              </a:ext>
            </a:extLst>
          </p:cNvPr>
          <p:cNvSpPr>
            <a:spLocks noGrp="1"/>
          </p:cNvSpPr>
          <p:nvPr>
            <p:ph type="title"/>
          </p:nvPr>
        </p:nvSpPr>
        <p:spPr>
          <a:xfrm>
            <a:off x="751114" y="243160"/>
            <a:ext cx="10515600" cy="1325563"/>
          </a:xfrm>
        </p:spPr>
        <p:txBody>
          <a:bodyPr/>
          <a:lstStyle/>
          <a:p>
            <a:r>
              <a:rPr lang="en-US" dirty="0"/>
              <a:t>East Tennessee Mental Health Resources </a:t>
            </a:r>
          </a:p>
        </p:txBody>
      </p:sp>
      <p:sp>
        <p:nvSpPr>
          <p:cNvPr id="4" name="Rectangle 3">
            <a:extLst>
              <a:ext uri="{FF2B5EF4-FFF2-40B4-BE49-F238E27FC236}">
                <a16:creationId xmlns:a16="http://schemas.microsoft.com/office/drawing/2014/main" id="{BDD66A68-8711-09F8-190D-10839F9700DE}"/>
              </a:ext>
            </a:extLst>
          </p:cNvPr>
          <p:cNvSpPr/>
          <p:nvPr/>
        </p:nvSpPr>
        <p:spPr>
          <a:xfrm>
            <a:off x="751114" y="2201412"/>
            <a:ext cx="10929257" cy="429985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08A4A4B-ECA8-DD96-7405-99351A505CB8}"/>
              </a:ext>
            </a:extLst>
          </p:cNvPr>
          <p:cNvSpPr txBox="1"/>
          <p:nvPr/>
        </p:nvSpPr>
        <p:spPr>
          <a:xfrm>
            <a:off x="838201" y="1448256"/>
            <a:ext cx="9361714" cy="461665"/>
          </a:xfrm>
          <a:prstGeom prst="rect">
            <a:avLst/>
          </a:prstGeom>
          <a:noFill/>
        </p:spPr>
        <p:txBody>
          <a:bodyPr wrap="square" rtlCol="0">
            <a:spAutoFit/>
          </a:bodyPr>
          <a:lstStyle/>
          <a:p>
            <a:r>
              <a:rPr lang="en-US" sz="2400" dirty="0"/>
              <a:t>Therapists</a:t>
            </a:r>
          </a:p>
        </p:txBody>
      </p:sp>
      <p:sp>
        <p:nvSpPr>
          <p:cNvPr id="8" name="Rectangle 7">
            <a:extLst>
              <a:ext uri="{FF2B5EF4-FFF2-40B4-BE49-F238E27FC236}">
                <a16:creationId xmlns:a16="http://schemas.microsoft.com/office/drawing/2014/main" id="{E51AED90-5109-98B2-6887-C376BA6F4407}"/>
              </a:ext>
            </a:extLst>
          </p:cNvPr>
          <p:cNvSpPr/>
          <p:nvPr/>
        </p:nvSpPr>
        <p:spPr>
          <a:xfrm>
            <a:off x="1208314" y="2513164"/>
            <a:ext cx="3298372" cy="4463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1A92EC61-6962-9B9F-FF73-1B30DE4E4496}"/>
              </a:ext>
            </a:extLst>
          </p:cNvPr>
          <p:cNvSpPr txBox="1"/>
          <p:nvPr/>
        </p:nvSpPr>
        <p:spPr>
          <a:xfrm>
            <a:off x="1393370" y="2573679"/>
            <a:ext cx="2057402" cy="369332"/>
          </a:xfrm>
          <a:prstGeom prst="rect">
            <a:avLst/>
          </a:prstGeom>
          <a:solidFill>
            <a:schemeClr val="bg1"/>
          </a:solidFill>
        </p:spPr>
        <p:txBody>
          <a:bodyPr wrap="square" rtlCol="0">
            <a:spAutoFit/>
          </a:bodyPr>
          <a:lstStyle/>
          <a:p>
            <a:r>
              <a:rPr lang="en-US" dirty="0"/>
              <a:t>Search Resources</a:t>
            </a:r>
          </a:p>
        </p:txBody>
      </p:sp>
      <p:sp>
        <p:nvSpPr>
          <p:cNvPr id="10" name="Rectangle 9">
            <a:extLst>
              <a:ext uri="{FF2B5EF4-FFF2-40B4-BE49-F238E27FC236}">
                <a16:creationId xmlns:a16="http://schemas.microsoft.com/office/drawing/2014/main" id="{128C5A7E-F465-AE72-3529-8CCB924DA5D5}"/>
              </a:ext>
            </a:extLst>
          </p:cNvPr>
          <p:cNvSpPr/>
          <p:nvPr/>
        </p:nvSpPr>
        <p:spPr>
          <a:xfrm>
            <a:off x="1208314" y="3129006"/>
            <a:ext cx="1556657" cy="20199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EC0B1F4-163E-C389-3E6D-F21D487F26E7}"/>
              </a:ext>
            </a:extLst>
          </p:cNvPr>
          <p:cNvSpPr txBox="1"/>
          <p:nvPr/>
        </p:nvSpPr>
        <p:spPr>
          <a:xfrm>
            <a:off x="1208314" y="3234502"/>
            <a:ext cx="1556657" cy="2031325"/>
          </a:xfrm>
          <a:prstGeom prst="rect">
            <a:avLst/>
          </a:prstGeom>
          <a:solidFill>
            <a:schemeClr val="bg1"/>
          </a:solidFill>
        </p:spPr>
        <p:txBody>
          <a:bodyPr wrap="square" rtlCol="0">
            <a:spAutoFit/>
          </a:bodyPr>
          <a:lstStyle/>
          <a:p>
            <a:r>
              <a:rPr lang="en-US" dirty="0"/>
              <a:t>Filter</a:t>
            </a:r>
          </a:p>
          <a:p>
            <a:pPr marL="285750" indent="-285750">
              <a:buFont typeface="Wingdings" panose="05000000000000000000" pitchFamily="2" charset="2"/>
              <a:buChar char="q"/>
            </a:pPr>
            <a:r>
              <a:rPr lang="en-US" dirty="0"/>
              <a:t>Med MGMT</a:t>
            </a:r>
          </a:p>
          <a:p>
            <a:pPr marL="285750" indent="-285750">
              <a:buFont typeface="Wingdings" panose="05000000000000000000" pitchFamily="2" charset="2"/>
              <a:buChar char="q"/>
            </a:pPr>
            <a:r>
              <a:rPr lang="en-US" dirty="0"/>
              <a:t>Therapists</a:t>
            </a:r>
          </a:p>
          <a:p>
            <a:pPr marL="285750" indent="-285750">
              <a:buFont typeface="Wingdings" panose="05000000000000000000" pitchFamily="2" charset="2"/>
              <a:buChar char="q"/>
            </a:pPr>
            <a:r>
              <a:rPr lang="en-US" dirty="0"/>
              <a:t>Facilities</a:t>
            </a:r>
          </a:p>
          <a:p>
            <a:pPr marL="285750" indent="-285750">
              <a:buFont typeface="Wingdings" panose="05000000000000000000" pitchFamily="2" charset="2"/>
              <a:buChar char="q"/>
            </a:pPr>
            <a:r>
              <a:rPr lang="en-US" dirty="0"/>
              <a:t>Student Resources </a:t>
            </a:r>
          </a:p>
        </p:txBody>
      </p:sp>
      <p:grpSp>
        <p:nvGrpSpPr>
          <p:cNvPr id="21" name="Group 20">
            <a:extLst>
              <a:ext uri="{FF2B5EF4-FFF2-40B4-BE49-F238E27FC236}">
                <a16:creationId xmlns:a16="http://schemas.microsoft.com/office/drawing/2014/main" id="{B34EF4F3-54E4-4005-B2A3-D9891CFC0470}"/>
              </a:ext>
            </a:extLst>
          </p:cNvPr>
          <p:cNvGrpSpPr/>
          <p:nvPr/>
        </p:nvGrpSpPr>
        <p:grpSpPr>
          <a:xfrm>
            <a:off x="3124201" y="3150992"/>
            <a:ext cx="7859485" cy="3060503"/>
            <a:chOff x="2982686" y="3154026"/>
            <a:chExt cx="7304315" cy="2952526"/>
          </a:xfrm>
          <a:solidFill>
            <a:schemeClr val="bg1"/>
          </a:solidFill>
        </p:grpSpPr>
        <p:sp>
          <p:nvSpPr>
            <p:cNvPr id="12" name="Rectangle 11">
              <a:extLst>
                <a:ext uri="{FF2B5EF4-FFF2-40B4-BE49-F238E27FC236}">
                  <a16:creationId xmlns:a16="http://schemas.microsoft.com/office/drawing/2014/main" id="{485F5B08-8432-2BE9-36DF-C87FB4CFA3EF}"/>
                </a:ext>
              </a:extLst>
            </p:cNvPr>
            <p:cNvSpPr/>
            <p:nvPr/>
          </p:nvSpPr>
          <p:spPr>
            <a:xfrm>
              <a:off x="2982686" y="3154026"/>
              <a:ext cx="7304315" cy="295252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C91394-C042-DF3C-D509-DD5EC75BAF9B}"/>
                </a:ext>
              </a:extLst>
            </p:cNvPr>
            <p:cNvSpPr/>
            <p:nvPr/>
          </p:nvSpPr>
          <p:spPr>
            <a:xfrm>
              <a:off x="3233057" y="3429000"/>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C3C986A-B8EE-239D-A58D-4E4C570068FB}"/>
                </a:ext>
              </a:extLst>
            </p:cNvPr>
            <p:cNvSpPr/>
            <p:nvPr/>
          </p:nvSpPr>
          <p:spPr>
            <a:xfrm>
              <a:off x="3233057" y="4240783"/>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622377-4E57-B5C7-D5D6-4E855BC80426}"/>
                </a:ext>
              </a:extLst>
            </p:cNvPr>
            <p:cNvSpPr/>
            <p:nvPr/>
          </p:nvSpPr>
          <p:spPr>
            <a:xfrm>
              <a:off x="3233057" y="5119307"/>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6472552-1A4D-9BDC-6DF7-4DED31ADDDC6}"/>
                </a:ext>
              </a:extLst>
            </p:cNvPr>
            <p:cNvSpPr txBox="1"/>
            <p:nvPr/>
          </p:nvSpPr>
          <p:spPr>
            <a:xfrm>
              <a:off x="3352800" y="3570514"/>
              <a:ext cx="5987143" cy="369332"/>
            </a:xfrm>
            <a:prstGeom prst="rect">
              <a:avLst/>
            </a:prstGeom>
            <a:grpFill/>
          </p:spPr>
          <p:txBody>
            <a:bodyPr wrap="square" rtlCol="0">
              <a:spAutoFit/>
            </a:bodyPr>
            <a:lstStyle/>
            <a:p>
              <a:r>
                <a:rPr lang="en-US" dirty="0"/>
                <a:t>Resource 1</a:t>
              </a:r>
            </a:p>
          </p:txBody>
        </p:sp>
        <p:sp>
          <p:nvSpPr>
            <p:cNvPr id="18" name="TextBox 17">
              <a:extLst>
                <a:ext uri="{FF2B5EF4-FFF2-40B4-BE49-F238E27FC236}">
                  <a16:creationId xmlns:a16="http://schemas.microsoft.com/office/drawing/2014/main" id="{9E4D0AEC-7C26-9E73-E677-F5D62E195785}"/>
                </a:ext>
              </a:extLst>
            </p:cNvPr>
            <p:cNvSpPr txBox="1"/>
            <p:nvPr/>
          </p:nvSpPr>
          <p:spPr>
            <a:xfrm>
              <a:off x="3352800" y="4372645"/>
              <a:ext cx="6335485" cy="369332"/>
            </a:xfrm>
            <a:prstGeom prst="rect">
              <a:avLst/>
            </a:prstGeom>
            <a:grpFill/>
          </p:spPr>
          <p:txBody>
            <a:bodyPr wrap="square" rtlCol="0">
              <a:spAutoFit/>
            </a:bodyPr>
            <a:lstStyle/>
            <a:p>
              <a:r>
                <a:rPr lang="en-US" dirty="0"/>
                <a:t>Resource 2</a:t>
              </a:r>
            </a:p>
          </p:txBody>
        </p:sp>
        <p:sp>
          <p:nvSpPr>
            <p:cNvPr id="19" name="TextBox 18">
              <a:extLst>
                <a:ext uri="{FF2B5EF4-FFF2-40B4-BE49-F238E27FC236}">
                  <a16:creationId xmlns:a16="http://schemas.microsoft.com/office/drawing/2014/main" id="{0C3A85CA-48EC-A3C8-CC56-0F66D9E73ABE}"/>
                </a:ext>
              </a:extLst>
            </p:cNvPr>
            <p:cNvSpPr txBox="1"/>
            <p:nvPr/>
          </p:nvSpPr>
          <p:spPr>
            <a:xfrm>
              <a:off x="3352800" y="5267201"/>
              <a:ext cx="6074229" cy="369332"/>
            </a:xfrm>
            <a:prstGeom prst="rect">
              <a:avLst/>
            </a:prstGeom>
            <a:grpFill/>
          </p:spPr>
          <p:txBody>
            <a:bodyPr wrap="square" rtlCol="0">
              <a:spAutoFit/>
            </a:bodyPr>
            <a:lstStyle/>
            <a:p>
              <a:r>
                <a:rPr lang="en-US" dirty="0"/>
                <a:t>Resource 3</a:t>
              </a:r>
            </a:p>
          </p:txBody>
        </p:sp>
      </p:grpSp>
      <p:sp>
        <p:nvSpPr>
          <p:cNvPr id="5" name="Rectangle 4">
            <a:extLst>
              <a:ext uri="{FF2B5EF4-FFF2-40B4-BE49-F238E27FC236}">
                <a16:creationId xmlns:a16="http://schemas.microsoft.com/office/drawing/2014/main" id="{DAA5D8A0-7C18-5984-C5F9-1A152AD12693}"/>
              </a:ext>
            </a:extLst>
          </p:cNvPr>
          <p:cNvSpPr/>
          <p:nvPr/>
        </p:nvSpPr>
        <p:spPr>
          <a:xfrm>
            <a:off x="3522446" y="2595548"/>
            <a:ext cx="883299" cy="285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EF691E2-F7B7-5DD1-4EBE-568D30D0C3DE}"/>
              </a:ext>
            </a:extLst>
          </p:cNvPr>
          <p:cNvSpPr txBox="1"/>
          <p:nvPr/>
        </p:nvSpPr>
        <p:spPr>
          <a:xfrm>
            <a:off x="3564154" y="2565680"/>
            <a:ext cx="942532" cy="369332"/>
          </a:xfrm>
          <a:prstGeom prst="rect">
            <a:avLst/>
          </a:prstGeom>
          <a:noFill/>
        </p:spPr>
        <p:txBody>
          <a:bodyPr wrap="square" rtlCol="0">
            <a:spAutoFit/>
          </a:bodyPr>
          <a:lstStyle/>
          <a:p>
            <a:r>
              <a:rPr lang="en-US" dirty="0">
                <a:solidFill>
                  <a:schemeClr val="bg1"/>
                </a:solidFill>
              </a:rPr>
              <a:t>Search</a:t>
            </a:r>
          </a:p>
        </p:txBody>
      </p:sp>
      <p:pic>
        <p:nvPicPr>
          <p:cNvPr id="17" name="Picture 16" descr="A black check mark on a white background&#10;&#10;Description automatically generated">
            <a:extLst>
              <a:ext uri="{FF2B5EF4-FFF2-40B4-BE49-F238E27FC236}">
                <a16:creationId xmlns:a16="http://schemas.microsoft.com/office/drawing/2014/main" id="{872938A6-948B-82EA-8CED-2116E4383D1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12347" y="4118934"/>
            <a:ext cx="162046" cy="162046"/>
          </a:xfrm>
          <a:prstGeom prst="rect">
            <a:avLst/>
          </a:prstGeom>
        </p:spPr>
      </p:pic>
      <p:sp>
        <p:nvSpPr>
          <p:cNvPr id="22" name="TextBox 21">
            <a:extLst>
              <a:ext uri="{FF2B5EF4-FFF2-40B4-BE49-F238E27FC236}">
                <a16:creationId xmlns:a16="http://schemas.microsoft.com/office/drawing/2014/main" id="{E441976C-D334-674E-A294-D8DFF585F950}"/>
              </a:ext>
            </a:extLst>
          </p:cNvPr>
          <p:cNvSpPr txBox="1"/>
          <p:nvPr/>
        </p:nvSpPr>
        <p:spPr>
          <a:xfrm>
            <a:off x="9383486" y="2344072"/>
            <a:ext cx="1600200" cy="646331"/>
          </a:xfrm>
          <a:prstGeom prst="rect">
            <a:avLst/>
          </a:prstGeom>
          <a:solidFill>
            <a:schemeClr val="bg1"/>
          </a:solidFill>
          <a:ln w="19050">
            <a:solidFill>
              <a:schemeClr val="tx1"/>
            </a:solidFill>
          </a:ln>
        </p:spPr>
        <p:txBody>
          <a:bodyPr wrap="square" rtlCol="0">
            <a:spAutoFit/>
          </a:bodyPr>
          <a:lstStyle/>
          <a:p>
            <a:r>
              <a:rPr lang="en-US" dirty="0"/>
              <a:t>Submit New</a:t>
            </a:r>
          </a:p>
          <a:p>
            <a:r>
              <a:rPr lang="en-US" dirty="0"/>
              <a:t>Resource </a:t>
            </a:r>
          </a:p>
        </p:txBody>
      </p:sp>
      <p:sp>
        <p:nvSpPr>
          <p:cNvPr id="23" name="Rectangle 22">
            <a:extLst>
              <a:ext uri="{FF2B5EF4-FFF2-40B4-BE49-F238E27FC236}">
                <a16:creationId xmlns:a16="http://schemas.microsoft.com/office/drawing/2014/main" id="{D184DF10-E23B-6BA3-1DF5-AF5E071E0728}"/>
              </a:ext>
            </a:extLst>
          </p:cNvPr>
          <p:cNvSpPr/>
          <p:nvPr/>
        </p:nvSpPr>
        <p:spPr>
          <a:xfrm>
            <a:off x="1208314" y="5443871"/>
            <a:ext cx="1556657" cy="687572"/>
          </a:xfrm>
          <a:prstGeom prst="rect">
            <a:avLst/>
          </a:prstGeom>
          <a:solidFill>
            <a:schemeClr val="bg1"/>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Admin Login</a:t>
            </a:r>
          </a:p>
        </p:txBody>
      </p:sp>
      <p:grpSp>
        <p:nvGrpSpPr>
          <p:cNvPr id="27" name="Group 26">
            <a:extLst>
              <a:ext uri="{FF2B5EF4-FFF2-40B4-BE49-F238E27FC236}">
                <a16:creationId xmlns:a16="http://schemas.microsoft.com/office/drawing/2014/main" id="{051F03F5-B94D-DE60-652D-E2D68D5B4EC9}"/>
              </a:ext>
            </a:extLst>
          </p:cNvPr>
          <p:cNvGrpSpPr/>
          <p:nvPr/>
        </p:nvGrpSpPr>
        <p:grpSpPr>
          <a:xfrm>
            <a:off x="4378911" y="5877590"/>
            <a:ext cx="5004575" cy="369332"/>
            <a:chOff x="4378911" y="5877590"/>
            <a:chExt cx="5004575" cy="369332"/>
          </a:xfrm>
        </p:grpSpPr>
        <p:sp>
          <p:nvSpPr>
            <p:cNvPr id="28" name="TextBox 27">
              <a:extLst>
                <a:ext uri="{FF2B5EF4-FFF2-40B4-BE49-F238E27FC236}">
                  <a16:creationId xmlns:a16="http://schemas.microsoft.com/office/drawing/2014/main" id="{11472C40-1AE4-C7B8-257B-ACDD2B281720}"/>
                </a:ext>
              </a:extLst>
            </p:cNvPr>
            <p:cNvSpPr txBox="1"/>
            <p:nvPr/>
          </p:nvSpPr>
          <p:spPr>
            <a:xfrm>
              <a:off x="6008914" y="5877590"/>
              <a:ext cx="2373085" cy="369332"/>
            </a:xfrm>
            <a:prstGeom prst="rect">
              <a:avLst/>
            </a:prstGeom>
            <a:noFill/>
          </p:spPr>
          <p:txBody>
            <a:bodyPr wrap="square" rtlCol="0">
              <a:spAutoFit/>
            </a:bodyPr>
            <a:lstStyle/>
            <a:p>
              <a:r>
                <a:rPr lang="en-US" dirty="0"/>
                <a:t>Resources 1-12</a:t>
              </a:r>
            </a:p>
          </p:txBody>
        </p:sp>
        <p:sp>
          <p:nvSpPr>
            <p:cNvPr id="29" name="TextBox 28">
              <a:extLst>
                <a:ext uri="{FF2B5EF4-FFF2-40B4-BE49-F238E27FC236}">
                  <a16:creationId xmlns:a16="http://schemas.microsoft.com/office/drawing/2014/main" id="{696F37F3-2806-37E4-18B4-B2E1905E8C49}"/>
                </a:ext>
              </a:extLst>
            </p:cNvPr>
            <p:cNvSpPr txBox="1"/>
            <p:nvPr/>
          </p:nvSpPr>
          <p:spPr>
            <a:xfrm>
              <a:off x="7886321" y="5906377"/>
              <a:ext cx="1497165" cy="307777"/>
            </a:xfrm>
            <a:prstGeom prst="rect">
              <a:avLst/>
            </a:prstGeom>
            <a:noFill/>
          </p:spPr>
          <p:txBody>
            <a:bodyPr wrap="square" rtlCol="0">
              <a:spAutoFit/>
            </a:bodyPr>
            <a:lstStyle/>
            <a:p>
              <a:r>
                <a:rPr lang="en-US" sz="1400" dirty="0"/>
                <a:t>Next Page</a:t>
              </a:r>
            </a:p>
          </p:txBody>
        </p:sp>
        <p:sp>
          <p:nvSpPr>
            <p:cNvPr id="30" name="TextBox 29">
              <a:extLst>
                <a:ext uri="{FF2B5EF4-FFF2-40B4-BE49-F238E27FC236}">
                  <a16:creationId xmlns:a16="http://schemas.microsoft.com/office/drawing/2014/main" id="{98263EB9-C1E1-AA75-A7C9-8BB8FC37F359}"/>
                </a:ext>
              </a:extLst>
            </p:cNvPr>
            <p:cNvSpPr txBox="1"/>
            <p:nvPr/>
          </p:nvSpPr>
          <p:spPr>
            <a:xfrm>
              <a:off x="4378911" y="5891514"/>
              <a:ext cx="1497165" cy="307777"/>
            </a:xfrm>
            <a:prstGeom prst="rect">
              <a:avLst/>
            </a:prstGeom>
            <a:noFill/>
          </p:spPr>
          <p:txBody>
            <a:bodyPr wrap="square" rtlCol="0">
              <a:spAutoFit/>
            </a:bodyPr>
            <a:lstStyle/>
            <a:p>
              <a:r>
                <a:rPr lang="en-US" sz="1400" dirty="0"/>
                <a:t>Previous Page</a:t>
              </a:r>
            </a:p>
          </p:txBody>
        </p:sp>
      </p:grpSp>
      <p:sp>
        <p:nvSpPr>
          <p:cNvPr id="3" name="Rectangle 2">
            <a:extLst>
              <a:ext uri="{FF2B5EF4-FFF2-40B4-BE49-F238E27FC236}">
                <a16:creationId xmlns:a16="http://schemas.microsoft.com/office/drawing/2014/main" id="{99C37371-1463-656F-F25D-C79FDFF9BD71}"/>
              </a:ext>
            </a:extLst>
          </p:cNvPr>
          <p:cNvSpPr/>
          <p:nvPr/>
        </p:nvSpPr>
        <p:spPr>
          <a:xfrm>
            <a:off x="10080171" y="1317810"/>
            <a:ext cx="1600200" cy="668657"/>
          </a:xfrm>
          <a:prstGeom prst="rect">
            <a:avLst/>
          </a:prstGeom>
          <a:solidFill>
            <a:schemeClr val="bg1"/>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Help Me Find What I Need!</a:t>
            </a:r>
          </a:p>
        </p:txBody>
      </p:sp>
    </p:spTree>
    <p:extLst>
      <p:ext uri="{BB962C8B-B14F-4D97-AF65-F5344CB8AC3E}">
        <p14:creationId xmlns:p14="http://schemas.microsoft.com/office/powerpoint/2010/main" val="184470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C6F8-2B1B-109C-0702-1B540C8E549A}"/>
              </a:ext>
            </a:extLst>
          </p:cNvPr>
          <p:cNvSpPr>
            <a:spLocks noGrp="1"/>
          </p:cNvSpPr>
          <p:nvPr>
            <p:ph type="title"/>
          </p:nvPr>
        </p:nvSpPr>
        <p:spPr>
          <a:xfrm>
            <a:off x="751114" y="243160"/>
            <a:ext cx="10515600" cy="1325563"/>
          </a:xfrm>
        </p:spPr>
        <p:txBody>
          <a:bodyPr/>
          <a:lstStyle/>
          <a:p>
            <a:r>
              <a:rPr lang="en-US" dirty="0"/>
              <a:t>East Tennessee Mental Health Resources </a:t>
            </a:r>
          </a:p>
        </p:txBody>
      </p:sp>
      <p:sp>
        <p:nvSpPr>
          <p:cNvPr id="4" name="Rectangle 3">
            <a:extLst>
              <a:ext uri="{FF2B5EF4-FFF2-40B4-BE49-F238E27FC236}">
                <a16:creationId xmlns:a16="http://schemas.microsoft.com/office/drawing/2014/main" id="{BDD66A68-8711-09F8-190D-10839F9700DE}"/>
              </a:ext>
            </a:extLst>
          </p:cNvPr>
          <p:cNvSpPr/>
          <p:nvPr/>
        </p:nvSpPr>
        <p:spPr>
          <a:xfrm>
            <a:off x="751114" y="2201412"/>
            <a:ext cx="10929257" cy="429985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08A4A4B-ECA8-DD96-7405-99351A505CB8}"/>
              </a:ext>
            </a:extLst>
          </p:cNvPr>
          <p:cNvSpPr txBox="1"/>
          <p:nvPr/>
        </p:nvSpPr>
        <p:spPr>
          <a:xfrm>
            <a:off x="838201" y="1448256"/>
            <a:ext cx="9361714" cy="461665"/>
          </a:xfrm>
          <a:prstGeom prst="rect">
            <a:avLst/>
          </a:prstGeom>
          <a:noFill/>
        </p:spPr>
        <p:txBody>
          <a:bodyPr wrap="square" rtlCol="0">
            <a:spAutoFit/>
          </a:bodyPr>
          <a:lstStyle/>
          <a:p>
            <a:r>
              <a:rPr lang="en-US" sz="2400" dirty="0"/>
              <a:t>Inpatient Facilities</a:t>
            </a:r>
          </a:p>
        </p:txBody>
      </p:sp>
      <p:sp>
        <p:nvSpPr>
          <p:cNvPr id="8" name="Rectangle 7">
            <a:extLst>
              <a:ext uri="{FF2B5EF4-FFF2-40B4-BE49-F238E27FC236}">
                <a16:creationId xmlns:a16="http://schemas.microsoft.com/office/drawing/2014/main" id="{E51AED90-5109-98B2-6887-C376BA6F4407}"/>
              </a:ext>
            </a:extLst>
          </p:cNvPr>
          <p:cNvSpPr/>
          <p:nvPr/>
        </p:nvSpPr>
        <p:spPr>
          <a:xfrm>
            <a:off x="1208314" y="2513164"/>
            <a:ext cx="3298372" cy="4463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1A92EC61-6962-9B9F-FF73-1B30DE4E4496}"/>
              </a:ext>
            </a:extLst>
          </p:cNvPr>
          <p:cNvSpPr txBox="1"/>
          <p:nvPr/>
        </p:nvSpPr>
        <p:spPr>
          <a:xfrm>
            <a:off x="1393370" y="2573679"/>
            <a:ext cx="2057402" cy="369332"/>
          </a:xfrm>
          <a:prstGeom prst="rect">
            <a:avLst/>
          </a:prstGeom>
          <a:solidFill>
            <a:schemeClr val="bg1"/>
          </a:solidFill>
        </p:spPr>
        <p:txBody>
          <a:bodyPr wrap="square" rtlCol="0">
            <a:spAutoFit/>
          </a:bodyPr>
          <a:lstStyle/>
          <a:p>
            <a:r>
              <a:rPr lang="en-US" dirty="0"/>
              <a:t>Search Resources</a:t>
            </a:r>
          </a:p>
        </p:txBody>
      </p:sp>
      <p:sp>
        <p:nvSpPr>
          <p:cNvPr id="10" name="Rectangle 9">
            <a:extLst>
              <a:ext uri="{FF2B5EF4-FFF2-40B4-BE49-F238E27FC236}">
                <a16:creationId xmlns:a16="http://schemas.microsoft.com/office/drawing/2014/main" id="{128C5A7E-F465-AE72-3529-8CCB924DA5D5}"/>
              </a:ext>
            </a:extLst>
          </p:cNvPr>
          <p:cNvSpPr/>
          <p:nvPr/>
        </p:nvSpPr>
        <p:spPr>
          <a:xfrm>
            <a:off x="1208314" y="3129006"/>
            <a:ext cx="1556657" cy="20199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EC0B1F4-163E-C389-3E6D-F21D487F26E7}"/>
              </a:ext>
            </a:extLst>
          </p:cNvPr>
          <p:cNvSpPr txBox="1"/>
          <p:nvPr/>
        </p:nvSpPr>
        <p:spPr>
          <a:xfrm>
            <a:off x="1208314" y="3234502"/>
            <a:ext cx="1556657" cy="2031325"/>
          </a:xfrm>
          <a:prstGeom prst="rect">
            <a:avLst/>
          </a:prstGeom>
          <a:solidFill>
            <a:schemeClr val="bg1"/>
          </a:solidFill>
        </p:spPr>
        <p:txBody>
          <a:bodyPr wrap="square" rtlCol="0">
            <a:spAutoFit/>
          </a:bodyPr>
          <a:lstStyle/>
          <a:p>
            <a:r>
              <a:rPr lang="en-US" dirty="0"/>
              <a:t>Filter</a:t>
            </a:r>
          </a:p>
          <a:p>
            <a:pPr marL="285750" indent="-285750">
              <a:buFont typeface="Wingdings" panose="05000000000000000000" pitchFamily="2" charset="2"/>
              <a:buChar char="q"/>
            </a:pPr>
            <a:r>
              <a:rPr lang="en-US" dirty="0"/>
              <a:t>Med MGMT</a:t>
            </a:r>
          </a:p>
          <a:p>
            <a:pPr marL="285750" indent="-285750">
              <a:buFont typeface="Wingdings" panose="05000000000000000000" pitchFamily="2" charset="2"/>
              <a:buChar char="q"/>
            </a:pPr>
            <a:r>
              <a:rPr lang="en-US" dirty="0"/>
              <a:t>Therapists</a:t>
            </a:r>
          </a:p>
          <a:p>
            <a:pPr marL="285750" indent="-285750">
              <a:buFont typeface="Wingdings" panose="05000000000000000000" pitchFamily="2" charset="2"/>
              <a:buChar char="q"/>
            </a:pPr>
            <a:r>
              <a:rPr lang="en-US" dirty="0"/>
              <a:t>Facilities </a:t>
            </a:r>
          </a:p>
          <a:p>
            <a:pPr marL="285750" indent="-285750">
              <a:buFont typeface="Wingdings" panose="05000000000000000000" pitchFamily="2" charset="2"/>
              <a:buChar char="q"/>
            </a:pPr>
            <a:r>
              <a:rPr lang="en-US" dirty="0"/>
              <a:t>Student Resources</a:t>
            </a:r>
          </a:p>
        </p:txBody>
      </p:sp>
      <p:grpSp>
        <p:nvGrpSpPr>
          <p:cNvPr id="21" name="Group 20">
            <a:extLst>
              <a:ext uri="{FF2B5EF4-FFF2-40B4-BE49-F238E27FC236}">
                <a16:creationId xmlns:a16="http://schemas.microsoft.com/office/drawing/2014/main" id="{B34EF4F3-54E4-4005-B2A3-D9891CFC0470}"/>
              </a:ext>
            </a:extLst>
          </p:cNvPr>
          <p:cNvGrpSpPr/>
          <p:nvPr/>
        </p:nvGrpSpPr>
        <p:grpSpPr>
          <a:xfrm>
            <a:off x="3124201" y="3150992"/>
            <a:ext cx="7859485" cy="3060503"/>
            <a:chOff x="2982686" y="3154026"/>
            <a:chExt cx="7304315" cy="2952526"/>
          </a:xfrm>
          <a:solidFill>
            <a:schemeClr val="bg1"/>
          </a:solidFill>
        </p:grpSpPr>
        <p:sp>
          <p:nvSpPr>
            <p:cNvPr id="12" name="Rectangle 11">
              <a:extLst>
                <a:ext uri="{FF2B5EF4-FFF2-40B4-BE49-F238E27FC236}">
                  <a16:creationId xmlns:a16="http://schemas.microsoft.com/office/drawing/2014/main" id="{485F5B08-8432-2BE9-36DF-C87FB4CFA3EF}"/>
                </a:ext>
              </a:extLst>
            </p:cNvPr>
            <p:cNvSpPr/>
            <p:nvPr/>
          </p:nvSpPr>
          <p:spPr>
            <a:xfrm>
              <a:off x="2982686" y="3154026"/>
              <a:ext cx="7304315" cy="295252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C91394-C042-DF3C-D509-DD5EC75BAF9B}"/>
                </a:ext>
              </a:extLst>
            </p:cNvPr>
            <p:cNvSpPr/>
            <p:nvPr/>
          </p:nvSpPr>
          <p:spPr>
            <a:xfrm>
              <a:off x="3233057" y="3429000"/>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C3C986A-B8EE-239D-A58D-4E4C570068FB}"/>
                </a:ext>
              </a:extLst>
            </p:cNvPr>
            <p:cNvSpPr/>
            <p:nvPr/>
          </p:nvSpPr>
          <p:spPr>
            <a:xfrm>
              <a:off x="3233057" y="4240783"/>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622377-4E57-B5C7-D5D6-4E855BC80426}"/>
                </a:ext>
              </a:extLst>
            </p:cNvPr>
            <p:cNvSpPr/>
            <p:nvPr/>
          </p:nvSpPr>
          <p:spPr>
            <a:xfrm>
              <a:off x="3233057" y="5119307"/>
              <a:ext cx="6879772" cy="64225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6472552-1A4D-9BDC-6DF7-4DED31ADDDC6}"/>
                </a:ext>
              </a:extLst>
            </p:cNvPr>
            <p:cNvSpPr txBox="1"/>
            <p:nvPr/>
          </p:nvSpPr>
          <p:spPr>
            <a:xfrm>
              <a:off x="3352800" y="3570514"/>
              <a:ext cx="5987143" cy="369332"/>
            </a:xfrm>
            <a:prstGeom prst="rect">
              <a:avLst/>
            </a:prstGeom>
            <a:grpFill/>
          </p:spPr>
          <p:txBody>
            <a:bodyPr wrap="square" rtlCol="0">
              <a:spAutoFit/>
            </a:bodyPr>
            <a:lstStyle/>
            <a:p>
              <a:r>
                <a:rPr lang="en-US" dirty="0"/>
                <a:t>Resource 1</a:t>
              </a:r>
            </a:p>
          </p:txBody>
        </p:sp>
        <p:sp>
          <p:nvSpPr>
            <p:cNvPr id="18" name="TextBox 17">
              <a:extLst>
                <a:ext uri="{FF2B5EF4-FFF2-40B4-BE49-F238E27FC236}">
                  <a16:creationId xmlns:a16="http://schemas.microsoft.com/office/drawing/2014/main" id="{9E4D0AEC-7C26-9E73-E677-F5D62E195785}"/>
                </a:ext>
              </a:extLst>
            </p:cNvPr>
            <p:cNvSpPr txBox="1"/>
            <p:nvPr/>
          </p:nvSpPr>
          <p:spPr>
            <a:xfrm>
              <a:off x="3352800" y="4372645"/>
              <a:ext cx="6335485" cy="369332"/>
            </a:xfrm>
            <a:prstGeom prst="rect">
              <a:avLst/>
            </a:prstGeom>
            <a:grpFill/>
          </p:spPr>
          <p:txBody>
            <a:bodyPr wrap="square" rtlCol="0">
              <a:spAutoFit/>
            </a:bodyPr>
            <a:lstStyle/>
            <a:p>
              <a:r>
                <a:rPr lang="en-US" dirty="0"/>
                <a:t>Resource 2</a:t>
              </a:r>
            </a:p>
          </p:txBody>
        </p:sp>
        <p:sp>
          <p:nvSpPr>
            <p:cNvPr id="19" name="TextBox 18">
              <a:extLst>
                <a:ext uri="{FF2B5EF4-FFF2-40B4-BE49-F238E27FC236}">
                  <a16:creationId xmlns:a16="http://schemas.microsoft.com/office/drawing/2014/main" id="{0C3A85CA-48EC-A3C8-CC56-0F66D9E73ABE}"/>
                </a:ext>
              </a:extLst>
            </p:cNvPr>
            <p:cNvSpPr txBox="1"/>
            <p:nvPr/>
          </p:nvSpPr>
          <p:spPr>
            <a:xfrm>
              <a:off x="3352800" y="5267201"/>
              <a:ext cx="6074229" cy="369332"/>
            </a:xfrm>
            <a:prstGeom prst="rect">
              <a:avLst/>
            </a:prstGeom>
            <a:grpFill/>
          </p:spPr>
          <p:txBody>
            <a:bodyPr wrap="square" rtlCol="0">
              <a:spAutoFit/>
            </a:bodyPr>
            <a:lstStyle/>
            <a:p>
              <a:r>
                <a:rPr lang="en-US" dirty="0"/>
                <a:t>Resource 3</a:t>
              </a:r>
            </a:p>
          </p:txBody>
        </p:sp>
      </p:grpSp>
      <p:sp>
        <p:nvSpPr>
          <p:cNvPr id="5" name="Rectangle 4">
            <a:extLst>
              <a:ext uri="{FF2B5EF4-FFF2-40B4-BE49-F238E27FC236}">
                <a16:creationId xmlns:a16="http://schemas.microsoft.com/office/drawing/2014/main" id="{2CE0AA1F-588F-715A-0DE9-8A9A49FA4DD3}"/>
              </a:ext>
            </a:extLst>
          </p:cNvPr>
          <p:cNvSpPr/>
          <p:nvPr/>
        </p:nvSpPr>
        <p:spPr>
          <a:xfrm>
            <a:off x="3522446" y="2595548"/>
            <a:ext cx="883299" cy="285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F84E5DD-2891-2111-651C-E20EA89B6B71}"/>
              </a:ext>
            </a:extLst>
          </p:cNvPr>
          <p:cNvSpPr txBox="1"/>
          <p:nvPr/>
        </p:nvSpPr>
        <p:spPr>
          <a:xfrm>
            <a:off x="3564154" y="2565680"/>
            <a:ext cx="942532" cy="369332"/>
          </a:xfrm>
          <a:prstGeom prst="rect">
            <a:avLst/>
          </a:prstGeom>
          <a:noFill/>
        </p:spPr>
        <p:txBody>
          <a:bodyPr wrap="square" rtlCol="0">
            <a:spAutoFit/>
          </a:bodyPr>
          <a:lstStyle/>
          <a:p>
            <a:r>
              <a:rPr lang="en-US" dirty="0">
                <a:solidFill>
                  <a:schemeClr val="bg1"/>
                </a:solidFill>
              </a:rPr>
              <a:t>Search</a:t>
            </a:r>
          </a:p>
        </p:txBody>
      </p:sp>
      <p:pic>
        <p:nvPicPr>
          <p:cNvPr id="17" name="Picture 16" descr="A black check mark on a white background&#10;&#10;Description automatically generated">
            <a:extLst>
              <a:ext uri="{FF2B5EF4-FFF2-40B4-BE49-F238E27FC236}">
                <a16:creationId xmlns:a16="http://schemas.microsoft.com/office/drawing/2014/main" id="{3BB524BE-9707-224F-AC6D-BBB30E25692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12347" y="4390877"/>
            <a:ext cx="162046" cy="162046"/>
          </a:xfrm>
          <a:prstGeom prst="rect">
            <a:avLst/>
          </a:prstGeom>
        </p:spPr>
      </p:pic>
      <p:sp>
        <p:nvSpPr>
          <p:cNvPr id="22" name="TextBox 21">
            <a:extLst>
              <a:ext uri="{FF2B5EF4-FFF2-40B4-BE49-F238E27FC236}">
                <a16:creationId xmlns:a16="http://schemas.microsoft.com/office/drawing/2014/main" id="{C1AB88E2-7652-567F-9A60-072D429856B2}"/>
              </a:ext>
            </a:extLst>
          </p:cNvPr>
          <p:cNvSpPr txBox="1"/>
          <p:nvPr/>
        </p:nvSpPr>
        <p:spPr>
          <a:xfrm>
            <a:off x="9383486" y="2344072"/>
            <a:ext cx="1600200" cy="646331"/>
          </a:xfrm>
          <a:prstGeom prst="rect">
            <a:avLst/>
          </a:prstGeom>
          <a:solidFill>
            <a:schemeClr val="bg1"/>
          </a:solidFill>
          <a:ln w="19050">
            <a:solidFill>
              <a:schemeClr val="tx1"/>
            </a:solidFill>
          </a:ln>
        </p:spPr>
        <p:txBody>
          <a:bodyPr wrap="square" rtlCol="0">
            <a:spAutoFit/>
          </a:bodyPr>
          <a:lstStyle/>
          <a:p>
            <a:r>
              <a:rPr lang="en-US" dirty="0"/>
              <a:t>Submit New</a:t>
            </a:r>
          </a:p>
          <a:p>
            <a:r>
              <a:rPr lang="en-US" dirty="0"/>
              <a:t>Resource </a:t>
            </a:r>
          </a:p>
        </p:txBody>
      </p:sp>
      <p:sp>
        <p:nvSpPr>
          <p:cNvPr id="23" name="Rectangle 22">
            <a:extLst>
              <a:ext uri="{FF2B5EF4-FFF2-40B4-BE49-F238E27FC236}">
                <a16:creationId xmlns:a16="http://schemas.microsoft.com/office/drawing/2014/main" id="{306AF491-C9CC-8EB1-0E64-49B92EB932DB}"/>
              </a:ext>
            </a:extLst>
          </p:cNvPr>
          <p:cNvSpPr/>
          <p:nvPr/>
        </p:nvSpPr>
        <p:spPr>
          <a:xfrm>
            <a:off x="1208314" y="5443871"/>
            <a:ext cx="1556657" cy="687572"/>
          </a:xfrm>
          <a:prstGeom prst="rect">
            <a:avLst/>
          </a:prstGeom>
          <a:solidFill>
            <a:schemeClr val="bg1"/>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Admin Login</a:t>
            </a:r>
          </a:p>
        </p:txBody>
      </p:sp>
      <p:grpSp>
        <p:nvGrpSpPr>
          <p:cNvPr id="20" name="Group 19">
            <a:extLst>
              <a:ext uri="{FF2B5EF4-FFF2-40B4-BE49-F238E27FC236}">
                <a16:creationId xmlns:a16="http://schemas.microsoft.com/office/drawing/2014/main" id="{9FE23132-AE30-B701-D4B0-02BAA0DAF64C}"/>
              </a:ext>
            </a:extLst>
          </p:cNvPr>
          <p:cNvGrpSpPr/>
          <p:nvPr/>
        </p:nvGrpSpPr>
        <p:grpSpPr>
          <a:xfrm>
            <a:off x="4378911" y="5877590"/>
            <a:ext cx="5004575" cy="369332"/>
            <a:chOff x="4378911" y="5877590"/>
            <a:chExt cx="5004575" cy="369332"/>
          </a:xfrm>
        </p:grpSpPr>
        <p:sp>
          <p:nvSpPr>
            <p:cNvPr id="24" name="TextBox 23">
              <a:extLst>
                <a:ext uri="{FF2B5EF4-FFF2-40B4-BE49-F238E27FC236}">
                  <a16:creationId xmlns:a16="http://schemas.microsoft.com/office/drawing/2014/main" id="{93402556-7E10-2E8E-D82F-CFA30D7390EF}"/>
                </a:ext>
              </a:extLst>
            </p:cNvPr>
            <p:cNvSpPr txBox="1"/>
            <p:nvPr/>
          </p:nvSpPr>
          <p:spPr>
            <a:xfrm>
              <a:off x="6008914" y="5877590"/>
              <a:ext cx="2373085" cy="369332"/>
            </a:xfrm>
            <a:prstGeom prst="rect">
              <a:avLst/>
            </a:prstGeom>
            <a:noFill/>
          </p:spPr>
          <p:txBody>
            <a:bodyPr wrap="square" rtlCol="0">
              <a:spAutoFit/>
            </a:bodyPr>
            <a:lstStyle/>
            <a:p>
              <a:r>
                <a:rPr lang="en-US" dirty="0"/>
                <a:t>Resources 1-12</a:t>
              </a:r>
            </a:p>
          </p:txBody>
        </p:sp>
        <p:sp>
          <p:nvSpPr>
            <p:cNvPr id="25" name="TextBox 24">
              <a:extLst>
                <a:ext uri="{FF2B5EF4-FFF2-40B4-BE49-F238E27FC236}">
                  <a16:creationId xmlns:a16="http://schemas.microsoft.com/office/drawing/2014/main" id="{580C8942-3607-B5B3-5B1C-213A5CC548B4}"/>
                </a:ext>
              </a:extLst>
            </p:cNvPr>
            <p:cNvSpPr txBox="1"/>
            <p:nvPr/>
          </p:nvSpPr>
          <p:spPr>
            <a:xfrm>
              <a:off x="7886321" y="5906377"/>
              <a:ext cx="1497165" cy="307777"/>
            </a:xfrm>
            <a:prstGeom prst="rect">
              <a:avLst/>
            </a:prstGeom>
            <a:noFill/>
          </p:spPr>
          <p:txBody>
            <a:bodyPr wrap="square" rtlCol="0">
              <a:spAutoFit/>
            </a:bodyPr>
            <a:lstStyle/>
            <a:p>
              <a:r>
                <a:rPr lang="en-US" sz="1400" dirty="0"/>
                <a:t>Next Page</a:t>
              </a:r>
            </a:p>
          </p:txBody>
        </p:sp>
        <p:sp>
          <p:nvSpPr>
            <p:cNvPr id="26" name="TextBox 25">
              <a:extLst>
                <a:ext uri="{FF2B5EF4-FFF2-40B4-BE49-F238E27FC236}">
                  <a16:creationId xmlns:a16="http://schemas.microsoft.com/office/drawing/2014/main" id="{0BDF9033-DC06-778D-61B1-D70B08BEF1D4}"/>
                </a:ext>
              </a:extLst>
            </p:cNvPr>
            <p:cNvSpPr txBox="1"/>
            <p:nvPr/>
          </p:nvSpPr>
          <p:spPr>
            <a:xfrm>
              <a:off x="4378911" y="5891514"/>
              <a:ext cx="1497165" cy="307777"/>
            </a:xfrm>
            <a:prstGeom prst="rect">
              <a:avLst/>
            </a:prstGeom>
            <a:noFill/>
          </p:spPr>
          <p:txBody>
            <a:bodyPr wrap="square" rtlCol="0">
              <a:spAutoFit/>
            </a:bodyPr>
            <a:lstStyle/>
            <a:p>
              <a:r>
                <a:rPr lang="en-US" sz="1400" dirty="0"/>
                <a:t>Previous Page</a:t>
              </a:r>
            </a:p>
          </p:txBody>
        </p:sp>
      </p:grpSp>
      <p:sp>
        <p:nvSpPr>
          <p:cNvPr id="3" name="Rectangle 2">
            <a:extLst>
              <a:ext uri="{FF2B5EF4-FFF2-40B4-BE49-F238E27FC236}">
                <a16:creationId xmlns:a16="http://schemas.microsoft.com/office/drawing/2014/main" id="{9700A241-A29D-2F2A-D7EF-0913C7BDA7D0}"/>
              </a:ext>
            </a:extLst>
          </p:cNvPr>
          <p:cNvSpPr/>
          <p:nvPr/>
        </p:nvSpPr>
        <p:spPr>
          <a:xfrm>
            <a:off x="10080171" y="1317810"/>
            <a:ext cx="1600200" cy="668657"/>
          </a:xfrm>
          <a:prstGeom prst="rect">
            <a:avLst/>
          </a:prstGeom>
          <a:solidFill>
            <a:schemeClr val="bg1"/>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Help Me Find What I Need!</a:t>
            </a:r>
          </a:p>
        </p:txBody>
      </p:sp>
    </p:spTree>
    <p:extLst>
      <p:ext uri="{BB962C8B-B14F-4D97-AF65-F5344CB8AC3E}">
        <p14:creationId xmlns:p14="http://schemas.microsoft.com/office/powerpoint/2010/main" val="143454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C6F8-2B1B-109C-0702-1B540C8E549A}"/>
              </a:ext>
            </a:extLst>
          </p:cNvPr>
          <p:cNvSpPr>
            <a:spLocks noGrp="1"/>
          </p:cNvSpPr>
          <p:nvPr>
            <p:ph type="title"/>
          </p:nvPr>
        </p:nvSpPr>
        <p:spPr>
          <a:xfrm>
            <a:off x="751114" y="243160"/>
            <a:ext cx="10515600" cy="1325563"/>
          </a:xfrm>
        </p:spPr>
        <p:txBody>
          <a:bodyPr/>
          <a:lstStyle/>
          <a:p>
            <a:r>
              <a:rPr lang="en-US" dirty="0"/>
              <a:t>East Tennessee Mental Health Resources </a:t>
            </a:r>
          </a:p>
        </p:txBody>
      </p:sp>
      <p:sp>
        <p:nvSpPr>
          <p:cNvPr id="4" name="Rectangle 3">
            <a:extLst>
              <a:ext uri="{FF2B5EF4-FFF2-40B4-BE49-F238E27FC236}">
                <a16:creationId xmlns:a16="http://schemas.microsoft.com/office/drawing/2014/main" id="{BDD66A68-8711-09F8-190D-10839F9700DE}"/>
              </a:ext>
            </a:extLst>
          </p:cNvPr>
          <p:cNvSpPr/>
          <p:nvPr/>
        </p:nvSpPr>
        <p:spPr>
          <a:xfrm>
            <a:off x="751114" y="2201412"/>
            <a:ext cx="10929257" cy="429985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08A4A4B-ECA8-DD96-7405-99351A505CB8}"/>
              </a:ext>
            </a:extLst>
          </p:cNvPr>
          <p:cNvSpPr txBox="1"/>
          <p:nvPr/>
        </p:nvSpPr>
        <p:spPr>
          <a:xfrm>
            <a:off x="838201" y="1448256"/>
            <a:ext cx="9361714" cy="461665"/>
          </a:xfrm>
          <a:prstGeom prst="rect">
            <a:avLst/>
          </a:prstGeom>
          <a:noFill/>
        </p:spPr>
        <p:txBody>
          <a:bodyPr wrap="square" rtlCol="0">
            <a:spAutoFit/>
          </a:bodyPr>
          <a:lstStyle/>
          <a:p>
            <a:r>
              <a:rPr lang="en-US" sz="2400" dirty="0"/>
              <a:t>Therapists</a:t>
            </a:r>
          </a:p>
        </p:txBody>
      </p:sp>
      <p:sp>
        <p:nvSpPr>
          <p:cNvPr id="8" name="Rectangle 7">
            <a:extLst>
              <a:ext uri="{FF2B5EF4-FFF2-40B4-BE49-F238E27FC236}">
                <a16:creationId xmlns:a16="http://schemas.microsoft.com/office/drawing/2014/main" id="{E51AED90-5109-98B2-6887-C376BA6F4407}"/>
              </a:ext>
            </a:extLst>
          </p:cNvPr>
          <p:cNvSpPr/>
          <p:nvPr/>
        </p:nvSpPr>
        <p:spPr>
          <a:xfrm>
            <a:off x="1208314" y="2513164"/>
            <a:ext cx="3298372" cy="4463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1A92EC61-6962-9B9F-FF73-1B30DE4E4496}"/>
              </a:ext>
            </a:extLst>
          </p:cNvPr>
          <p:cNvSpPr txBox="1"/>
          <p:nvPr/>
        </p:nvSpPr>
        <p:spPr>
          <a:xfrm>
            <a:off x="1393370" y="2573679"/>
            <a:ext cx="2057402" cy="369332"/>
          </a:xfrm>
          <a:prstGeom prst="rect">
            <a:avLst/>
          </a:prstGeom>
          <a:solidFill>
            <a:schemeClr val="bg1"/>
          </a:solidFill>
        </p:spPr>
        <p:txBody>
          <a:bodyPr wrap="square" rtlCol="0">
            <a:spAutoFit/>
          </a:bodyPr>
          <a:lstStyle/>
          <a:p>
            <a:r>
              <a:rPr lang="en-US" dirty="0"/>
              <a:t>Search Resources</a:t>
            </a:r>
          </a:p>
        </p:txBody>
      </p:sp>
      <p:sp>
        <p:nvSpPr>
          <p:cNvPr id="10" name="Rectangle 9">
            <a:extLst>
              <a:ext uri="{FF2B5EF4-FFF2-40B4-BE49-F238E27FC236}">
                <a16:creationId xmlns:a16="http://schemas.microsoft.com/office/drawing/2014/main" id="{128C5A7E-F465-AE72-3529-8CCB924DA5D5}"/>
              </a:ext>
            </a:extLst>
          </p:cNvPr>
          <p:cNvSpPr/>
          <p:nvPr/>
        </p:nvSpPr>
        <p:spPr>
          <a:xfrm>
            <a:off x="1208314" y="3129006"/>
            <a:ext cx="1556657" cy="20199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EC0B1F4-163E-C389-3E6D-F21D487F26E7}"/>
              </a:ext>
            </a:extLst>
          </p:cNvPr>
          <p:cNvSpPr txBox="1"/>
          <p:nvPr/>
        </p:nvSpPr>
        <p:spPr>
          <a:xfrm>
            <a:off x="1208314" y="3234502"/>
            <a:ext cx="1556657" cy="2031325"/>
          </a:xfrm>
          <a:prstGeom prst="rect">
            <a:avLst/>
          </a:prstGeom>
          <a:solidFill>
            <a:schemeClr val="bg1"/>
          </a:solidFill>
        </p:spPr>
        <p:txBody>
          <a:bodyPr wrap="square" rtlCol="0">
            <a:spAutoFit/>
          </a:bodyPr>
          <a:lstStyle/>
          <a:p>
            <a:r>
              <a:rPr lang="en-US" dirty="0"/>
              <a:t>Filter</a:t>
            </a:r>
          </a:p>
          <a:p>
            <a:pPr marL="285750" indent="-285750">
              <a:buFont typeface="Wingdings" panose="05000000000000000000" pitchFamily="2" charset="2"/>
              <a:buChar char="q"/>
            </a:pPr>
            <a:r>
              <a:rPr lang="en-US" dirty="0"/>
              <a:t>Med MGMT</a:t>
            </a:r>
          </a:p>
          <a:p>
            <a:pPr marL="285750" indent="-285750">
              <a:buFont typeface="Wingdings" panose="05000000000000000000" pitchFamily="2" charset="2"/>
              <a:buChar char="q"/>
            </a:pPr>
            <a:r>
              <a:rPr lang="en-US" dirty="0"/>
              <a:t>Therapists</a:t>
            </a:r>
          </a:p>
          <a:p>
            <a:pPr marL="285750" indent="-285750">
              <a:buFont typeface="Wingdings" panose="05000000000000000000" pitchFamily="2" charset="2"/>
              <a:buChar char="q"/>
            </a:pPr>
            <a:r>
              <a:rPr lang="en-US" dirty="0"/>
              <a:t>Facilities </a:t>
            </a:r>
          </a:p>
          <a:p>
            <a:pPr marL="285750" indent="-285750">
              <a:buFont typeface="Wingdings" panose="05000000000000000000" pitchFamily="2" charset="2"/>
              <a:buChar char="q"/>
            </a:pPr>
            <a:r>
              <a:rPr lang="en-US" dirty="0"/>
              <a:t>Student Resources</a:t>
            </a:r>
          </a:p>
        </p:txBody>
      </p:sp>
      <p:sp>
        <p:nvSpPr>
          <p:cNvPr id="5" name="Rectangle 4">
            <a:extLst>
              <a:ext uri="{FF2B5EF4-FFF2-40B4-BE49-F238E27FC236}">
                <a16:creationId xmlns:a16="http://schemas.microsoft.com/office/drawing/2014/main" id="{2CE0AA1F-588F-715A-0DE9-8A9A49FA4DD3}"/>
              </a:ext>
            </a:extLst>
          </p:cNvPr>
          <p:cNvSpPr/>
          <p:nvPr/>
        </p:nvSpPr>
        <p:spPr>
          <a:xfrm>
            <a:off x="3522446" y="2595548"/>
            <a:ext cx="883299" cy="285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F84E5DD-2891-2111-651C-E20EA89B6B71}"/>
              </a:ext>
            </a:extLst>
          </p:cNvPr>
          <p:cNvSpPr txBox="1"/>
          <p:nvPr/>
        </p:nvSpPr>
        <p:spPr>
          <a:xfrm>
            <a:off x="3564154" y="2565680"/>
            <a:ext cx="942532" cy="369332"/>
          </a:xfrm>
          <a:prstGeom prst="rect">
            <a:avLst/>
          </a:prstGeom>
          <a:noFill/>
        </p:spPr>
        <p:txBody>
          <a:bodyPr wrap="square" rtlCol="0">
            <a:spAutoFit/>
          </a:bodyPr>
          <a:lstStyle/>
          <a:p>
            <a:r>
              <a:rPr lang="en-US" dirty="0">
                <a:solidFill>
                  <a:schemeClr val="bg1"/>
                </a:solidFill>
              </a:rPr>
              <a:t>Search</a:t>
            </a:r>
          </a:p>
        </p:txBody>
      </p:sp>
      <p:pic>
        <p:nvPicPr>
          <p:cNvPr id="17" name="Picture 16" descr="A black check mark on a white background&#10;&#10;Description automatically generated">
            <a:extLst>
              <a:ext uri="{FF2B5EF4-FFF2-40B4-BE49-F238E27FC236}">
                <a16:creationId xmlns:a16="http://schemas.microsoft.com/office/drawing/2014/main" id="{3BB524BE-9707-224F-AC6D-BBB30E256924}"/>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316396" y="4103894"/>
            <a:ext cx="162046" cy="162046"/>
          </a:xfrm>
          <a:prstGeom prst="rect">
            <a:avLst/>
          </a:prstGeom>
        </p:spPr>
      </p:pic>
      <p:sp>
        <p:nvSpPr>
          <p:cNvPr id="26" name="TextBox 25">
            <a:extLst>
              <a:ext uri="{FF2B5EF4-FFF2-40B4-BE49-F238E27FC236}">
                <a16:creationId xmlns:a16="http://schemas.microsoft.com/office/drawing/2014/main" id="{19B79D01-0014-2456-F8FA-FFE1B95B555A}"/>
              </a:ext>
            </a:extLst>
          </p:cNvPr>
          <p:cNvSpPr txBox="1"/>
          <p:nvPr/>
        </p:nvSpPr>
        <p:spPr>
          <a:xfrm>
            <a:off x="3411067" y="5584730"/>
            <a:ext cx="1764260" cy="369332"/>
          </a:xfrm>
          <a:prstGeom prst="rect">
            <a:avLst/>
          </a:prstGeom>
          <a:noFill/>
        </p:spPr>
        <p:txBody>
          <a:bodyPr wrap="square" rtlCol="0">
            <a:spAutoFit/>
          </a:bodyPr>
          <a:lstStyle/>
          <a:p>
            <a:r>
              <a:rPr lang="en-US" dirty="0"/>
              <a:t>Back to Search</a:t>
            </a:r>
          </a:p>
        </p:txBody>
      </p:sp>
      <p:sp>
        <p:nvSpPr>
          <p:cNvPr id="31" name="Rectangle 30">
            <a:extLst>
              <a:ext uri="{FF2B5EF4-FFF2-40B4-BE49-F238E27FC236}">
                <a16:creationId xmlns:a16="http://schemas.microsoft.com/office/drawing/2014/main" id="{102C2E11-5BE9-7991-3685-8FE6250A1C5B}"/>
              </a:ext>
            </a:extLst>
          </p:cNvPr>
          <p:cNvSpPr/>
          <p:nvPr/>
        </p:nvSpPr>
        <p:spPr>
          <a:xfrm>
            <a:off x="1208314" y="5443871"/>
            <a:ext cx="1556657" cy="687572"/>
          </a:xfrm>
          <a:prstGeom prst="rect">
            <a:avLst/>
          </a:prstGeom>
          <a:solidFill>
            <a:schemeClr val="bg1"/>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Admin Login</a:t>
            </a:r>
          </a:p>
        </p:txBody>
      </p:sp>
      <p:sp>
        <p:nvSpPr>
          <p:cNvPr id="32" name="TextBox 31">
            <a:extLst>
              <a:ext uri="{FF2B5EF4-FFF2-40B4-BE49-F238E27FC236}">
                <a16:creationId xmlns:a16="http://schemas.microsoft.com/office/drawing/2014/main" id="{5B95A95E-5C54-C272-20B7-B94CC1AF7245}"/>
              </a:ext>
            </a:extLst>
          </p:cNvPr>
          <p:cNvSpPr txBox="1"/>
          <p:nvPr/>
        </p:nvSpPr>
        <p:spPr>
          <a:xfrm>
            <a:off x="9383486" y="2344072"/>
            <a:ext cx="1600200" cy="646331"/>
          </a:xfrm>
          <a:prstGeom prst="rect">
            <a:avLst/>
          </a:prstGeom>
          <a:solidFill>
            <a:schemeClr val="bg1"/>
          </a:solidFill>
          <a:ln w="19050">
            <a:solidFill>
              <a:schemeClr val="tx1"/>
            </a:solidFill>
          </a:ln>
        </p:spPr>
        <p:txBody>
          <a:bodyPr wrap="square" rtlCol="0">
            <a:spAutoFit/>
          </a:bodyPr>
          <a:lstStyle/>
          <a:p>
            <a:r>
              <a:rPr lang="en-US" dirty="0"/>
              <a:t>Submit New</a:t>
            </a:r>
          </a:p>
          <a:p>
            <a:r>
              <a:rPr lang="en-US" dirty="0"/>
              <a:t>Resource </a:t>
            </a:r>
          </a:p>
        </p:txBody>
      </p:sp>
      <p:sp>
        <p:nvSpPr>
          <p:cNvPr id="3" name="Rectangle 2">
            <a:extLst>
              <a:ext uri="{FF2B5EF4-FFF2-40B4-BE49-F238E27FC236}">
                <a16:creationId xmlns:a16="http://schemas.microsoft.com/office/drawing/2014/main" id="{CFB41A84-24A1-C6C5-D0BE-F03C0A3895A1}"/>
              </a:ext>
            </a:extLst>
          </p:cNvPr>
          <p:cNvSpPr/>
          <p:nvPr/>
        </p:nvSpPr>
        <p:spPr>
          <a:xfrm>
            <a:off x="10080171" y="1317810"/>
            <a:ext cx="1600200" cy="668657"/>
          </a:xfrm>
          <a:prstGeom prst="rect">
            <a:avLst/>
          </a:prstGeom>
          <a:solidFill>
            <a:schemeClr val="bg1"/>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Help Me Find What I Need!</a:t>
            </a:r>
          </a:p>
        </p:txBody>
      </p:sp>
      <p:grpSp>
        <p:nvGrpSpPr>
          <p:cNvPr id="18" name="Group 17">
            <a:extLst>
              <a:ext uri="{FF2B5EF4-FFF2-40B4-BE49-F238E27FC236}">
                <a16:creationId xmlns:a16="http://schemas.microsoft.com/office/drawing/2014/main" id="{6917877B-CCB3-2CD0-8B24-AD28655E7B48}"/>
              </a:ext>
            </a:extLst>
          </p:cNvPr>
          <p:cNvGrpSpPr/>
          <p:nvPr/>
        </p:nvGrpSpPr>
        <p:grpSpPr>
          <a:xfrm>
            <a:off x="3124201" y="3150992"/>
            <a:ext cx="7859485" cy="3543598"/>
            <a:chOff x="3124201" y="3150992"/>
            <a:chExt cx="7859485" cy="3543598"/>
          </a:xfrm>
        </p:grpSpPr>
        <p:grpSp>
          <p:nvGrpSpPr>
            <p:cNvPr id="13" name="Group 12">
              <a:extLst>
                <a:ext uri="{FF2B5EF4-FFF2-40B4-BE49-F238E27FC236}">
                  <a16:creationId xmlns:a16="http://schemas.microsoft.com/office/drawing/2014/main" id="{C4FDA536-6327-97A6-1096-6C85A3E262C0}"/>
                </a:ext>
              </a:extLst>
            </p:cNvPr>
            <p:cNvGrpSpPr/>
            <p:nvPr/>
          </p:nvGrpSpPr>
          <p:grpSpPr>
            <a:xfrm>
              <a:off x="3124201" y="3150992"/>
              <a:ext cx="7859485" cy="3543598"/>
              <a:chOff x="3124201" y="3150992"/>
              <a:chExt cx="7859485" cy="3543598"/>
            </a:xfrm>
          </p:grpSpPr>
          <p:sp>
            <p:nvSpPr>
              <p:cNvPr id="25" name="Rectangle 24">
                <a:extLst>
                  <a:ext uri="{FF2B5EF4-FFF2-40B4-BE49-F238E27FC236}">
                    <a16:creationId xmlns:a16="http://schemas.microsoft.com/office/drawing/2014/main" id="{3CF345C9-64F9-5C98-D631-D75E57878B29}"/>
                  </a:ext>
                </a:extLst>
              </p:cNvPr>
              <p:cNvSpPr/>
              <p:nvPr/>
            </p:nvSpPr>
            <p:spPr>
              <a:xfrm>
                <a:off x="3370521" y="5515104"/>
                <a:ext cx="1690577" cy="4771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85F5B08-8432-2BE9-36DF-C87FB4CFA3EF}"/>
                  </a:ext>
                </a:extLst>
              </p:cNvPr>
              <p:cNvSpPr/>
              <p:nvPr/>
            </p:nvSpPr>
            <p:spPr>
              <a:xfrm>
                <a:off x="3124201" y="3150992"/>
                <a:ext cx="7859485" cy="30605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1EC668A4-01E2-AF7E-8A0A-DFF4D4918D8F}"/>
                  </a:ext>
                </a:extLst>
              </p:cNvPr>
              <p:cNvSpPr txBox="1"/>
              <p:nvPr/>
            </p:nvSpPr>
            <p:spPr>
              <a:xfrm>
                <a:off x="5175327" y="3201326"/>
                <a:ext cx="3506973" cy="3493264"/>
              </a:xfrm>
              <a:prstGeom prst="rect">
                <a:avLst/>
              </a:prstGeom>
              <a:noFill/>
            </p:spPr>
            <p:txBody>
              <a:bodyPr wrap="square" rtlCol="0">
                <a:spAutoFit/>
              </a:bodyPr>
              <a:lstStyle/>
              <a:p>
                <a:r>
                  <a:rPr lang="en-US" sz="2000" b="1" dirty="0"/>
                  <a:t>Janine Hinkley</a:t>
                </a:r>
              </a:p>
              <a:p>
                <a:r>
                  <a:rPr lang="en-US" sz="1500" dirty="0"/>
                  <a:t>Licensed Professional Counselor </a:t>
                </a:r>
              </a:p>
              <a:p>
                <a:r>
                  <a:rPr lang="en-US" sz="1500" b="1" dirty="0"/>
                  <a:t> </a:t>
                </a:r>
              </a:p>
              <a:p>
                <a:r>
                  <a:rPr lang="en-US" sz="1500" dirty="0"/>
                  <a:t>Associated Practice: Sunny Paths LLC. </a:t>
                </a:r>
              </a:p>
              <a:p>
                <a:r>
                  <a:rPr lang="en-US" sz="1500" dirty="0"/>
                  <a:t>123 Mockingbird Lane, Johnson City, Tennessee</a:t>
                </a:r>
              </a:p>
              <a:p>
                <a:endParaRPr lang="en-US" sz="1500" dirty="0"/>
              </a:p>
              <a:p>
                <a:r>
                  <a:rPr lang="en-US" sz="1500" dirty="0"/>
                  <a:t>Accepts Insurance: Yes</a:t>
                </a:r>
              </a:p>
              <a:p>
                <a:r>
                  <a:rPr lang="en-US" sz="1500" dirty="0"/>
                  <a:t>Insurances Accepted: Cigna, Aetna, BlueCross BlueShield</a:t>
                </a:r>
              </a:p>
              <a:p>
                <a:endParaRPr lang="en-US" sz="1500" dirty="0"/>
              </a:p>
              <a:p>
                <a:r>
                  <a:rPr lang="en-US" sz="1500" dirty="0"/>
                  <a:t>Phone: 555-555-5555</a:t>
                </a:r>
              </a:p>
              <a:p>
                <a:r>
                  <a:rPr lang="en-US" dirty="0"/>
                  <a:t> </a:t>
                </a:r>
              </a:p>
              <a:p>
                <a:r>
                  <a:rPr lang="en-US" dirty="0"/>
                  <a:t>	</a:t>
                </a:r>
              </a:p>
            </p:txBody>
          </p:sp>
          <p:pic>
            <p:nvPicPr>
              <p:cNvPr id="24" name="Picture 23" descr="A close-up of a person smiling&#10;&#10;Description automatically generated">
                <a:extLst>
                  <a:ext uri="{FF2B5EF4-FFF2-40B4-BE49-F238E27FC236}">
                    <a16:creationId xmlns:a16="http://schemas.microsoft.com/office/drawing/2014/main" id="{3D3AC603-028B-8D69-5EA2-F4697DA4A1E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338623" y="3312536"/>
                <a:ext cx="1722475" cy="1986588"/>
              </a:xfrm>
              <a:prstGeom prst="rect">
                <a:avLst/>
              </a:prstGeom>
            </p:spPr>
          </p:pic>
          <p:pic>
            <p:nvPicPr>
              <p:cNvPr id="30" name="Picture 29" descr="A map with red and blue points&#10;&#10;Description automatically generated">
                <a:extLst>
                  <a:ext uri="{FF2B5EF4-FFF2-40B4-BE49-F238E27FC236}">
                    <a16:creationId xmlns:a16="http://schemas.microsoft.com/office/drawing/2014/main" id="{C9F8A4B9-687E-7751-5B2C-2C3FAD5C52D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10652" y="3299242"/>
                <a:ext cx="2164952" cy="2647902"/>
              </a:xfrm>
              <a:prstGeom prst="rect">
                <a:avLst/>
              </a:prstGeom>
            </p:spPr>
          </p:pic>
        </p:grpSp>
        <p:sp>
          <p:nvSpPr>
            <p:cNvPr id="16" name="Rectangle 15">
              <a:extLst>
                <a:ext uri="{FF2B5EF4-FFF2-40B4-BE49-F238E27FC236}">
                  <a16:creationId xmlns:a16="http://schemas.microsoft.com/office/drawing/2014/main" id="{3CF345C9-64F9-5C98-D631-D75E57878B29}"/>
                </a:ext>
              </a:extLst>
            </p:cNvPr>
            <p:cNvSpPr/>
            <p:nvPr/>
          </p:nvSpPr>
          <p:spPr>
            <a:xfrm>
              <a:off x="3424562" y="5515104"/>
              <a:ext cx="1690577" cy="4771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5" name="TextBox 14">
              <a:extLst>
                <a:ext uri="{FF2B5EF4-FFF2-40B4-BE49-F238E27FC236}">
                  <a16:creationId xmlns:a16="http://schemas.microsoft.com/office/drawing/2014/main" id="{401310F0-D950-BC9D-B9DB-29BBC9A5F195}"/>
                </a:ext>
              </a:extLst>
            </p:cNvPr>
            <p:cNvSpPr txBox="1"/>
            <p:nvPr/>
          </p:nvSpPr>
          <p:spPr>
            <a:xfrm>
              <a:off x="3411067" y="5538033"/>
              <a:ext cx="1690577" cy="369332"/>
            </a:xfrm>
            <a:prstGeom prst="rect">
              <a:avLst/>
            </a:prstGeom>
            <a:noFill/>
          </p:spPr>
          <p:txBody>
            <a:bodyPr wrap="square">
              <a:spAutoFit/>
            </a:bodyPr>
            <a:lstStyle/>
            <a:p>
              <a:r>
                <a:rPr lang="en-US" dirty="0"/>
                <a:t>Back to Search</a:t>
              </a:r>
            </a:p>
          </p:txBody>
        </p:sp>
      </p:grpSp>
    </p:spTree>
    <p:extLst>
      <p:ext uri="{BB962C8B-B14F-4D97-AF65-F5344CB8AC3E}">
        <p14:creationId xmlns:p14="http://schemas.microsoft.com/office/powerpoint/2010/main" val="401949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C6F8-2B1B-109C-0702-1B540C8E549A}"/>
              </a:ext>
            </a:extLst>
          </p:cNvPr>
          <p:cNvSpPr>
            <a:spLocks noGrp="1"/>
          </p:cNvSpPr>
          <p:nvPr>
            <p:ph type="title"/>
          </p:nvPr>
        </p:nvSpPr>
        <p:spPr>
          <a:xfrm>
            <a:off x="751114" y="243160"/>
            <a:ext cx="10515600" cy="1325563"/>
          </a:xfrm>
        </p:spPr>
        <p:txBody>
          <a:bodyPr/>
          <a:lstStyle/>
          <a:p>
            <a:r>
              <a:rPr lang="en-US" dirty="0"/>
              <a:t>East Tennessee Mental Health Resources </a:t>
            </a:r>
          </a:p>
        </p:txBody>
      </p:sp>
      <p:sp>
        <p:nvSpPr>
          <p:cNvPr id="4" name="Rectangle 3">
            <a:extLst>
              <a:ext uri="{FF2B5EF4-FFF2-40B4-BE49-F238E27FC236}">
                <a16:creationId xmlns:a16="http://schemas.microsoft.com/office/drawing/2014/main" id="{BDD66A68-8711-09F8-190D-10839F9700DE}"/>
              </a:ext>
            </a:extLst>
          </p:cNvPr>
          <p:cNvSpPr/>
          <p:nvPr/>
        </p:nvSpPr>
        <p:spPr>
          <a:xfrm>
            <a:off x="751114" y="2201412"/>
            <a:ext cx="10929257" cy="429985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08A4A4B-ECA8-DD96-7405-99351A505CB8}"/>
              </a:ext>
            </a:extLst>
          </p:cNvPr>
          <p:cNvSpPr txBox="1"/>
          <p:nvPr/>
        </p:nvSpPr>
        <p:spPr>
          <a:xfrm>
            <a:off x="838201" y="1448256"/>
            <a:ext cx="9361714" cy="461665"/>
          </a:xfrm>
          <a:prstGeom prst="rect">
            <a:avLst/>
          </a:prstGeom>
          <a:noFill/>
        </p:spPr>
        <p:txBody>
          <a:bodyPr wrap="square" rtlCol="0">
            <a:spAutoFit/>
          </a:bodyPr>
          <a:lstStyle/>
          <a:p>
            <a:r>
              <a:rPr lang="en-US" sz="2400" dirty="0"/>
              <a:t>Submit a New Resource</a:t>
            </a:r>
          </a:p>
        </p:txBody>
      </p:sp>
      <p:sp>
        <p:nvSpPr>
          <p:cNvPr id="3" name="Rectangle 2">
            <a:extLst>
              <a:ext uri="{FF2B5EF4-FFF2-40B4-BE49-F238E27FC236}">
                <a16:creationId xmlns:a16="http://schemas.microsoft.com/office/drawing/2014/main" id="{10D42734-9C0E-75DF-3C27-71FC3DDF96B5}"/>
              </a:ext>
            </a:extLst>
          </p:cNvPr>
          <p:cNvSpPr/>
          <p:nvPr/>
        </p:nvSpPr>
        <p:spPr>
          <a:xfrm>
            <a:off x="1034143" y="2460171"/>
            <a:ext cx="10406743" cy="37882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FB10AA4-B667-CD10-BDFB-974BAA362B07}"/>
              </a:ext>
            </a:extLst>
          </p:cNvPr>
          <p:cNvSpPr txBox="1"/>
          <p:nvPr/>
        </p:nvSpPr>
        <p:spPr>
          <a:xfrm>
            <a:off x="1148443" y="2575324"/>
            <a:ext cx="9895114" cy="369332"/>
          </a:xfrm>
          <a:prstGeom prst="rect">
            <a:avLst/>
          </a:prstGeom>
          <a:noFill/>
        </p:spPr>
        <p:txBody>
          <a:bodyPr wrap="square" rtlCol="0">
            <a:spAutoFit/>
          </a:bodyPr>
          <a:lstStyle/>
          <a:p>
            <a:r>
              <a:rPr lang="en-US" dirty="0"/>
              <a:t>What type of resource do you want to submit?</a:t>
            </a:r>
          </a:p>
        </p:txBody>
      </p:sp>
      <p:sp>
        <p:nvSpPr>
          <p:cNvPr id="7" name="Rectangle 6">
            <a:extLst>
              <a:ext uri="{FF2B5EF4-FFF2-40B4-BE49-F238E27FC236}">
                <a16:creationId xmlns:a16="http://schemas.microsoft.com/office/drawing/2014/main" id="{50153D0C-E696-4DE9-486F-D57DC3390C62}"/>
              </a:ext>
            </a:extLst>
          </p:cNvPr>
          <p:cNvSpPr/>
          <p:nvPr/>
        </p:nvSpPr>
        <p:spPr>
          <a:xfrm>
            <a:off x="1241329" y="3044728"/>
            <a:ext cx="3777238" cy="4463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1B478F8-D918-4974-83B7-494472637168}"/>
              </a:ext>
            </a:extLst>
          </p:cNvPr>
          <p:cNvSpPr txBox="1"/>
          <p:nvPr/>
        </p:nvSpPr>
        <p:spPr>
          <a:xfrm>
            <a:off x="1306743" y="3091883"/>
            <a:ext cx="2556419" cy="369332"/>
          </a:xfrm>
          <a:prstGeom prst="rect">
            <a:avLst/>
          </a:prstGeom>
          <a:solidFill>
            <a:schemeClr val="bg1"/>
          </a:solidFill>
        </p:spPr>
        <p:txBody>
          <a:bodyPr wrap="square" rtlCol="0">
            <a:spAutoFit/>
          </a:bodyPr>
          <a:lstStyle/>
          <a:p>
            <a:r>
              <a:rPr lang="en-US" dirty="0"/>
              <a:t>Search Resource Types</a:t>
            </a:r>
          </a:p>
        </p:txBody>
      </p:sp>
      <p:sp>
        <p:nvSpPr>
          <p:cNvPr id="11" name="Rectangle 10">
            <a:extLst>
              <a:ext uri="{FF2B5EF4-FFF2-40B4-BE49-F238E27FC236}">
                <a16:creationId xmlns:a16="http://schemas.microsoft.com/office/drawing/2014/main" id="{4A325397-ED75-0FAE-C493-4EFB0726B218}"/>
              </a:ext>
            </a:extLst>
          </p:cNvPr>
          <p:cNvSpPr/>
          <p:nvPr/>
        </p:nvSpPr>
        <p:spPr>
          <a:xfrm>
            <a:off x="4024987" y="3124974"/>
            <a:ext cx="883299" cy="285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B259-8C35-EFE1-42AD-47FF24C4C84E}"/>
              </a:ext>
            </a:extLst>
          </p:cNvPr>
          <p:cNvSpPr txBox="1"/>
          <p:nvPr/>
        </p:nvSpPr>
        <p:spPr>
          <a:xfrm>
            <a:off x="4024987" y="3091883"/>
            <a:ext cx="942532" cy="369332"/>
          </a:xfrm>
          <a:prstGeom prst="rect">
            <a:avLst/>
          </a:prstGeom>
          <a:noFill/>
        </p:spPr>
        <p:txBody>
          <a:bodyPr wrap="square" rtlCol="0">
            <a:spAutoFit/>
          </a:bodyPr>
          <a:lstStyle/>
          <a:p>
            <a:r>
              <a:rPr lang="en-US" dirty="0">
                <a:solidFill>
                  <a:schemeClr val="bg1"/>
                </a:solidFill>
              </a:rPr>
              <a:t>Search</a:t>
            </a:r>
          </a:p>
        </p:txBody>
      </p:sp>
      <p:sp>
        <p:nvSpPr>
          <p:cNvPr id="14" name="TextBox 13">
            <a:extLst>
              <a:ext uri="{FF2B5EF4-FFF2-40B4-BE49-F238E27FC236}">
                <a16:creationId xmlns:a16="http://schemas.microsoft.com/office/drawing/2014/main" id="{05C40C7D-BCF5-0DD3-E3D1-DCFE195D975F}"/>
              </a:ext>
            </a:extLst>
          </p:cNvPr>
          <p:cNvSpPr txBox="1"/>
          <p:nvPr/>
        </p:nvSpPr>
        <p:spPr>
          <a:xfrm>
            <a:off x="2306828" y="3577010"/>
            <a:ext cx="961271" cy="369332"/>
          </a:xfrm>
          <a:prstGeom prst="rect">
            <a:avLst/>
          </a:prstGeom>
          <a:noFill/>
        </p:spPr>
        <p:txBody>
          <a:bodyPr wrap="square" rtlCol="0">
            <a:spAutoFit/>
          </a:bodyPr>
          <a:lstStyle/>
          <a:p>
            <a:r>
              <a:rPr lang="en-US" dirty="0">
                <a:solidFill>
                  <a:schemeClr val="bg1"/>
                </a:solidFill>
              </a:rPr>
              <a:t>Search</a:t>
            </a:r>
          </a:p>
        </p:txBody>
      </p:sp>
      <p:sp>
        <p:nvSpPr>
          <p:cNvPr id="16" name="Rectangle 15">
            <a:extLst>
              <a:ext uri="{FF2B5EF4-FFF2-40B4-BE49-F238E27FC236}">
                <a16:creationId xmlns:a16="http://schemas.microsoft.com/office/drawing/2014/main" id="{4A5D7CC8-E940-DC9A-A5AF-051BCA4C0A3C}"/>
              </a:ext>
            </a:extLst>
          </p:cNvPr>
          <p:cNvSpPr/>
          <p:nvPr/>
        </p:nvSpPr>
        <p:spPr>
          <a:xfrm>
            <a:off x="1241329" y="3577010"/>
            <a:ext cx="3777238" cy="24996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4610DF2-1102-D3FC-194F-3D05B1A47ED9}"/>
              </a:ext>
            </a:extLst>
          </p:cNvPr>
          <p:cNvSpPr txBox="1"/>
          <p:nvPr/>
        </p:nvSpPr>
        <p:spPr>
          <a:xfrm>
            <a:off x="1377387" y="3704368"/>
            <a:ext cx="3530899"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t>Therapist</a:t>
            </a:r>
          </a:p>
          <a:p>
            <a:pPr marL="285750" indent="-285750">
              <a:buFont typeface="Wingdings" panose="05000000000000000000" pitchFamily="2" charset="2"/>
              <a:buChar char="q"/>
            </a:pPr>
            <a:r>
              <a:rPr lang="en-US" dirty="0"/>
              <a:t>Medication Management </a:t>
            </a:r>
          </a:p>
          <a:p>
            <a:pPr marL="285750" indent="-285750">
              <a:buFont typeface="Wingdings" panose="05000000000000000000" pitchFamily="2" charset="2"/>
              <a:buChar char="q"/>
            </a:pPr>
            <a:r>
              <a:rPr lang="en-US" dirty="0"/>
              <a:t>Inpatient Facility</a:t>
            </a:r>
          </a:p>
          <a:p>
            <a:pPr marL="285750" indent="-285750">
              <a:buFont typeface="Wingdings" panose="05000000000000000000" pitchFamily="2" charset="2"/>
              <a:buChar char="q"/>
            </a:pPr>
            <a:r>
              <a:rPr lang="en-US" dirty="0"/>
              <a:t> Outpatient Program</a:t>
            </a:r>
          </a:p>
          <a:p>
            <a:pPr marL="285750" indent="-285750">
              <a:buFont typeface="Wingdings" panose="05000000000000000000" pitchFamily="2" charset="2"/>
              <a:buChar char="q"/>
            </a:pPr>
            <a:r>
              <a:rPr lang="en-US" dirty="0"/>
              <a:t>Student Related Resource</a:t>
            </a:r>
          </a:p>
        </p:txBody>
      </p:sp>
      <p:sp>
        <p:nvSpPr>
          <p:cNvPr id="9" name="Rectangle 8">
            <a:extLst>
              <a:ext uri="{FF2B5EF4-FFF2-40B4-BE49-F238E27FC236}">
                <a16:creationId xmlns:a16="http://schemas.microsoft.com/office/drawing/2014/main" id="{C82BDD37-F49B-11C8-D38B-919F540795A3}"/>
              </a:ext>
            </a:extLst>
          </p:cNvPr>
          <p:cNvSpPr/>
          <p:nvPr/>
        </p:nvSpPr>
        <p:spPr>
          <a:xfrm>
            <a:off x="5365898" y="3044728"/>
            <a:ext cx="5677659" cy="30319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check mark on a white background&#10;&#10;Description automatically generated">
            <a:extLst>
              <a:ext uri="{FF2B5EF4-FFF2-40B4-BE49-F238E27FC236}">
                <a16:creationId xmlns:a16="http://schemas.microsoft.com/office/drawing/2014/main" id="{D0C8ECAE-3CBD-1DD9-79E8-60FFB551B5C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519076" y="3761676"/>
            <a:ext cx="162046" cy="162046"/>
          </a:xfrm>
          <a:prstGeom prst="rect">
            <a:avLst/>
          </a:prstGeom>
        </p:spPr>
      </p:pic>
      <p:sp>
        <p:nvSpPr>
          <p:cNvPr id="13" name="TextBox 12">
            <a:extLst>
              <a:ext uri="{FF2B5EF4-FFF2-40B4-BE49-F238E27FC236}">
                <a16:creationId xmlns:a16="http://schemas.microsoft.com/office/drawing/2014/main" id="{E825F658-78DA-9BB5-154C-F203148C0CEA}"/>
              </a:ext>
            </a:extLst>
          </p:cNvPr>
          <p:cNvSpPr txBox="1"/>
          <p:nvPr/>
        </p:nvSpPr>
        <p:spPr>
          <a:xfrm>
            <a:off x="5691963" y="3124974"/>
            <a:ext cx="5122650" cy="369332"/>
          </a:xfrm>
          <a:prstGeom prst="rect">
            <a:avLst/>
          </a:prstGeom>
          <a:noFill/>
        </p:spPr>
        <p:txBody>
          <a:bodyPr wrap="square" rtlCol="0">
            <a:spAutoFit/>
          </a:bodyPr>
          <a:lstStyle/>
          <a:p>
            <a:r>
              <a:rPr lang="en-US" dirty="0"/>
              <a:t>Submit a Therapist</a:t>
            </a:r>
          </a:p>
        </p:txBody>
      </p:sp>
      <p:sp>
        <p:nvSpPr>
          <p:cNvPr id="15" name="TextBox 14">
            <a:extLst>
              <a:ext uri="{FF2B5EF4-FFF2-40B4-BE49-F238E27FC236}">
                <a16:creationId xmlns:a16="http://schemas.microsoft.com/office/drawing/2014/main" id="{AD36B782-291C-7175-1CAF-D831E1FC7173}"/>
              </a:ext>
            </a:extLst>
          </p:cNvPr>
          <p:cNvSpPr txBox="1"/>
          <p:nvPr/>
        </p:nvSpPr>
        <p:spPr>
          <a:xfrm>
            <a:off x="5837727" y="3577009"/>
            <a:ext cx="1853157" cy="369332"/>
          </a:xfrm>
          <a:prstGeom prst="rect">
            <a:avLst/>
          </a:prstGeom>
          <a:noFill/>
        </p:spPr>
        <p:txBody>
          <a:bodyPr wrap="square" rtlCol="0">
            <a:spAutoFit/>
          </a:bodyPr>
          <a:lstStyle/>
          <a:p>
            <a:endParaRPr lang="en-US" dirty="0"/>
          </a:p>
        </p:txBody>
      </p:sp>
      <p:sp>
        <p:nvSpPr>
          <p:cNvPr id="19" name="Rectangle 18">
            <a:extLst>
              <a:ext uri="{FF2B5EF4-FFF2-40B4-BE49-F238E27FC236}">
                <a16:creationId xmlns:a16="http://schemas.microsoft.com/office/drawing/2014/main" id="{C0AF38CB-0320-935E-01A5-1CD26ED545E5}"/>
              </a:ext>
            </a:extLst>
          </p:cNvPr>
          <p:cNvSpPr/>
          <p:nvPr/>
        </p:nvSpPr>
        <p:spPr>
          <a:xfrm>
            <a:off x="5837727" y="3577009"/>
            <a:ext cx="1750468" cy="2932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 Name</a:t>
            </a:r>
          </a:p>
        </p:txBody>
      </p:sp>
      <p:sp>
        <p:nvSpPr>
          <p:cNvPr id="20" name="Rectangle 19">
            <a:extLst>
              <a:ext uri="{FF2B5EF4-FFF2-40B4-BE49-F238E27FC236}">
                <a16:creationId xmlns:a16="http://schemas.microsoft.com/office/drawing/2014/main" id="{181EA863-12B1-8BBE-C37E-551FD87CD3B4}"/>
              </a:ext>
            </a:extLst>
          </p:cNvPr>
          <p:cNvSpPr/>
          <p:nvPr/>
        </p:nvSpPr>
        <p:spPr>
          <a:xfrm>
            <a:off x="7935526" y="3574552"/>
            <a:ext cx="1750468" cy="2932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Last Name</a:t>
            </a:r>
          </a:p>
        </p:txBody>
      </p:sp>
      <p:sp>
        <p:nvSpPr>
          <p:cNvPr id="21" name="Rectangle 20">
            <a:extLst>
              <a:ext uri="{FF2B5EF4-FFF2-40B4-BE49-F238E27FC236}">
                <a16:creationId xmlns:a16="http://schemas.microsoft.com/office/drawing/2014/main" id="{20628A77-C33B-F3D3-D489-10177877AD6B}"/>
              </a:ext>
            </a:extLst>
          </p:cNvPr>
          <p:cNvSpPr/>
          <p:nvPr/>
        </p:nvSpPr>
        <p:spPr>
          <a:xfrm>
            <a:off x="5837727" y="4127639"/>
            <a:ext cx="3871617" cy="2932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 Line 1 Search/ Add</a:t>
            </a:r>
          </a:p>
        </p:txBody>
      </p:sp>
      <p:sp>
        <p:nvSpPr>
          <p:cNvPr id="22" name="Rectangle 21">
            <a:extLst>
              <a:ext uri="{FF2B5EF4-FFF2-40B4-BE49-F238E27FC236}">
                <a16:creationId xmlns:a16="http://schemas.microsoft.com/office/drawing/2014/main" id="{9214B362-5139-8AF1-455D-38AD533657E0}"/>
              </a:ext>
            </a:extLst>
          </p:cNvPr>
          <p:cNvSpPr/>
          <p:nvPr/>
        </p:nvSpPr>
        <p:spPr>
          <a:xfrm>
            <a:off x="5837727" y="4579030"/>
            <a:ext cx="3871617" cy="2932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 Line 2 Search/ Add</a:t>
            </a:r>
          </a:p>
        </p:txBody>
      </p:sp>
      <p:sp>
        <p:nvSpPr>
          <p:cNvPr id="23" name="Rectangle 22">
            <a:extLst>
              <a:ext uri="{FF2B5EF4-FFF2-40B4-BE49-F238E27FC236}">
                <a16:creationId xmlns:a16="http://schemas.microsoft.com/office/drawing/2014/main" id="{8426E3FC-90D3-B7AB-4C26-580E166AA25C}"/>
              </a:ext>
            </a:extLst>
          </p:cNvPr>
          <p:cNvSpPr/>
          <p:nvPr/>
        </p:nvSpPr>
        <p:spPr>
          <a:xfrm>
            <a:off x="5839280" y="5116502"/>
            <a:ext cx="3870064" cy="2932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Associated Practice</a:t>
            </a:r>
          </a:p>
        </p:txBody>
      </p:sp>
      <p:sp>
        <p:nvSpPr>
          <p:cNvPr id="24" name="TextBox 23">
            <a:extLst>
              <a:ext uri="{FF2B5EF4-FFF2-40B4-BE49-F238E27FC236}">
                <a16:creationId xmlns:a16="http://schemas.microsoft.com/office/drawing/2014/main" id="{E483C201-069A-F010-C6AD-0F5B4A1F07E5}"/>
              </a:ext>
            </a:extLst>
          </p:cNvPr>
          <p:cNvSpPr txBox="1"/>
          <p:nvPr/>
        </p:nvSpPr>
        <p:spPr>
          <a:xfrm>
            <a:off x="5897798" y="5504961"/>
            <a:ext cx="1793086" cy="307777"/>
          </a:xfrm>
          <a:prstGeom prst="rect">
            <a:avLst/>
          </a:prstGeom>
          <a:noFill/>
        </p:spPr>
        <p:txBody>
          <a:bodyPr wrap="square" rtlCol="0">
            <a:spAutoFit/>
          </a:bodyPr>
          <a:lstStyle/>
          <a:p>
            <a:r>
              <a:rPr lang="en-US" sz="1400" dirty="0"/>
              <a:t>Accepts Insurance </a:t>
            </a:r>
          </a:p>
        </p:txBody>
      </p:sp>
      <p:sp>
        <p:nvSpPr>
          <p:cNvPr id="25" name="Rectangle 24">
            <a:extLst>
              <a:ext uri="{FF2B5EF4-FFF2-40B4-BE49-F238E27FC236}">
                <a16:creationId xmlns:a16="http://schemas.microsoft.com/office/drawing/2014/main" id="{D0617928-D197-877D-62E5-DADF3741167D}"/>
              </a:ext>
            </a:extLst>
          </p:cNvPr>
          <p:cNvSpPr/>
          <p:nvPr/>
        </p:nvSpPr>
        <p:spPr>
          <a:xfrm>
            <a:off x="6084066" y="5812738"/>
            <a:ext cx="217497" cy="16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A66EE5-4A43-C51C-B659-2D7C0FCCC434}"/>
              </a:ext>
            </a:extLst>
          </p:cNvPr>
          <p:cNvSpPr/>
          <p:nvPr/>
        </p:nvSpPr>
        <p:spPr>
          <a:xfrm>
            <a:off x="6954634" y="5816588"/>
            <a:ext cx="217497" cy="16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5FFA73F-FCB4-6DC8-22D6-83289CA89884}"/>
              </a:ext>
            </a:extLst>
          </p:cNvPr>
          <p:cNvSpPr txBox="1"/>
          <p:nvPr/>
        </p:nvSpPr>
        <p:spPr>
          <a:xfrm>
            <a:off x="6415447" y="5782812"/>
            <a:ext cx="425302" cy="276999"/>
          </a:xfrm>
          <a:prstGeom prst="rect">
            <a:avLst/>
          </a:prstGeom>
          <a:noFill/>
        </p:spPr>
        <p:txBody>
          <a:bodyPr wrap="square" rtlCol="0">
            <a:spAutoFit/>
          </a:bodyPr>
          <a:lstStyle/>
          <a:p>
            <a:r>
              <a:rPr lang="en-US" sz="1200" dirty="0"/>
              <a:t>Yes</a:t>
            </a:r>
          </a:p>
        </p:txBody>
      </p:sp>
      <p:sp>
        <p:nvSpPr>
          <p:cNvPr id="28" name="TextBox 27">
            <a:extLst>
              <a:ext uri="{FF2B5EF4-FFF2-40B4-BE49-F238E27FC236}">
                <a16:creationId xmlns:a16="http://schemas.microsoft.com/office/drawing/2014/main" id="{1765729D-361D-99C0-53DF-61383DE36533}"/>
              </a:ext>
            </a:extLst>
          </p:cNvPr>
          <p:cNvSpPr txBox="1"/>
          <p:nvPr/>
        </p:nvSpPr>
        <p:spPr>
          <a:xfrm>
            <a:off x="7251596" y="5796989"/>
            <a:ext cx="425302" cy="276999"/>
          </a:xfrm>
          <a:prstGeom prst="rect">
            <a:avLst/>
          </a:prstGeom>
          <a:noFill/>
        </p:spPr>
        <p:txBody>
          <a:bodyPr wrap="square" rtlCol="0">
            <a:spAutoFit/>
          </a:bodyPr>
          <a:lstStyle/>
          <a:p>
            <a:r>
              <a:rPr lang="en-US" sz="1200" dirty="0"/>
              <a:t>No</a:t>
            </a:r>
          </a:p>
        </p:txBody>
      </p:sp>
      <p:sp>
        <p:nvSpPr>
          <p:cNvPr id="30" name="Rectangle 29">
            <a:extLst>
              <a:ext uri="{FF2B5EF4-FFF2-40B4-BE49-F238E27FC236}">
                <a16:creationId xmlns:a16="http://schemas.microsoft.com/office/drawing/2014/main" id="{416E0233-3956-E96A-B4EE-D5F7FB354E49}"/>
              </a:ext>
            </a:extLst>
          </p:cNvPr>
          <p:cNvSpPr/>
          <p:nvPr/>
        </p:nvSpPr>
        <p:spPr>
          <a:xfrm>
            <a:off x="10837963" y="3044728"/>
            <a:ext cx="205594" cy="301508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2B3340-1A44-B2AD-BE6B-CC044A76430C}"/>
              </a:ext>
            </a:extLst>
          </p:cNvPr>
          <p:cNvSpPr/>
          <p:nvPr/>
        </p:nvSpPr>
        <p:spPr>
          <a:xfrm>
            <a:off x="10857451" y="3059809"/>
            <a:ext cx="201803" cy="644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F611AD-9727-39BE-1166-29121A1D3D50}"/>
              </a:ext>
            </a:extLst>
          </p:cNvPr>
          <p:cNvSpPr/>
          <p:nvPr/>
        </p:nvSpPr>
        <p:spPr>
          <a:xfrm>
            <a:off x="10689771" y="1448256"/>
            <a:ext cx="990600" cy="5814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Tree>
    <p:extLst>
      <p:ext uri="{BB962C8B-B14F-4D97-AF65-F5344CB8AC3E}">
        <p14:creationId xmlns:p14="http://schemas.microsoft.com/office/powerpoint/2010/main" val="162629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C6F8-2B1B-109C-0702-1B540C8E549A}"/>
              </a:ext>
            </a:extLst>
          </p:cNvPr>
          <p:cNvSpPr>
            <a:spLocks noGrp="1"/>
          </p:cNvSpPr>
          <p:nvPr>
            <p:ph type="title"/>
          </p:nvPr>
        </p:nvSpPr>
        <p:spPr>
          <a:xfrm>
            <a:off x="751114" y="243160"/>
            <a:ext cx="10515600" cy="1325563"/>
          </a:xfrm>
        </p:spPr>
        <p:txBody>
          <a:bodyPr/>
          <a:lstStyle/>
          <a:p>
            <a:r>
              <a:rPr lang="en-US" dirty="0"/>
              <a:t>East Tennessee Mental Health Resources </a:t>
            </a:r>
          </a:p>
        </p:txBody>
      </p:sp>
      <p:sp>
        <p:nvSpPr>
          <p:cNvPr id="4" name="Rectangle 3">
            <a:extLst>
              <a:ext uri="{FF2B5EF4-FFF2-40B4-BE49-F238E27FC236}">
                <a16:creationId xmlns:a16="http://schemas.microsoft.com/office/drawing/2014/main" id="{BDD66A68-8711-09F8-190D-10839F9700DE}"/>
              </a:ext>
            </a:extLst>
          </p:cNvPr>
          <p:cNvSpPr/>
          <p:nvPr/>
        </p:nvSpPr>
        <p:spPr>
          <a:xfrm>
            <a:off x="751114" y="2201412"/>
            <a:ext cx="10929257" cy="429985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08A4A4B-ECA8-DD96-7405-99351A505CB8}"/>
              </a:ext>
            </a:extLst>
          </p:cNvPr>
          <p:cNvSpPr txBox="1"/>
          <p:nvPr/>
        </p:nvSpPr>
        <p:spPr>
          <a:xfrm>
            <a:off x="838201" y="1448256"/>
            <a:ext cx="9361714" cy="461665"/>
          </a:xfrm>
          <a:prstGeom prst="rect">
            <a:avLst/>
          </a:prstGeom>
          <a:noFill/>
        </p:spPr>
        <p:txBody>
          <a:bodyPr wrap="square" rtlCol="0">
            <a:spAutoFit/>
          </a:bodyPr>
          <a:lstStyle/>
          <a:p>
            <a:r>
              <a:rPr lang="en-US" sz="2400" dirty="0"/>
              <a:t>Submit a New Resource</a:t>
            </a:r>
          </a:p>
        </p:txBody>
      </p:sp>
      <p:sp>
        <p:nvSpPr>
          <p:cNvPr id="3" name="Rectangle 2">
            <a:extLst>
              <a:ext uri="{FF2B5EF4-FFF2-40B4-BE49-F238E27FC236}">
                <a16:creationId xmlns:a16="http://schemas.microsoft.com/office/drawing/2014/main" id="{10D42734-9C0E-75DF-3C27-71FC3DDF96B5}"/>
              </a:ext>
            </a:extLst>
          </p:cNvPr>
          <p:cNvSpPr/>
          <p:nvPr/>
        </p:nvSpPr>
        <p:spPr>
          <a:xfrm>
            <a:off x="1034143" y="2460171"/>
            <a:ext cx="10406743" cy="37882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FB10AA4-B667-CD10-BDFB-974BAA362B07}"/>
              </a:ext>
            </a:extLst>
          </p:cNvPr>
          <p:cNvSpPr txBox="1"/>
          <p:nvPr/>
        </p:nvSpPr>
        <p:spPr>
          <a:xfrm>
            <a:off x="1148443" y="2575324"/>
            <a:ext cx="9895114" cy="369332"/>
          </a:xfrm>
          <a:prstGeom prst="rect">
            <a:avLst/>
          </a:prstGeom>
          <a:noFill/>
        </p:spPr>
        <p:txBody>
          <a:bodyPr wrap="square" rtlCol="0">
            <a:spAutoFit/>
          </a:bodyPr>
          <a:lstStyle/>
          <a:p>
            <a:r>
              <a:rPr lang="en-US" dirty="0"/>
              <a:t>What type of resource do you want to submit?</a:t>
            </a:r>
          </a:p>
        </p:txBody>
      </p:sp>
      <p:sp>
        <p:nvSpPr>
          <p:cNvPr id="7" name="Rectangle 6">
            <a:extLst>
              <a:ext uri="{FF2B5EF4-FFF2-40B4-BE49-F238E27FC236}">
                <a16:creationId xmlns:a16="http://schemas.microsoft.com/office/drawing/2014/main" id="{50153D0C-E696-4DE9-486F-D57DC3390C62}"/>
              </a:ext>
            </a:extLst>
          </p:cNvPr>
          <p:cNvSpPr/>
          <p:nvPr/>
        </p:nvSpPr>
        <p:spPr>
          <a:xfrm>
            <a:off x="1241329" y="3044728"/>
            <a:ext cx="3777238" cy="4463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1B478F8-D918-4974-83B7-494472637168}"/>
              </a:ext>
            </a:extLst>
          </p:cNvPr>
          <p:cNvSpPr txBox="1"/>
          <p:nvPr/>
        </p:nvSpPr>
        <p:spPr>
          <a:xfrm>
            <a:off x="1306743" y="3091883"/>
            <a:ext cx="2556419" cy="369332"/>
          </a:xfrm>
          <a:prstGeom prst="rect">
            <a:avLst/>
          </a:prstGeom>
          <a:solidFill>
            <a:schemeClr val="bg1"/>
          </a:solidFill>
        </p:spPr>
        <p:txBody>
          <a:bodyPr wrap="square" rtlCol="0">
            <a:spAutoFit/>
          </a:bodyPr>
          <a:lstStyle/>
          <a:p>
            <a:r>
              <a:rPr lang="en-US" dirty="0"/>
              <a:t>Search Resource Types</a:t>
            </a:r>
          </a:p>
        </p:txBody>
      </p:sp>
      <p:sp>
        <p:nvSpPr>
          <p:cNvPr id="11" name="Rectangle 10">
            <a:extLst>
              <a:ext uri="{FF2B5EF4-FFF2-40B4-BE49-F238E27FC236}">
                <a16:creationId xmlns:a16="http://schemas.microsoft.com/office/drawing/2014/main" id="{4A325397-ED75-0FAE-C493-4EFB0726B218}"/>
              </a:ext>
            </a:extLst>
          </p:cNvPr>
          <p:cNvSpPr/>
          <p:nvPr/>
        </p:nvSpPr>
        <p:spPr>
          <a:xfrm>
            <a:off x="4024987" y="3124974"/>
            <a:ext cx="883299" cy="285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B259-8C35-EFE1-42AD-47FF24C4C84E}"/>
              </a:ext>
            </a:extLst>
          </p:cNvPr>
          <p:cNvSpPr txBox="1"/>
          <p:nvPr/>
        </p:nvSpPr>
        <p:spPr>
          <a:xfrm>
            <a:off x="4024987" y="3091883"/>
            <a:ext cx="942532" cy="369332"/>
          </a:xfrm>
          <a:prstGeom prst="rect">
            <a:avLst/>
          </a:prstGeom>
          <a:noFill/>
        </p:spPr>
        <p:txBody>
          <a:bodyPr wrap="square" rtlCol="0">
            <a:spAutoFit/>
          </a:bodyPr>
          <a:lstStyle/>
          <a:p>
            <a:r>
              <a:rPr lang="en-US" dirty="0">
                <a:solidFill>
                  <a:schemeClr val="bg1"/>
                </a:solidFill>
              </a:rPr>
              <a:t>Search</a:t>
            </a:r>
          </a:p>
        </p:txBody>
      </p:sp>
      <p:sp>
        <p:nvSpPr>
          <p:cNvPr id="14" name="TextBox 13">
            <a:extLst>
              <a:ext uri="{FF2B5EF4-FFF2-40B4-BE49-F238E27FC236}">
                <a16:creationId xmlns:a16="http://schemas.microsoft.com/office/drawing/2014/main" id="{05C40C7D-BCF5-0DD3-E3D1-DCFE195D975F}"/>
              </a:ext>
            </a:extLst>
          </p:cNvPr>
          <p:cNvSpPr txBox="1"/>
          <p:nvPr/>
        </p:nvSpPr>
        <p:spPr>
          <a:xfrm>
            <a:off x="2306828" y="3577010"/>
            <a:ext cx="961271" cy="369332"/>
          </a:xfrm>
          <a:prstGeom prst="rect">
            <a:avLst/>
          </a:prstGeom>
          <a:noFill/>
        </p:spPr>
        <p:txBody>
          <a:bodyPr wrap="square" rtlCol="0">
            <a:spAutoFit/>
          </a:bodyPr>
          <a:lstStyle/>
          <a:p>
            <a:r>
              <a:rPr lang="en-US" dirty="0">
                <a:solidFill>
                  <a:schemeClr val="bg1"/>
                </a:solidFill>
              </a:rPr>
              <a:t>Search</a:t>
            </a:r>
          </a:p>
        </p:txBody>
      </p:sp>
      <p:sp>
        <p:nvSpPr>
          <p:cNvPr id="16" name="Rectangle 15">
            <a:extLst>
              <a:ext uri="{FF2B5EF4-FFF2-40B4-BE49-F238E27FC236}">
                <a16:creationId xmlns:a16="http://schemas.microsoft.com/office/drawing/2014/main" id="{4A5D7CC8-E940-DC9A-A5AF-051BCA4C0A3C}"/>
              </a:ext>
            </a:extLst>
          </p:cNvPr>
          <p:cNvSpPr/>
          <p:nvPr/>
        </p:nvSpPr>
        <p:spPr>
          <a:xfrm>
            <a:off x="1241329" y="3577010"/>
            <a:ext cx="3777238" cy="24996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4610DF2-1102-D3FC-194F-3D05B1A47ED9}"/>
              </a:ext>
            </a:extLst>
          </p:cNvPr>
          <p:cNvSpPr txBox="1"/>
          <p:nvPr/>
        </p:nvSpPr>
        <p:spPr>
          <a:xfrm>
            <a:off x="1377387" y="3704368"/>
            <a:ext cx="3530899"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t>Therapist</a:t>
            </a:r>
          </a:p>
          <a:p>
            <a:pPr marL="285750" indent="-285750">
              <a:buFont typeface="Wingdings" panose="05000000000000000000" pitchFamily="2" charset="2"/>
              <a:buChar char="q"/>
            </a:pPr>
            <a:r>
              <a:rPr lang="en-US" dirty="0"/>
              <a:t>Medication Management </a:t>
            </a:r>
          </a:p>
          <a:p>
            <a:pPr marL="285750" indent="-285750">
              <a:buFont typeface="Wingdings" panose="05000000000000000000" pitchFamily="2" charset="2"/>
              <a:buChar char="q"/>
            </a:pPr>
            <a:r>
              <a:rPr lang="en-US" dirty="0"/>
              <a:t>Inpatient Facility</a:t>
            </a:r>
          </a:p>
          <a:p>
            <a:pPr marL="285750" indent="-285750">
              <a:buFont typeface="Wingdings" panose="05000000000000000000" pitchFamily="2" charset="2"/>
              <a:buChar char="q"/>
            </a:pPr>
            <a:r>
              <a:rPr lang="en-US" dirty="0"/>
              <a:t> Outpatient Program</a:t>
            </a:r>
          </a:p>
          <a:p>
            <a:pPr marL="285750" indent="-285750">
              <a:buFont typeface="Wingdings" panose="05000000000000000000" pitchFamily="2" charset="2"/>
              <a:buChar char="q"/>
            </a:pPr>
            <a:r>
              <a:rPr lang="en-US" dirty="0"/>
              <a:t>Student Related Resource</a:t>
            </a:r>
          </a:p>
        </p:txBody>
      </p:sp>
      <p:sp>
        <p:nvSpPr>
          <p:cNvPr id="9" name="Rectangle 8">
            <a:extLst>
              <a:ext uri="{FF2B5EF4-FFF2-40B4-BE49-F238E27FC236}">
                <a16:creationId xmlns:a16="http://schemas.microsoft.com/office/drawing/2014/main" id="{C82BDD37-F49B-11C8-D38B-919F540795A3}"/>
              </a:ext>
            </a:extLst>
          </p:cNvPr>
          <p:cNvSpPr/>
          <p:nvPr/>
        </p:nvSpPr>
        <p:spPr>
          <a:xfrm>
            <a:off x="5365898" y="3044728"/>
            <a:ext cx="5677659" cy="30319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check mark on a white background&#10;&#10;Description automatically generated">
            <a:extLst>
              <a:ext uri="{FF2B5EF4-FFF2-40B4-BE49-F238E27FC236}">
                <a16:creationId xmlns:a16="http://schemas.microsoft.com/office/drawing/2014/main" id="{D0C8ECAE-3CBD-1DD9-79E8-60FFB551B5C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519076" y="3761676"/>
            <a:ext cx="162046" cy="162046"/>
          </a:xfrm>
          <a:prstGeom prst="rect">
            <a:avLst/>
          </a:prstGeom>
        </p:spPr>
      </p:pic>
      <p:sp>
        <p:nvSpPr>
          <p:cNvPr id="13" name="TextBox 12">
            <a:extLst>
              <a:ext uri="{FF2B5EF4-FFF2-40B4-BE49-F238E27FC236}">
                <a16:creationId xmlns:a16="http://schemas.microsoft.com/office/drawing/2014/main" id="{E825F658-78DA-9BB5-154C-F203148C0CEA}"/>
              </a:ext>
            </a:extLst>
          </p:cNvPr>
          <p:cNvSpPr txBox="1"/>
          <p:nvPr/>
        </p:nvSpPr>
        <p:spPr>
          <a:xfrm>
            <a:off x="5691963" y="3124974"/>
            <a:ext cx="5122650" cy="369332"/>
          </a:xfrm>
          <a:prstGeom prst="rect">
            <a:avLst/>
          </a:prstGeom>
          <a:noFill/>
        </p:spPr>
        <p:txBody>
          <a:bodyPr wrap="square" rtlCol="0">
            <a:spAutoFit/>
          </a:bodyPr>
          <a:lstStyle/>
          <a:p>
            <a:r>
              <a:rPr lang="en-US" dirty="0"/>
              <a:t>Submit a Therapist</a:t>
            </a:r>
          </a:p>
        </p:txBody>
      </p:sp>
      <p:sp>
        <p:nvSpPr>
          <p:cNvPr id="15" name="TextBox 14">
            <a:extLst>
              <a:ext uri="{FF2B5EF4-FFF2-40B4-BE49-F238E27FC236}">
                <a16:creationId xmlns:a16="http://schemas.microsoft.com/office/drawing/2014/main" id="{AD36B782-291C-7175-1CAF-D831E1FC7173}"/>
              </a:ext>
            </a:extLst>
          </p:cNvPr>
          <p:cNvSpPr txBox="1"/>
          <p:nvPr/>
        </p:nvSpPr>
        <p:spPr>
          <a:xfrm>
            <a:off x="5837727" y="3577009"/>
            <a:ext cx="1853157" cy="369332"/>
          </a:xfrm>
          <a:prstGeom prst="rect">
            <a:avLst/>
          </a:prstGeom>
          <a:noFill/>
        </p:spPr>
        <p:txBody>
          <a:bodyPr wrap="square" rtlCol="0">
            <a:spAutoFit/>
          </a:bodyPr>
          <a:lstStyle/>
          <a:p>
            <a:endParaRPr lang="en-US" dirty="0"/>
          </a:p>
        </p:txBody>
      </p:sp>
      <p:sp>
        <p:nvSpPr>
          <p:cNvPr id="19" name="Rectangle 18">
            <a:extLst>
              <a:ext uri="{FF2B5EF4-FFF2-40B4-BE49-F238E27FC236}">
                <a16:creationId xmlns:a16="http://schemas.microsoft.com/office/drawing/2014/main" id="{C0AF38CB-0320-935E-01A5-1CD26ED545E5}"/>
              </a:ext>
            </a:extLst>
          </p:cNvPr>
          <p:cNvSpPr/>
          <p:nvPr/>
        </p:nvSpPr>
        <p:spPr>
          <a:xfrm>
            <a:off x="5837727" y="3577009"/>
            <a:ext cx="1750468" cy="2932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 Name</a:t>
            </a:r>
          </a:p>
        </p:txBody>
      </p:sp>
      <p:sp>
        <p:nvSpPr>
          <p:cNvPr id="20" name="Rectangle 19">
            <a:extLst>
              <a:ext uri="{FF2B5EF4-FFF2-40B4-BE49-F238E27FC236}">
                <a16:creationId xmlns:a16="http://schemas.microsoft.com/office/drawing/2014/main" id="{181EA863-12B1-8BBE-C37E-551FD87CD3B4}"/>
              </a:ext>
            </a:extLst>
          </p:cNvPr>
          <p:cNvSpPr/>
          <p:nvPr/>
        </p:nvSpPr>
        <p:spPr>
          <a:xfrm>
            <a:off x="7935526" y="3574552"/>
            <a:ext cx="1750468" cy="2932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Last Name</a:t>
            </a:r>
          </a:p>
        </p:txBody>
      </p:sp>
      <p:sp>
        <p:nvSpPr>
          <p:cNvPr id="21" name="Rectangle 20">
            <a:extLst>
              <a:ext uri="{FF2B5EF4-FFF2-40B4-BE49-F238E27FC236}">
                <a16:creationId xmlns:a16="http://schemas.microsoft.com/office/drawing/2014/main" id="{20628A77-C33B-F3D3-D489-10177877AD6B}"/>
              </a:ext>
            </a:extLst>
          </p:cNvPr>
          <p:cNvSpPr/>
          <p:nvPr/>
        </p:nvSpPr>
        <p:spPr>
          <a:xfrm>
            <a:off x="5837727" y="4127639"/>
            <a:ext cx="3871617" cy="2932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123 Mockingbird Lane |</a:t>
            </a:r>
          </a:p>
        </p:txBody>
      </p:sp>
      <p:sp>
        <p:nvSpPr>
          <p:cNvPr id="30" name="Rectangle 29">
            <a:extLst>
              <a:ext uri="{FF2B5EF4-FFF2-40B4-BE49-F238E27FC236}">
                <a16:creationId xmlns:a16="http://schemas.microsoft.com/office/drawing/2014/main" id="{416E0233-3956-E96A-B4EE-D5F7FB354E49}"/>
              </a:ext>
            </a:extLst>
          </p:cNvPr>
          <p:cNvSpPr/>
          <p:nvPr/>
        </p:nvSpPr>
        <p:spPr>
          <a:xfrm>
            <a:off x="10837963" y="3044728"/>
            <a:ext cx="205594" cy="301508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2B3340-1A44-B2AD-BE6B-CC044A76430C}"/>
              </a:ext>
            </a:extLst>
          </p:cNvPr>
          <p:cNvSpPr/>
          <p:nvPr/>
        </p:nvSpPr>
        <p:spPr>
          <a:xfrm>
            <a:off x="10849769" y="3059809"/>
            <a:ext cx="201803" cy="644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F611AD-9727-39BE-1166-29121A1D3D50}"/>
              </a:ext>
            </a:extLst>
          </p:cNvPr>
          <p:cNvSpPr/>
          <p:nvPr/>
        </p:nvSpPr>
        <p:spPr>
          <a:xfrm>
            <a:off x="10689771" y="1448256"/>
            <a:ext cx="990600" cy="5814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
        <p:nvSpPr>
          <p:cNvPr id="29" name="Rectangle 28">
            <a:extLst>
              <a:ext uri="{FF2B5EF4-FFF2-40B4-BE49-F238E27FC236}">
                <a16:creationId xmlns:a16="http://schemas.microsoft.com/office/drawing/2014/main" id="{28E6D384-1F24-F5E4-BBC4-307D017D00A5}"/>
              </a:ext>
            </a:extLst>
          </p:cNvPr>
          <p:cNvSpPr/>
          <p:nvPr/>
        </p:nvSpPr>
        <p:spPr>
          <a:xfrm>
            <a:off x="5837727" y="4420881"/>
            <a:ext cx="3871617" cy="163893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5183569F-53A9-4ED5-BC72-07491FDE1746}"/>
              </a:ext>
            </a:extLst>
          </p:cNvPr>
          <p:cNvSpPr txBox="1"/>
          <p:nvPr/>
        </p:nvSpPr>
        <p:spPr>
          <a:xfrm>
            <a:off x="5966691" y="4520953"/>
            <a:ext cx="3629891" cy="1477328"/>
          </a:xfrm>
          <a:prstGeom prst="rect">
            <a:avLst/>
          </a:prstGeom>
          <a:noFill/>
        </p:spPr>
        <p:txBody>
          <a:bodyPr wrap="square" rtlCol="0">
            <a:spAutoFit/>
          </a:bodyPr>
          <a:lstStyle/>
          <a:p>
            <a:r>
              <a:rPr lang="en-US" dirty="0">
                <a:highlight>
                  <a:srgbClr val="00FFFF"/>
                </a:highlight>
              </a:rPr>
              <a:t>123 Mockingbird Ln, Suite 24 Johnson City, TN 37601</a:t>
            </a:r>
          </a:p>
          <a:p>
            <a:r>
              <a:rPr lang="en-US" dirty="0"/>
              <a:t>123 Mockingbird Ln, Suit 25 Johnson City, TN 37601</a:t>
            </a:r>
          </a:p>
          <a:p>
            <a:r>
              <a:rPr lang="en-US" dirty="0"/>
              <a:t>123 Mockingbird Ln, Suit 26</a:t>
            </a:r>
          </a:p>
        </p:txBody>
      </p:sp>
      <p:pic>
        <p:nvPicPr>
          <p:cNvPr id="46" name="Picture 45" descr="A black mouse cursor on a black background&#10;&#10;Description automatically generated">
            <a:extLst>
              <a:ext uri="{FF2B5EF4-FFF2-40B4-BE49-F238E27FC236}">
                <a16:creationId xmlns:a16="http://schemas.microsoft.com/office/drawing/2014/main" id="{707B5AA2-B6E5-0859-2D60-96A4500E06AC}"/>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64418" y="4759833"/>
            <a:ext cx="469324" cy="469324"/>
          </a:xfrm>
          <a:prstGeom prst="rect">
            <a:avLst/>
          </a:prstGeom>
        </p:spPr>
      </p:pic>
      <p:sp>
        <p:nvSpPr>
          <p:cNvPr id="47" name="TextBox 46">
            <a:extLst>
              <a:ext uri="{FF2B5EF4-FFF2-40B4-BE49-F238E27FC236}">
                <a16:creationId xmlns:a16="http://schemas.microsoft.com/office/drawing/2014/main" id="{439DAA50-8B05-5090-F982-58A4FE29DCFF}"/>
              </a:ext>
            </a:extLst>
          </p:cNvPr>
          <p:cNvSpPr txBox="1"/>
          <p:nvPr/>
        </p:nvSpPr>
        <p:spPr>
          <a:xfrm>
            <a:off x="9809018" y="4127639"/>
            <a:ext cx="1040751" cy="369332"/>
          </a:xfrm>
          <a:prstGeom prst="rect">
            <a:avLst/>
          </a:prstGeom>
          <a:noFill/>
        </p:spPr>
        <p:txBody>
          <a:bodyPr wrap="square" rtlCol="0">
            <a:spAutoFit/>
          </a:bodyPr>
          <a:lstStyle/>
          <a:p>
            <a:r>
              <a:rPr lang="en-US" dirty="0"/>
              <a:t>Address</a:t>
            </a:r>
          </a:p>
        </p:txBody>
      </p:sp>
    </p:spTree>
    <p:extLst>
      <p:ext uri="{BB962C8B-B14F-4D97-AF65-F5344CB8AC3E}">
        <p14:creationId xmlns:p14="http://schemas.microsoft.com/office/powerpoint/2010/main" val="429138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C6F8-2B1B-109C-0702-1B540C8E549A}"/>
              </a:ext>
            </a:extLst>
          </p:cNvPr>
          <p:cNvSpPr>
            <a:spLocks noGrp="1"/>
          </p:cNvSpPr>
          <p:nvPr>
            <p:ph type="title"/>
          </p:nvPr>
        </p:nvSpPr>
        <p:spPr>
          <a:xfrm>
            <a:off x="751114" y="243160"/>
            <a:ext cx="10515600" cy="1325563"/>
          </a:xfrm>
        </p:spPr>
        <p:txBody>
          <a:bodyPr/>
          <a:lstStyle/>
          <a:p>
            <a:r>
              <a:rPr lang="en-US" dirty="0"/>
              <a:t>East Tennessee Mental Health Resources </a:t>
            </a:r>
          </a:p>
        </p:txBody>
      </p:sp>
      <p:sp>
        <p:nvSpPr>
          <p:cNvPr id="4" name="Rectangle 3">
            <a:extLst>
              <a:ext uri="{FF2B5EF4-FFF2-40B4-BE49-F238E27FC236}">
                <a16:creationId xmlns:a16="http://schemas.microsoft.com/office/drawing/2014/main" id="{BDD66A68-8711-09F8-190D-10839F9700DE}"/>
              </a:ext>
            </a:extLst>
          </p:cNvPr>
          <p:cNvSpPr/>
          <p:nvPr/>
        </p:nvSpPr>
        <p:spPr>
          <a:xfrm>
            <a:off x="751114" y="2201412"/>
            <a:ext cx="10929257" cy="429985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08A4A4B-ECA8-DD96-7405-99351A505CB8}"/>
              </a:ext>
            </a:extLst>
          </p:cNvPr>
          <p:cNvSpPr txBox="1"/>
          <p:nvPr/>
        </p:nvSpPr>
        <p:spPr>
          <a:xfrm>
            <a:off x="838201" y="1448256"/>
            <a:ext cx="9361714" cy="461665"/>
          </a:xfrm>
          <a:prstGeom prst="rect">
            <a:avLst/>
          </a:prstGeom>
          <a:noFill/>
        </p:spPr>
        <p:txBody>
          <a:bodyPr wrap="square" rtlCol="0">
            <a:spAutoFit/>
          </a:bodyPr>
          <a:lstStyle/>
          <a:p>
            <a:r>
              <a:rPr lang="en-US" sz="2400" dirty="0"/>
              <a:t>Submit a New Resource</a:t>
            </a:r>
          </a:p>
        </p:txBody>
      </p:sp>
      <p:sp>
        <p:nvSpPr>
          <p:cNvPr id="3" name="Rectangle 2">
            <a:extLst>
              <a:ext uri="{FF2B5EF4-FFF2-40B4-BE49-F238E27FC236}">
                <a16:creationId xmlns:a16="http://schemas.microsoft.com/office/drawing/2014/main" id="{10D42734-9C0E-75DF-3C27-71FC3DDF96B5}"/>
              </a:ext>
            </a:extLst>
          </p:cNvPr>
          <p:cNvSpPr/>
          <p:nvPr/>
        </p:nvSpPr>
        <p:spPr>
          <a:xfrm>
            <a:off x="1034143" y="2460171"/>
            <a:ext cx="10406743" cy="37882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FB10AA4-B667-CD10-BDFB-974BAA362B07}"/>
              </a:ext>
            </a:extLst>
          </p:cNvPr>
          <p:cNvSpPr txBox="1"/>
          <p:nvPr/>
        </p:nvSpPr>
        <p:spPr>
          <a:xfrm>
            <a:off x="1148443" y="2575324"/>
            <a:ext cx="9895114" cy="369332"/>
          </a:xfrm>
          <a:prstGeom prst="rect">
            <a:avLst/>
          </a:prstGeom>
          <a:noFill/>
        </p:spPr>
        <p:txBody>
          <a:bodyPr wrap="square" rtlCol="0">
            <a:spAutoFit/>
          </a:bodyPr>
          <a:lstStyle/>
          <a:p>
            <a:r>
              <a:rPr lang="en-US" dirty="0"/>
              <a:t>What type of resource do you want to submit?</a:t>
            </a:r>
          </a:p>
        </p:txBody>
      </p:sp>
      <p:sp>
        <p:nvSpPr>
          <p:cNvPr id="7" name="Rectangle 6">
            <a:extLst>
              <a:ext uri="{FF2B5EF4-FFF2-40B4-BE49-F238E27FC236}">
                <a16:creationId xmlns:a16="http://schemas.microsoft.com/office/drawing/2014/main" id="{50153D0C-E696-4DE9-486F-D57DC3390C62}"/>
              </a:ext>
            </a:extLst>
          </p:cNvPr>
          <p:cNvSpPr/>
          <p:nvPr/>
        </p:nvSpPr>
        <p:spPr>
          <a:xfrm>
            <a:off x="1241329" y="3044728"/>
            <a:ext cx="3777238" cy="4463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1B478F8-D918-4974-83B7-494472637168}"/>
              </a:ext>
            </a:extLst>
          </p:cNvPr>
          <p:cNvSpPr txBox="1"/>
          <p:nvPr/>
        </p:nvSpPr>
        <p:spPr>
          <a:xfrm>
            <a:off x="1306743" y="3091883"/>
            <a:ext cx="2556419" cy="369332"/>
          </a:xfrm>
          <a:prstGeom prst="rect">
            <a:avLst/>
          </a:prstGeom>
          <a:solidFill>
            <a:schemeClr val="bg1"/>
          </a:solidFill>
        </p:spPr>
        <p:txBody>
          <a:bodyPr wrap="square" rtlCol="0">
            <a:spAutoFit/>
          </a:bodyPr>
          <a:lstStyle/>
          <a:p>
            <a:r>
              <a:rPr lang="en-US" dirty="0"/>
              <a:t>Search Resource Types</a:t>
            </a:r>
          </a:p>
        </p:txBody>
      </p:sp>
      <p:sp>
        <p:nvSpPr>
          <p:cNvPr id="11" name="Rectangle 10">
            <a:extLst>
              <a:ext uri="{FF2B5EF4-FFF2-40B4-BE49-F238E27FC236}">
                <a16:creationId xmlns:a16="http://schemas.microsoft.com/office/drawing/2014/main" id="{4A325397-ED75-0FAE-C493-4EFB0726B218}"/>
              </a:ext>
            </a:extLst>
          </p:cNvPr>
          <p:cNvSpPr/>
          <p:nvPr/>
        </p:nvSpPr>
        <p:spPr>
          <a:xfrm>
            <a:off x="4024987" y="3124974"/>
            <a:ext cx="883299" cy="285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B259-8C35-EFE1-42AD-47FF24C4C84E}"/>
              </a:ext>
            </a:extLst>
          </p:cNvPr>
          <p:cNvSpPr txBox="1"/>
          <p:nvPr/>
        </p:nvSpPr>
        <p:spPr>
          <a:xfrm>
            <a:off x="4024987" y="3091883"/>
            <a:ext cx="942532" cy="369332"/>
          </a:xfrm>
          <a:prstGeom prst="rect">
            <a:avLst/>
          </a:prstGeom>
          <a:noFill/>
        </p:spPr>
        <p:txBody>
          <a:bodyPr wrap="square" rtlCol="0">
            <a:spAutoFit/>
          </a:bodyPr>
          <a:lstStyle/>
          <a:p>
            <a:r>
              <a:rPr lang="en-US" dirty="0">
                <a:solidFill>
                  <a:schemeClr val="bg1"/>
                </a:solidFill>
              </a:rPr>
              <a:t>Search</a:t>
            </a:r>
          </a:p>
        </p:txBody>
      </p:sp>
      <p:sp>
        <p:nvSpPr>
          <p:cNvPr id="14" name="TextBox 13">
            <a:extLst>
              <a:ext uri="{FF2B5EF4-FFF2-40B4-BE49-F238E27FC236}">
                <a16:creationId xmlns:a16="http://schemas.microsoft.com/office/drawing/2014/main" id="{05C40C7D-BCF5-0DD3-E3D1-DCFE195D975F}"/>
              </a:ext>
            </a:extLst>
          </p:cNvPr>
          <p:cNvSpPr txBox="1"/>
          <p:nvPr/>
        </p:nvSpPr>
        <p:spPr>
          <a:xfrm>
            <a:off x="2306828" y="3577010"/>
            <a:ext cx="961271" cy="369332"/>
          </a:xfrm>
          <a:prstGeom prst="rect">
            <a:avLst/>
          </a:prstGeom>
          <a:noFill/>
        </p:spPr>
        <p:txBody>
          <a:bodyPr wrap="square" rtlCol="0">
            <a:spAutoFit/>
          </a:bodyPr>
          <a:lstStyle/>
          <a:p>
            <a:r>
              <a:rPr lang="en-US" dirty="0">
                <a:solidFill>
                  <a:schemeClr val="bg1"/>
                </a:solidFill>
              </a:rPr>
              <a:t>Search</a:t>
            </a:r>
          </a:p>
        </p:txBody>
      </p:sp>
      <p:sp>
        <p:nvSpPr>
          <p:cNvPr id="16" name="Rectangle 15">
            <a:extLst>
              <a:ext uri="{FF2B5EF4-FFF2-40B4-BE49-F238E27FC236}">
                <a16:creationId xmlns:a16="http://schemas.microsoft.com/office/drawing/2014/main" id="{4A5D7CC8-E940-DC9A-A5AF-051BCA4C0A3C}"/>
              </a:ext>
            </a:extLst>
          </p:cNvPr>
          <p:cNvSpPr/>
          <p:nvPr/>
        </p:nvSpPr>
        <p:spPr>
          <a:xfrm>
            <a:off x="1241329" y="3577010"/>
            <a:ext cx="3777238" cy="24996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4610DF2-1102-D3FC-194F-3D05B1A47ED9}"/>
              </a:ext>
            </a:extLst>
          </p:cNvPr>
          <p:cNvSpPr txBox="1"/>
          <p:nvPr/>
        </p:nvSpPr>
        <p:spPr>
          <a:xfrm>
            <a:off x="1377387" y="3704368"/>
            <a:ext cx="3530899"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t>Therapist</a:t>
            </a:r>
          </a:p>
          <a:p>
            <a:pPr marL="285750" indent="-285750">
              <a:buFont typeface="Wingdings" panose="05000000000000000000" pitchFamily="2" charset="2"/>
              <a:buChar char="q"/>
            </a:pPr>
            <a:r>
              <a:rPr lang="en-US" dirty="0"/>
              <a:t>Medication Management </a:t>
            </a:r>
          </a:p>
          <a:p>
            <a:pPr marL="285750" indent="-285750">
              <a:buFont typeface="Wingdings" panose="05000000000000000000" pitchFamily="2" charset="2"/>
              <a:buChar char="q"/>
            </a:pPr>
            <a:r>
              <a:rPr lang="en-US" dirty="0"/>
              <a:t>Inpatient Facility</a:t>
            </a:r>
          </a:p>
          <a:p>
            <a:pPr marL="285750" indent="-285750">
              <a:buFont typeface="Wingdings" panose="05000000000000000000" pitchFamily="2" charset="2"/>
              <a:buChar char="q"/>
            </a:pPr>
            <a:r>
              <a:rPr lang="en-US" dirty="0"/>
              <a:t> Outpatient Program</a:t>
            </a:r>
          </a:p>
          <a:p>
            <a:pPr marL="285750" indent="-285750">
              <a:buFont typeface="Wingdings" panose="05000000000000000000" pitchFamily="2" charset="2"/>
              <a:buChar char="q"/>
            </a:pPr>
            <a:r>
              <a:rPr lang="en-US" dirty="0"/>
              <a:t>Student Related Resource</a:t>
            </a:r>
          </a:p>
        </p:txBody>
      </p:sp>
      <p:sp>
        <p:nvSpPr>
          <p:cNvPr id="9" name="Rectangle 8">
            <a:extLst>
              <a:ext uri="{FF2B5EF4-FFF2-40B4-BE49-F238E27FC236}">
                <a16:creationId xmlns:a16="http://schemas.microsoft.com/office/drawing/2014/main" id="{C82BDD37-F49B-11C8-D38B-919F540795A3}"/>
              </a:ext>
            </a:extLst>
          </p:cNvPr>
          <p:cNvSpPr/>
          <p:nvPr/>
        </p:nvSpPr>
        <p:spPr>
          <a:xfrm>
            <a:off x="5365898" y="3044728"/>
            <a:ext cx="5677659" cy="30319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check mark on a white background&#10;&#10;Description automatically generated">
            <a:extLst>
              <a:ext uri="{FF2B5EF4-FFF2-40B4-BE49-F238E27FC236}">
                <a16:creationId xmlns:a16="http://schemas.microsoft.com/office/drawing/2014/main" id="{D0C8ECAE-3CBD-1DD9-79E8-60FFB551B5C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519076" y="3761676"/>
            <a:ext cx="162046" cy="162046"/>
          </a:xfrm>
          <a:prstGeom prst="rect">
            <a:avLst/>
          </a:prstGeom>
        </p:spPr>
      </p:pic>
      <p:sp>
        <p:nvSpPr>
          <p:cNvPr id="13" name="TextBox 12">
            <a:extLst>
              <a:ext uri="{FF2B5EF4-FFF2-40B4-BE49-F238E27FC236}">
                <a16:creationId xmlns:a16="http://schemas.microsoft.com/office/drawing/2014/main" id="{E825F658-78DA-9BB5-154C-F203148C0CEA}"/>
              </a:ext>
            </a:extLst>
          </p:cNvPr>
          <p:cNvSpPr txBox="1"/>
          <p:nvPr/>
        </p:nvSpPr>
        <p:spPr>
          <a:xfrm>
            <a:off x="5691963" y="3124974"/>
            <a:ext cx="5122650" cy="369332"/>
          </a:xfrm>
          <a:prstGeom prst="rect">
            <a:avLst/>
          </a:prstGeom>
          <a:noFill/>
        </p:spPr>
        <p:txBody>
          <a:bodyPr wrap="square" rtlCol="0">
            <a:spAutoFit/>
          </a:bodyPr>
          <a:lstStyle/>
          <a:p>
            <a:r>
              <a:rPr lang="en-US" dirty="0"/>
              <a:t>Submit a Therapist</a:t>
            </a:r>
          </a:p>
        </p:txBody>
      </p:sp>
      <p:sp>
        <p:nvSpPr>
          <p:cNvPr id="15" name="TextBox 14">
            <a:extLst>
              <a:ext uri="{FF2B5EF4-FFF2-40B4-BE49-F238E27FC236}">
                <a16:creationId xmlns:a16="http://schemas.microsoft.com/office/drawing/2014/main" id="{AD36B782-291C-7175-1CAF-D831E1FC7173}"/>
              </a:ext>
            </a:extLst>
          </p:cNvPr>
          <p:cNvSpPr txBox="1"/>
          <p:nvPr/>
        </p:nvSpPr>
        <p:spPr>
          <a:xfrm>
            <a:off x="5837727" y="3577009"/>
            <a:ext cx="1853157" cy="369332"/>
          </a:xfrm>
          <a:prstGeom prst="rect">
            <a:avLst/>
          </a:prstGeom>
          <a:noFill/>
        </p:spPr>
        <p:txBody>
          <a:bodyPr wrap="square" rtlCol="0">
            <a:spAutoFit/>
          </a:bodyPr>
          <a:lstStyle/>
          <a:p>
            <a:endParaRPr lang="en-US" dirty="0"/>
          </a:p>
        </p:txBody>
      </p:sp>
      <p:sp>
        <p:nvSpPr>
          <p:cNvPr id="23" name="Rectangle 22">
            <a:extLst>
              <a:ext uri="{FF2B5EF4-FFF2-40B4-BE49-F238E27FC236}">
                <a16:creationId xmlns:a16="http://schemas.microsoft.com/office/drawing/2014/main" id="{8426E3FC-90D3-B7AB-4C26-580E166AA25C}"/>
              </a:ext>
            </a:extLst>
          </p:cNvPr>
          <p:cNvSpPr/>
          <p:nvPr/>
        </p:nvSpPr>
        <p:spPr>
          <a:xfrm>
            <a:off x="5794816" y="3577009"/>
            <a:ext cx="3870064" cy="2932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Associated Practice Search/ Add</a:t>
            </a:r>
          </a:p>
        </p:txBody>
      </p:sp>
      <p:sp>
        <p:nvSpPr>
          <p:cNvPr id="24" name="TextBox 23">
            <a:extLst>
              <a:ext uri="{FF2B5EF4-FFF2-40B4-BE49-F238E27FC236}">
                <a16:creationId xmlns:a16="http://schemas.microsoft.com/office/drawing/2014/main" id="{E483C201-069A-F010-C6AD-0F5B4A1F07E5}"/>
              </a:ext>
            </a:extLst>
          </p:cNvPr>
          <p:cNvSpPr txBox="1"/>
          <p:nvPr/>
        </p:nvSpPr>
        <p:spPr>
          <a:xfrm>
            <a:off x="5728717" y="4134862"/>
            <a:ext cx="1793086" cy="307777"/>
          </a:xfrm>
          <a:prstGeom prst="rect">
            <a:avLst/>
          </a:prstGeom>
          <a:noFill/>
        </p:spPr>
        <p:txBody>
          <a:bodyPr wrap="square" rtlCol="0">
            <a:spAutoFit/>
          </a:bodyPr>
          <a:lstStyle/>
          <a:p>
            <a:r>
              <a:rPr lang="en-US" sz="1400" dirty="0"/>
              <a:t>Accepts Insurance </a:t>
            </a:r>
          </a:p>
        </p:txBody>
      </p:sp>
      <p:grpSp>
        <p:nvGrpSpPr>
          <p:cNvPr id="18" name="Group 17">
            <a:extLst>
              <a:ext uri="{FF2B5EF4-FFF2-40B4-BE49-F238E27FC236}">
                <a16:creationId xmlns:a16="http://schemas.microsoft.com/office/drawing/2014/main" id="{0041D33B-E083-CDFD-2F14-42A45A60359B}"/>
              </a:ext>
            </a:extLst>
          </p:cNvPr>
          <p:cNvGrpSpPr/>
          <p:nvPr/>
        </p:nvGrpSpPr>
        <p:grpSpPr>
          <a:xfrm>
            <a:off x="5804550" y="4527981"/>
            <a:ext cx="1641419" cy="296999"/>
            <a:chOff x="5728717" y="5613709"/>
            <a:chExt cx="1641419" cy="296999"/>
          </a:xfrm>
        </p:grpSpPr>
        <p:sp>
          <p:nvSpPr>
            <p:cNvPr id="25" name="Rectangle 24">
              <a:extLst>
                <a:ext uri="{FF2B5EF4-FFF2-40B4-BE49-F238E27FC236}">
                  <a16:creationId xmlns:a16="http://schemas.microsoft.com/office/drawing/2014/main" id="{D0617928-D197-877D-62E5-DADF3741167D}"/>
                </a:ext>
              </a:extLst>
            </p:cNvPr>
            <p:cNvSpPr/>
            <p:nvPr/>
          </p:nvSpPr>
          <p:spPr>
            <a:xfrm>
              <a:off x="5728717" y="5633709"/>
              <a:ext cx="217497" cy="16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A66EE5-4A43-C51C-B659-2D7C0FCCC434}"/>
                </a:ext>
              </a:extLst>
            </p:cNvPr>
            <p:cNvSpPr/>
            <p:nvPr/>
          </p:nvSpPr>
          <p:spPr>
            <a:xfrm>
              <a:off x="6597784" y="5644345"/>
              <a:ext cx="217497" cy="16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5FFA73F-FCB4-6DC8-22D6-83289CA89884}"/>
                </a:ext>
              </a:extLst>
            </p:cNvPr>
            <p:cNvSpPr txBox="1"/>
            <p:nvPr/>
          </p:nvSpPr>
          <p:spPr>
            <a:xfrm>
              <a:off x="6102057" y="5633709"/>
              <a:ext cx="425302" cy="276999"/>
            </a:xfrm>
            <a:prstGeom prst="rect">
              <a:avLst/>
            </a:prstGeom>
            <a:noFill/>
          </p:spPr>
          <p:txBody>
            <a:bodyPr wrap="square" rtlCol="0">
              <a:spAutoFit/>
            </a:bodyPr>
            <a:lstStyle/>
            <a:p>
              <a:r>
                <a:rPr lang="en-US" sz="1200" dirty="0"/>
                <a:t>Yes</a:t>
              </a:r>
            </a:p>
          </p:txBody>
        </p:sp>
        <p:sp>
          <p:nvSpPr>
            <p:cNvPr id="28" name="TextBox 27">
              <a:extLst>
                <a:ext uri="{FF2B5EF4-FFF2-40B4-BE49-F238E27FC236}">
                  <a16:creationId xmlns:a16="http://schemas.microsoft.com/office/drawing/2014/main" id="{1765729D-361D-99C0-53DF-61383DE36533}"/>
                </a:ext>
              </a:extLst>
            </p:cNvPr>
            <p:cNvSpPr txBox="1"/>
            <p:nvPr/>
          </p:nvSpPr>
          <p:spPr>
            <a:xfrm>
              <a:off x="6944834" y="5613709"/>
              <a:ext cx="425302" cy="276999"/>
            </a:xfrm>
            <a:prstGeom prst="rect">
              <a:avLst/>
            </a:prstGeom>
            <a:noFill/>
          </p:spPr>
          <p:txBody>
            <a:bodyPr wrap="square" rtlCol="0">
              <a:spAutoFit/>
            </a:bodyPr>
            <a:lstStyle/>
            <a:p>
              <a:r>
                <a:rPr lang="en-US" sz="1200" dirty="0"/>
                <a:t>No</a:t>
              </a:r>
            </a:p>
          </p:txBody>
        </p:sp>
      </p:grpSp>
      <p:sp>
        <p:nvSpPr>
          <p:cNvPr id="30" name="Rectangle 29">
            <a:extLst>
              <a:ext uri="{FF2B5EF4-FFF2-40B4-BE49-F238E27FC236}">
                <a16:creationId xmlns:a16="http://schemas.microsoft.com/office/drawing/2014/main" id="{416E0233-3956-E96A-B4EE-D5F7FB354E49}"/>
              </a:ext>
            </a:extLst>
          </p:cNvPr>
          <p:cNvSpPr/>
          <p:nvPr/>
        </p:nvSpPr>
        <p:spPr>
          <a:xfrm>
            <a:off x="10837963" y="3044728"/>
            <a:ext cx="205594" cy="301508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2B3340-1A44-B2AD-BE6B-CC044A76430C}"/>
              </a:ext>
            </a:extLst>
          </p:cNvPr>
          <p:cNvSpPr/>
          <p:nvPr/>
        </p:nvSpPr>
        <p:spPr>
          <a:xfrm>
            <a:off x="10841754" y="3382088"/>
            <a:ext cx="201803" cy="644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220DB73-1F1B-806C-F96B-8A42E5835650}"/>
              </a:ext>
            </a:extLst>
          </p:cNvPr>
          <p:cNvSpPr txBox="1"/>
          <p:nvPr/>
        </p:nvSpPr>
        <p:spPr>
          <a:xfrm>
            <a:off x="7797209" y="4134862"/>
            <a:ext cx="2587256" cy="369332"/>
          </a:xfrm>
          <a:prstGeom prst="rect">
            <a:avLst/>
          </a:prstGeom>
          <a:noFill/>
        </p:spPr>
        <p:txBody>
          <a:bodyPr wrap="square" rtlCol="0">
            <a:spAutoFit/>
          </a:bodyPr>
          <a:lstStyle/>
          <a:p>
            <a:r>
              <a:rPr lang="en-US" dirty="0"/>
              <a:t>Select Specialties</a:t>
            </a:r>
          </a:p>
        </p:txBody>
      </p:sp>
      <p:sp>
        <p:nvSpPr>
          <p:cNvPr id="32" name="Rectangle 31">
            <a:extLst>
              <a:ext uri="{FF2B5EF4-FFF2-40B4-BE49-F238E27FC236}">
                <a16:creationId xmlns:a16="http://schemas.microsoft.com/office/drawing/2014/main" id="{E7263CE6-5151-34B3-B260-98A9D194D296}"/>
              </a:ext>
            </a:extLst>
          </p:cNvPr>
          <p:cNvSpPr/>
          <p:nvPr/>
        </p:nvSpPr>
        <p:spPr>
          <a:xfrm>
            <a:off x="7931888" y="4527981"/>
            <a:ext cx="2508746" cy="154872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33" name="TextBox 32">
            <a:extLst>
              <a:ext uri="{FF2B5EF4-FFF2-40B4-BE49-F238E27FC236}">
                <a16:creationId xmlns:a16="http://schemas.microsoft.com/office/drawing/2014/main" id="{CDEB486D-5273-7809-9C94-A8CBB8C29D9F}"/>
              </a:ext>
            </a:extLst>
          </p:cNvPr>
          <p:cNvSpPr txBox="1"/>
          <p:nvPr/>
        </p:nvSpPr>
        <p:spPr>
          <a:xfrm>
            <a:off x="8064197" y="4717829"/>
            <a:ext cx="2316154"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t>Athletes </a:t>
            </a:r>
          </a:p>
          <a:p>
            <a:pPr marL="285750" indent="-285750">
              <a:buFont typeface="Wingdings" panose="05000000000000000000" pitchFamily="2" charset="2"/>
              <a:buChar char="q"/>
            </a:pPr>
            <a:r>
              <a:rPr lang="en-US" dirty="0"/>
              <a:t>Marriage</a:t>
            </a:r>
          </a:p>
          <a:p>
            <a:pPr marL="285750" indent="-285750">
              <a:buFont typeface="Wingdings" panose="05000000000000000000" pitchFamily="2" charset="2"/>
              <a:buChar char="q"/>
            </a:pPr>
            <a:r>
              <a:rPr lang="en-US" dirty="0"/>
              <a:t>Students</a:t>
            </a:r>
          </a:p>
          <a:p>
            <a:pPr marL="285750" indent="-285750">
              <a:buFont typeface="Wingdings" panose="05000000000000000000" pitchFamily="2" charset="2"/>
              <a:buChar char="q"/>
            </a:pPr>
            <a:r>
              <a:rPr lang="en-US" dirty="0"/>
              <a:t>OCD</a:t>
            </a:r>
          </a:p>
          <a:p>
            <a:pPr marL="285750" indent="-285750">
              <a:buFont typeface="Wingdings" panose="05000000000000000000" pitchFamily="2" charset="2"/>
              <a:buChar char="q"/>
            </a:pPr>
            <a:r>
              <a:rPr lang="en-US" dirty="0"/>
              <a:t>GAD</a:t>
            </a:r>
          </a:p>
        </p:txBody>
      </p:sp>
      <p:sp>
        <p:nvSpPr>
          <p:cNvPr id="19" name="Rectangle 18">
            <a:extLst>
              <a:ext uri="{FF2B5EF4-FFF2-40B4-BE49-F238E27FC236}">
                <a16:creationId xmlns:a16="http://schemas.microsoft.com/office/drawing/2014/main" id="{F394166E-ED24-454B-BCD3-40E8EB3787B6}"/>
              </a:ext>
            </a:extLst>
          </p:cNvPr>
          <p:cNvSpPr/>
          <p:nvPr/>
        </p:nvSpPr>
        <p:spPr>
          <a:xfrm>
            <a:off x="10689771" y="1448256"/>
            <a:ext cx="990600" cy="5814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Tree>
    <p:extLst>
      <p:ext uri="{BB962C8B-B14F-4D97-AF65-F5344CB8AC3E}">
        <p14:creationId xmlns:p14="http://schemas.microsoft.com/office/powerpoint/2010/main" val="1914375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6776</TotalTime>
  <Words>1148</Words>
  <Application>Microsoft Office PowerPoint</Application>
  <PresentationFormat>Widescreen</PresentationFormat>
  <Paragraphs>333</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Wingdings</vt:lpstr>
      <vt:lpstr>Office Theme</vt:lpstr>
      <vt:lpstr>East Tennessee Mental Health Resources </vt:lpstr>
      <vt:lpstr>East Tennessee Mental Health Resources </vt:lpstr>
      <vt:lpstr>East Tennessee Mental Health Resources </vt:lpstr>
      <vt:lpstr>East Tennessee Mental Health Resources </vt:lpstr>
      <vt:lpstr>East Tennessee Mental Health Resources </vt:lpstr>
      <vt:lpstr>East Tennessee Mental Health Resources </vt:lpstr>
      <vt:lpstr>East Tennessee Mental Health Resources </vt:lpstr>
      <vt:lpstr>East Tennessee Mental Health Resources </vt:lpstr>
      <vt:lpstr>East Tennessee Mental Health Resources </vt:lpstr>
      <vt:lpstr>East Tennessee Mental Health Resources </vt:lpstr>
      <vt:lpstr>East Tennessee Mental Health Resources </vt:lpstr>
      <vt:lpstr>East Tennessee Mental Health Resources </vt:lpstr>
      <vt:lpstr>East Tennessee Mental Health Resources </vt:lpstr>
      <vt:lpstr>East Tennessee Mental Health Resources </vt:lpstr>
      <vt:lpstr>East Tennessee Mental Health Resources </vt:lpstr>
      <vt:lpstr>East Tennessee Mental Health Resources </vt:lpstr>
      <vt:lpstr>East Tennessee Mental Health 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East Tennessee Mental Health Resources </dc:title>
  <dc:creator>Jasmine</dc:creator>
  <cp:lastModifiedBy>Jasmine Reisler</cp:lastModifiedBy>
  <cp:revision>59</cp:revision>
  <dcterms:created xsi:type="dcterms:W3CDTF">2024-03-27T15:27:52Z</dcterms:created>
  <dcterms:modified xsi:type="dcterms:W3CDTF">2024-04-23T15:15:48Z</dcterms:modified>
</cp:coreProperties>
</file>