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3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FA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-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74BF5-19F2-4C6C-BAD6-1ECCD90E6A5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A3C7A-AFD9-4F7E-B154-BB1BCBB80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2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A3C7A-AFD9-4F7E-B154-BB1BCBB800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13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6429F-E753-83D4-F1B3-FE749E0C3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86B19-ED29-EA64-F0BD-CCB879EF3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00FEB-71B4-DE5C-DF60-D8A13C7F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B3C68-BC4F-76B8-40F6-E4C53F2D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225DF-AFDB-BA68-6939-6E901E0E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9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FA56-6FDC-06B6-CEEB-6F2FE46C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844B4-E786-83FB-A0C8-AD58B6B72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F614-99E7-FEB0-F2EB-D3F7F9E9E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70328-A483-9B68-54F7-0D9D4D280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2CA87-6946-B67F-2A15-FF5AA4FC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3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64D03-D831-733C-4EBF-76CA7C61F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2373B-3713-2112-5593-C729799FD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58E43-2FDA-7E27-08C5-A5C12E49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FA219-E6A1-AD35-923C-9498C9CF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44372-57C7-851F-B87C-4A1E8450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3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6B6AF-4A79-2743-C403-24588247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878F9-B998-E568-91F8-A34FE68FF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065A6-7F4A-4F12-80A0-49C5903B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92158-F6FD-6CF1-DE49-BC3F01CA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1157C-B9B4-48F7-FDAB-1F95D1B5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6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618F-D305-2EE5-5620-02765C89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208B6-4C70-D600-EBD8-62B881481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8E26B-E685-9200-3092-26DDC11A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D4339-2CD7-63AF-7204-162CC4AF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C515D-F326-C625-7A6B-3581782A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1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B793-97BC-0CC8-AFBE-AF397FC46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E8BF-E3B7-852B-61F0-AB7210568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CF6A2-F41E-450D-2345-523C4101A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D1B60-F442-2602-6B6E-2C109BF4C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F1F12-0BD5-AA45-3E3B-E93CB300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C571E-C4D6-1D1E-FF8F-890C52E9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2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1FD2-A4EC-3389-7A44-94B47818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DDA69-27E6-4207-DA47-D442E5CF9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7C12B-6EFE-29C0-709D-753FBFE7C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017E2-2CE6-97CC-6AD5-84F4877AA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13B1C-F8DC-6BCC-5B30-6BA051661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7D6B84-FFEC-33AB-38D7-56B392D4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5E66C3-3416-0F7D-4375-4F4EAF8D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91562-D2FD-FD9F-D215-48694622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5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23A8F-EB87-A338-A3A2-DED43362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A2049-8807-1228-F882-7375D9E9D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9ECF4-FDEA-FE2A-D77C-AC822911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D1271-8D8D-8176-667B-FCC0B80A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0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133C4F-D327-2E17-67F7-5D349DFDC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2BE8D5-BF56-1440-B55C-E66BC857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24C66-1871-AD1A-F87E-633A2165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8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25DE-C980-5688-1AA9-3ABB3EA3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EB3C3-8435-5F6E-9612-E53A1D474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6BA2C-DC9B-6C10-6660-8320D14DE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63B00-B6DF-79E3-28AF-1EEAF603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3E9AD-2949-E189-4626-29FA0260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2B9D4-967C-C937-3E67-9ADFB5E8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2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4808-443E-1EFE-269C-B4DA417C4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B52329-1406-B44A-0139-6AC5F4AC9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6E69A-FDD4-9BD8-1BA1-F320A9CD3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D8ABE-FE41-4410-C08C-A18B51FE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B8009-69C5-0637-AF6F-8C00C3E5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AF984-174F-B5DB-5986-E5FBC39C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8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6F4A7B-7971-6A8D-54D6-666AB7E51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66BFB-696F-96B6-E054-D28D9E8FB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FA8EC-1186-0998-6FDB-FC77A963B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0025CF-58C4-46C0-A704-FC20BC618B8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9695-89FC-77D4-5C3E-AA020FCC6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40AB5-1764-D898-B452-B014D0FF5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4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access.com/appalachian-m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access.com/appalachian-m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access.com/appalachian-m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access.com/appalachian-m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ublicdomainpictures.net/view-image.php?image=123970&amp;picture=check-mark-icon" TargetMode="Externa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access.com/appalachian-m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ublicdomainpictures.net/view-image.php?image=123970&amp;picture=check-mark-icon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access.com/appalachian-m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ublicdomainpictures.net/view-image.php?image=123970&amp;picture=check-mark-icon" TargetMode="Externa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stock.com/free-photos/portrait-black-business-woman-smiling-isolated-143843482" TargetMode="External"/><Relationship Id="rId3" Type="http://schemas.openxmlformats.org/officeDocument/2006/relationships/image" Target="../media/image1.jp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ublicdomainpictures.net/view-image.php?image=123970&amp;picture=check-mark-icon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s://wallpaperaccess.com/appalachian-mts" TargetMode="External"/><Relationship Id="rId9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access.com/appalachian-m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ublicdomainpictures.net/view-image.php?image=123970&amp;picture=check-mark-icon" TargetMode="Externa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access.com/appalachian-m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ublicdomainpictures.net/view-image.php?image=123970&amp;picture=check-mark-icon" TargetMode="Externa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access.com/appalachian-m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lashcrypto.org/2016/06/29/Ebay/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C6F8-2B1B-109C-0702-1B540C8E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East Tennessee Mental Health Resources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66A68-8711-09F8-190D-10839F9700DE}"/>
              </a:ext>
            </a:extLst>
          </p:cNvPr>
          <p:cNvSpPr/>
          <p:nvPr/>
        </p:nvSpPr>
        <p:spPr>
          <a:xfrm>
            <a:off x="751114" y="2201412"/>
            <a:ext cx="10929257" cy="4299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A4A4B-ECA8-DD96-7405-99351A505CB8}"/>
              </a:ext>
            </a:extLst>
          </p:cNvPr>
          <p:cNvSpPr txBox="1"/>
          <p:nvPr/>
        </p:nvSpPr>
        <p:spPr>
          <a:xfrm>
            <a:off x="925287" y="1570221"/>
            <a:ext cx="936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East Tennessee Mental Health Resources.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AED90-5109-98B2-6887-C376BA6F4407}"/>
              </a:ext>
            </a:extLst>
          </p:cNvPr>
          <p:cNvSpPr/>
          <p:nvPr/>
        </p:nvSpPr>
        <p:spPr>
          <a:xfrm>
            <a:off x="1208314" y="2513164"/>
            <a:ext cx="3298372" cy="446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2EC61-6962-9B9F-FF73-1B30DE4E4496}"/>
              </a:ext>
            </a:extLst>
          </p:cNvPr>
          <p:cNvSpPr txBox="1"/>
          <p:nvPr/>
        </p:nvSpPr>
        <p:spPr>
          <a:xfrm>
            <a:off x="1393370" y="2573679"/>
            <a:ext cx="20574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Resources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8C5A7E-F465-AE72-3529-8CCB924DA5D5}"/>
              </a:ext>
            </a:extLst>
          </p:cNvPr>
          <p:cNvSpPr/>
          <p:nvPr/>
        </p:nvSpPr>
        <p:spPr>
          <a:xfrm>
            <a:off x="1208314" y="3129006"/>
            <a:ext cx="1556657" cy="2019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0B1F4-163E-C389-3E6D-F21D487F26E7}"/>
              </a:ext>
            </a:extLst>
          </p:cNvPr>
          <p:cNvSpPr txBox="1"/>
          <p:nvPr/>
        </p:nvSpPr>
        <p:spPr>
          <a:xfrm>
            <a:off x="1208314" y="3234502"/>
            <a:ext cx="1556657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Med MGMT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Therapists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Facilities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Student Resources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4EF4F3-54E4-4005-B2A3-D9891CFC0470}"/>
              </a:ext>
            </a:extLst>
          </p:cNvPr>
          <p:cNvGrpSpPr/>
          <p:nvPr/>
        </p:nvGrpSpPr>
        <p:grpSpPr>
          <a:xfrm>
            <a:off x="3124201" y="3150992"/>
            <a:ext cx="7859485" cy="3060503"/>
            <a:chOff x="2982686" y="3154026"/>
            <a:chExt cx="7304315" cy="2952526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5F5B08-8432-2BE9-36DF-C87FB4CFA3EF}"/>
                </a:ext>
              </a:extLst>
            </p:cNvPr>
            <p:cNvSpPr/>
            <p:nvPr/>
          </p:nvSpPr>
          <p:spPr>
            <a:xfrm>
              <a:off x="2982686" y="3154026"/>
              <a:ext cx="7304315" cy="29525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C91394-C042-DF3C-D509-DD5EC75BAF9B}"/>
                </a:ext>
              </a:extLst>
            </p:cNvPr>
            <p:cNvSpPr/>
            <p:nvPr/>
          </p:nvSpPr>
          <p:spPr>
            <a:xfrm>
              <a:off x="3233057" y="3429000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3C986A-B8EE-239D-A58D-4E4C570068FB}"/>
                </a:ext>
              </a:extLst>
            </p:cNvPr>
            <p:cNvSpPr/>
            <p:nvPr/>
          </p:nvSpPr>
          <p:spPr>
            <a:xfrm>
              <a:off x="3233057" y="4240783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622377-4E57-B5C7-D5D6-4E855BC80426}"/>
                </a:ext>
              </a:extLst>
            </p:cNvPr>
            <p:cNvSpPr/>
            <p:nvPr/>
          </p:nvSpPr>
          <p:spPr>
            <a:xfrm>
              <a:off x="3233057" y="5119307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472552-1A4D-9BDC-6DF7-4DED31ADDDC6}"/>
                </a:ext>
              </a:extLst>
            </p:cNvPr>
            <p:cNvSpPr txBox="1"/>
            <p:nvPr/>
          </p:nvSpPr>
          <p:spPr>
            <a:xfrm>
              <a:off x="3352800" y="3570514"/>
              <a:ext cx="598714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4D0AEC-7C26-9E73-E677-F5D62E195785}"/>
                </a:ext>
              </a:extLst>
            </p:cNvPr>
            <p:cNvSpPr txBox="1"/>
            <p:nvPr/>
          </p:nvSpPr>
          <p:spPr>
            <a:xfrm>
              <a:off x="3352800" y="4372645"/>
              <a:ext cx="633548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3A85CA-48EC-A3C8-CC56-0F66D9E73ABE}"/>
                </a:ext>
              </a:extLst>
            </p:cNvPr>
            <p:cNvSpPr txBox="1"/>
            <p:nvPr/>
          </p:nvSpPr>
          <p:spPr>
            <a:xfrm>
              <a:off x="3352800" y="5267201"/>
              <a:ext cx="60742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3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6403084-8C94-AC1A-F74E-01EDD65EBEB3}"/>
              </a:ext>
            </a:extLst>
          </p:cNvPr>
          <p:cNvSpPr txBox="1"/>
          <p:nvPr/>
        </p:nvSpPr>
        <p:spPr>
          <a:xfrm>
            <a:off x="9383486" y="2344072"/>
            <a:ext cx="160020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Submit New</a:t>
            </a:r>
          </a:p>
          <a:p>
            <a:r>
              <a:rPr lang="en-US" dirty="0"/>
              <a:t>Resource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DC4D6-9D2C-AC13-6A5F-CFD77442C199}"/>
              </a:ext>
            </a:extLst>
          </p:cNvPr>
          <p:cNvSpPr txBox="1"/>
          <p:nvPr/>
        </p:nvSpPr>
        <p:spPr>
          <a:xfrm>
            <a:off x="5744412" y="5871831"/>
            <a:ext cx="237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Resources 1-12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669FA3-B478-BD03-FA40-259F8399DE3D}"/>
              </a:ext>
            </a:extLst>
          </p:cNvPr>
          <p:cNvSpPr/>
          <p:nvPr/>
        </p:nvSpPr>
        <p:spPr>
          <a:xfrm>
            <a:off x="3522446" y="2595548"/>
            <a:ext cx="883299" cy="285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77B45-34E2-BEFF-8688-67E45C4995ED}"/>
              </a:ext>
            </a:extLst>
          </p:cNvPr>
          <p:cNvSpPr txBox="1"/>
          <p:nvPr/>
        </p:nvSpPr>
        <p:spPr>
          <a:xfrm>
            <a:off x="3564154" y="2565680"/>
            <a:ext cx="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722DB1-3661-B6CB-95FF-EA2FB333E0B9}"/>
              </a:ext>
            </a:extLst>
          </p:cNvPr>
          <p:cNvSpPr/>
          <p:nvPr/>
        </p:nvSpPr>
        <p:spPr>
          <a:xfrm>
            <a:off x="10080171" y="1317810"/>
            <a:ext cx="1600200" cy="668657"/>
          </a:xfrm>
          <a:prstGeom prst="rect">
            <a:avLst/>
          </a:prstGeom>
          <a:solidFill>
            <a:schemeClr val="bg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Help Me Find What I Need!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1AFB34-1703-3B4F-F351-34060D26843B}"/>
              </a:ext>
            </a:extLst>
          </p:cNvPr>
          <p:cNvSpPr/>
          <p:nvPr/>
        </p:nvSpPr>
        <p:spPr>
          <a:xfrm>
            <a:off x="1208314" y="5443871"/>
            <a:ext cx="1556657" cy="687572"/>
          </a:xfrm>
          <a:prstGeom prst="rect">
            <a:avLst/>
          </a:prstGeom>
          <a:solidFill>
            <a:schemeClr val="bg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Admin Login</a:t>
            </a:r>
          </a:p>
        </p:txBody>
      </p:sp>
    </p:spTree>
    <p:extLst>
      <p:ext uri="{BB962C8B-B14F-4D97-AF65-F5344CB8AC3E}">
        <p14:creationId xmlns:p14="http://schemas.microsoft.com/office/powerpoint/2010/main" val="3307659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C6F8-2B1B-109C-0702-1B540C8E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East Tennessee Mental Health Resources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66A68-8711-09F8-190D-10839F9700DE}"/>
              </a:ext>
            </a:extLst>
          </p:cNvPr>
          <p:cNvSpPr/>
          <p:nvPr/>
        </p:nvSpPr>
        <p:spPr>
          <a:xfrm>
            <a:off x="751114" y="2201412"/>
            <a:ext cx="10929257" cy="4299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A4A4B-ECA8-DD96-7405-99351A505CB8}"/>
              </a:ext>
            </a:extLst>
          </p:cNvPr>
          <p:cNvSpPr txBox="1"/>
          <p:nvPr/>
        </p:nvSpPr>
        <p:spPr>
          <a:xfrm>
            <a:off x="925287" y="1570221"/>
            <a:ext cx="936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Administrative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5F5B08-8432-2BE9-36DF-C87FB4CFA3EF}"/>
              </a:ext>
            </a:extLst>
          </p:cNvPr>
          <p:cNvSpPr/>
          <p:nvPr/>
        </p:nvSpPr>
        <p:spPr>
          <a:xfrm>
            <a:off x="1257299" y="2542610"/>
            <a:ext cx="9916886" cy="3668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4EADAF-168E-CD63-303F-4A8AAEA9E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7823" y="1504475"/>
            <a:ext cx="677779" cy="5659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8F9247-07B3-8F8D-836D-3252748C258C}"/>
              </a:ext>
            </a:extLst>
          </p:cNvPr>
          <p:cNvSpPr txBox="1"/>
          <p:nvPr/>
        </p:nvSpPr>
        <p:spPr>
          <a:xfrm>
            <a:off x="2244903" y="2168040"/>
            <a:ext cx="892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Submission Requests			</a:t>
            </a:r>
          </a:p>
        </p:txBody>
      </p:sp>
    </p:spTree>
    <p:extLst>
      <p:ext uri="{BB962C8B-B14F-4D97-AF65-F5344CB8AC3E}">
        <p14:creationId xmlns:p14="http://schemas.microsoft.com/office/powerpoint/2010/main" val="360126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C6F8-2B1B-109C-0702-1B540C8E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East Tennessee Mental Health Resources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66A68-8711-09F8-190D-10839F9700DE}"/>
              </a:ext>
            </a:extLst>
          </p:cNvPr>
          <p:cNvSpPr/>
          <p:nvPr/>
        </p:nvSpPr>
        <p:spPr>
          <a:xfrm>
            <a:off x="751114" y="2201412"/>
            <a:ext cx="10929257" cy="4299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A4A4B-ECA8-DD96-7405-99351A505CB8}"/>
              </a:ext>
            </a:extLst>
          </p:cNvPr>
          <p:cNvSpPr txBox="1"/>
          <p:nvPr/>
        </p:nvSpPr>
        <p:spPr>
          <a:xfrm>
            <a:off x="925287" y="1570221"/>
            <a:ext cx="936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East Tennessee Mental Health Resources.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DEC86B1-F3C9-B17C-8CC5-2543A446C3D5}"/>
              </a:ext>
            </a:extLst>
          </p:cNvPr>
          <p:cNvGrpSpPr/>
          <p:nvPr/>
        </p:nvGrpSpPr>
        <p:grpSpPr>
          <a:xfrm>
            <a:off x="1223325" y="2565164"/>
            <a:ext cx="2238512" cy="3927711"/>
            <a:chOff x="1223325" y="2459547"/>
            <a:chExt cx="2238512" cy="392771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0DB0BDD-2065-5E8D-CC42-70385A6C4E1A}"/>
                </a:ext>
              </a:extLst>
            </p:cNvPr>
            <p:cNvGrpSpPr/>
            <p:nvPr/>
          </p:nvGrpSpPr>
          <p:grpSpPr>
            <a:xfrm>
              <a:off x="1223325" y="2459547"/>
              <a:ext cx="2238512" cy="3927711"/>
              <a:chOff x="1245101" y="2402957"/>
              <a:chExt cx="2238512" cy="3927711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28C5A7E-F465-AE72-3529-8CCB924DA5D5}"/>
                  </a:ext>
                </a:extLst>
              </p:cNvPr>
              <p:cNvSpPr/>
              <p:nvPr/>
            </p:nvSpPr>
            <p:spPr>
              <a:xfrm>
                <a:off x="1245101" y="2402957"/>
                <a:ext cx="2235290" cy="392771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EC0B1F4-163E-C389-3E6D-F21D487F26E7}"/>
                  </a:ext>
                </a:extLst>
              </p:cNvPr>
              <p:cNvSpPr txBox="1"/>
              <p:nvPr/>
            </p:nvSpPr>
            <p:spPr>
              <a:xfrm>
                <a:off x="1338744" y="2542610"/>
                <a:ext cx="1909459" cy="36933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Filter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dirty="0"/>
                  <a:t>Student Resources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dirty="0"/>
                  <a:t>Search Address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dirty="0"/>
                  <a:t>Within 10 Miles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dirty="0"/>
                  <a:t>Within 20 Miles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dirty="0"/>
                  <a:t>Within 30 Miles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5B092CB-312B-43DF-707E-AC92F00AF2FD}"/>
                  </a:ext>
                </a:extLst>
              </p:cNvPr>
              <p:cNvSpPr/>
              <p:nvPr/>
            </p:nvSpPr>
            <p:spPr>
              <a:xfrm>
                <a:off x="3341846" y="2402957"/>
                <a:ext cx="141767" cy="392771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0FE4D1D-43D4-1D6E-34C9-66F261175708}"/>
                  </a:ext>
                </a:extLst>
              </p:cNvPr>
              <p:cNvSpPr/>
              <p:nvPr/>
            </p:nvSpPr>
            <p:spPr>
              <a:xfrm>
                <a:off x="3338624" y="2746400"/>
                <a:ext cx="141767" cy="76766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13F3BD5-E6F8-C307-5C63-18A60D008A2E}"/>
                </a:ext>
              </a:extLst>
            </p:cNvPr>
            <p:cNvSpPr/>
            <p:nvPr/>
          </p:nvSpPr>
          <p:spPr>
            <a:xfrm>
              <a:off x="1480064" y="4013613"/>
              <a:ext cx="1762699" cy="4954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Enter Address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33478C6-9EA8-4DB7-8EE4-B4D335C73F69}"/>
              </a:ext>
            </a:extLst>
          </p:cNvPr>
          <p:cNvSpPr txBox="1"/>
          <p:nvPr/>
        </p:nvSpPr>
        <p:spPr>
          <a:xfrm>
            <a:off x="7997605" y="2542610"/>
            <a:ext cx="24506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long rectangle to the right represents a toggle bar function. This toggle bar is slightly scrolled down to reveal a search by address functionality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toggle down more, you may search by a zip with a radius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BF189A4-E18D-0B2D-11F2-661D7B44D04C}"/>
              </a:ext>
            </a:extLst>
          </p:cNvPr>
          <p:cNvGrpSpPr/>
          <p:nvPr/>
        </p:nvGrpSpPr>
        <p:grpSpPr>
          <a:xfrm>
            <a:off x="4436104" y="2550752"/>
            <a:ext cx="2238512" cy="3927711"/>
            <a:chOff x="5522292" y="2650816"/>
            <a:chExt cx="2238512" cy="392771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38B427E-A14B-3134-D613-D827B0D57FCA}"/>
                </a:ext>
              </a:extLst>
            </p:cNvPr>
            <p:cNvSpPr/>
            <p:nvPr/>
          </p:nvSpPr>
          <p:spPr>
            <a:xfrm>
              <a:off x="5522292" y="2650816"/>
              <a:ext cx="2235290" cy="39277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43607A0-8F8B-3346-7468-E35B12006E5F}"/>
                </a:ext>
              </a:extLst>
            </p:cNvPr>
            <p:cNvSpPr txBox="1"/>
            <p:nvPr/>
          </p:nvSpPr>
          <p:spPr>
            <a:xfrm>
              <a:off x="5615935" y="2790469"/>
              <a:ext cx="1909459" cy="28623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Filter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/>
                <a:t>Search Zip</a:t>
              </a:r>
            </a:p>
            <a:p>
              <a:endParaRPr lang="en-US" dirty="0"/>
            </a:p>
            <a:p>
              <a:pPr marL="742950" lvl="1" indent="-285750">
                <a:buFont typeface="Wingdings" panose="05000000000000000000" pitchFamily="2" charset="2"/>
                <a:buChar char="q"/>
              </a:pPr>
              <a:r>
                <a:rPr lang="en-US" dirty="0"/>
                <a:t>Within 10 Miles</a:t>
              </a:r>
            </a:p>
            <a:p>
              <a:pPr marL="742950" lvl="1" indent="-285750">
                <a:buFont typeface="Wingdings" panose="05000000000000000000" pitchFamily="2" charset="2"/>
                <a:buChar char="q"/>
              </a:pPr>
              <a:r>
                <a:rPr lang="en-US" dirty="0"/>
                <a:t>Within 20 Miles</a:t>
              </a:r>
            </a:p>
            <a:p>
              <a:pPr marL="742950" lvl="1" indent="-285750">
                <a:buFont typeface="Wingdings" panose="05000000000000000000" pitchFamily="2" charset="2"/>
                <a:buChar char="q"/>
              </a:pPr>
              <a:r>
                <a:rPr lang="en-US" dirty="0"/>
                <a:t>Within 30 Miles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5692420-F380-B3ED-FF63-580535E21490}"/>
                </a:ext>
              </a:extLst>
            </p:cNvPr>
            <p:cNvSpPr/>
            <p:nvPr/>
          </p:nvSpPr>
          <p:spPr>
            <a:xfrm>
              <a:off x="7619037" y="2650816"/>
              <a:ext cx="141767" cy="39277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655018D-8B82-67B2-314E-09C221DA2C54}"/>
                </a:ext>
              </a:extLst>
            </p:cNvPr>
            <p:cNvSpPr/>
            <p:nvPr/>
          </p:nvSpPr>
          <p:spPr>
            <a:xfrm>
              <a:off x="7615815" y="3735400"/>
              <a:ext cx="141767" cy="7676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6F5684C-846B-C906-F265-9235D3CDF3A4}"/>
                </a:ext>
              </a:extLst>
            </p:cNvPr>
            <p:cNvSpPr/>
            <p:nvPr/>
          </p:nvSpPr>
          <p:spPr>
            <a:xfrm>
              <a:off x="5935647" y="3368598"/>
              <a:ext cx="1634957" cy="2535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Enter Zip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927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C6F8-2B1B-109C-0702-1B540C8E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243160"/>
            <a:ext cx="10515600" cy="1325563"/>
          </a:xfrm>
        </p:spPr>
        <p:txBody>
          <a:bodyPr/>
          <a:lstStyle/>
          <a:p>
            <a:r>
              <a:rPr lang="en-US" dirty="0"/>
              <a:t>East Tennessee Mental Health Resources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66A68-8711-09F8-190D-10839F9700DE}"/>
              </a:ext>
            </a:extLst>
          </p:cNvPr>
          <p:cNvSpPr/>
          <p:nvPr/>
        </p:nvSpPr>
        <p:spPr>
          <a:xfrm>
            <a:off x="751114" y="2201412"/>
            <a:ext cx="10929257" cy="4299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A4A4B-ECA8-DD96-7405-99351A505CB8}"/>
              </a:ext>
            </a:extLst>
          </p:cNvPr>
          <p:cNvSpPr txBox="1"/>
          <p:nvPr/>
        </p:nvSpPr>
        <p:spPr>
          <a:xfrm>
            <a:off x="838201" y="1448256"/>
            <a:ext cx="936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Medication Management Providers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AED90-5109-98B2-6887-C376BA6F4407}"/>
              </a:ext>
            </a:extLst>
          </p:cNvPr>
          <p:cNvSpPr/>
          <p:nvPr/>
        </p:nvSpPr>
        <p:spPr>
          <a:xfrm>
            <a:off x="1208314" y="2513164"/>
            <a:ext cx="3298372" cy="446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2EC61-6962-9B9F-FF73-1B30DE4E4496}"/>
              </a:ext>
            </a:extLst>
          </p:cNvPr>
          <p:cNvSpPr txBox="1"/>
          <p:nvPr/>
        </p:nvSpPr>
        <p:spPr>
          <a:xfrm>
            <a:off x="1393370" y="2573679"/>
            <a:ext cx="20574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Resources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8C5A7E-F465-AE72-3529-8CCB924DA5D5}"/>
              </a:ext>
            </a:extLst>
          </p:cNvPr>
          <p:cNvSpPr/>
          <p:nvPr/>
        </p:nvSpPr>
        <p:spPr>
          <a:xfrm>
            <a:off x="1208314" y="3129006"/>
            <a:ext cx="1556657" cy="2019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0B1F4-163E-C389-3E6D-F21D487F26E7}"/>
              </a:ext>
            </a:extLst>
          </p:cNvPr>
          <p:cNvSpPr txBox="1"/>
          <p:nvPr/>
        </p:nvSpPr>
        <p:spPr>
          <a:xfrm>
            <a:off x="1208314" y="3234502"/>
            <a:ext cx="1556657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Med MGMT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Therapists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Facilities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Student Resources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4EF4F3-54E4-4005-B2A3-D9891CFC0470}"/>
              </a:ext>
            </a:extLst>
          </p:cNvPr>
          <p:cNvGrpSpPr/>
          <p:nvPr/>
        </p:nvGrpSpPr>
        <p:grpSpPr>
          <a:xfrm>
            <a:off x="3124201" y="3150992"/>
            <a:ext cx="7859485" cy="3060503"/>
            <a:chOff x="2982686" y="3154026"/>
            <a:chExt cx="7304315" cy="2952526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5F5B08-8432-2BE9-36DF-C87FB4CFA3EF}"/>
                </a:ext>
              </a:extLst>
            </p:cNvPr>
            <p:cNvSpPr/>
            <p:nvPr/>
          </p:nvSpPr>
          <p:spPr>
            <a:xfrm>
              <a:off x="2982686" y="3154026"/>
              <a:ext cx="7304315" cy="29525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C91394-C042-DF3C-D509-DD5EC75BAF9B}"/>
                </a:ext>
              </a:extLst>
            </p:cNvPr>
            <p:cNvSpPr/>
            <p:nvPr/>
          </p:nvSpPr>
          <p:spPr>
            <a:xfrm>
              <a:off x="3233057" y="3429000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3C986A-B8EE-239D-A58D-4E4C570068FB}"/>
                </a:ext>
              </a:extLst>
            </p:cNvPr>
            <p:cNvSpPr/>
            <p:nvPr/>
          </p:nvSpPr>
          <p:spPr>
            <a:xfrm>
              <a:off x="3233057" y="4240783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622377-4E57-B5C7-D5D6-4E855BC80426}"/>
                </a:ext>
              </a:extLst>
            </p:cNvPr>
            <p:cNvSpPr/>
            <p:nvPr/>
          </p:nvSpPr>
          <p:spPr>
            <a:xfrm>
              <a:off x="3233057" y="5119307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472552-1A4D-9BDC-6DF7-4DED31ADDDC6}"/>
                </a:ext>
              </a:extLst>
            </p:cNvPr>
            <p:cNvSpPr txBox="1"/>
            <p:nvPr/>
          </p:nvSpPr>
          <p:spPr>
            <a:xfrm>
              <a:off x="3352800" y="3570514"/>
              <a:ext cx="598714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4D0AEC-7C26-9E73-E677-F5D62E195785}"/>
                </a:ext>
              </a:extLst>
            </p:cNvPr>
            <p:cNvSpPr txBox="1"/>
            <p:nvPr/>
          </p:nvSpPr>
          <p:spPr>
            <a:xfrm>
              <a:off x="3352800" y="4372645"/>
              <a:ext cx="633548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3A85CA-48EC-A3C8-CC56-0F66D9E73ABE}"/>
                </a:ext>
              </a:extLst>
            </p:cNvPr>
            <p:cNvSpPr txBox="1"/>
            <p:nvPr/>
          </p:nvSpPr>
          <p:spPr>
            <a:xfrm>
              <a:off x="3352800" y="5267201"/>
              <a:ext cx="60742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3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50FB625-DA48-52E1-F9CE-4C85C13ACF7B}"/>
              </a:ext>
            </a:extLst>
          </p:cNvPr>
          <p:cNvSpPr/>
          <p:nvPr/>
        </p:nvSpPr>
        <p:spPr>
          <a:xfrm>
            <a:off x="3522446" y="2595548"/>
            <a:ext cx="883299" cy="285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73945-99FE-A2DE-FA4C-0DF284EF945D}"/>
              </a:ext>
            </a:extLst>
          </p:cNvPr>
          <p:cNvSpPr txBox="1"/>
          <p:nvPr/>
        </p:nvSpPr>
        <p:spPr>
          <a:xfrm>
            <a:off x="3564154" y="2565680"/>
            <a:ext cx="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23" name="Picture 22" descr="A black check mark on a white background&#10;&#10;Description automatically generated">
            <a:extLst>
              <a:ext uri="{FF2B5EF4-FFF2-40B4-BE49-F238E27FC236}">
                <a16:creationId xmlns:a16="http://schemas.microsoft.com/office/drawing/2014/main" id="{EC871C08-1602-5EDE-1A96-5997A873EC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312347" y="3575700"/>
            <a:ext cx="162046" cy="16204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AD978F6-1533-56C1-A627-CB47E01C8C57}"/>
              </a:ext>
            </a:extLst>
          </p:cNvPr>
          <p:cNvSpPr txBox="1"/>
          <p:nvPr/>
        </p:nvSpPr>
        <p:spPr>
          <a:xfrm>
            <a:off x="9383486" y="2344072"/>
            <a:ext cx="160020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Submit New</a:t>
            </a:r>
          </a:p>
          <a:p>
            <a:r>
              <a:rPr lang="en-US" dirty="0"/>
              <a:t>Resource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F9C3F8-C98A-B0BD-F1C8-C8A772FE4AC0}"/>
              </a:ext>
            </a:extLst>
          </p:cNvPr>
          <p:cNvSpPr/>
          <p:nvPr/>
        </p:nvSpPr>
        <p:spPr>
          <a:xfrm>
            <a:off x="1208314" y="5443871"/>
            <a:ext cx="1556657" cy="687572"/>
          </a:xfrm>
          <a:prstGeom prst="rect">
            <a:avLst/>
          </a:prstGeom>
          <a:solidFill>
            <a:schemeClr val="bg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Admin Login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26FB60-8536-58AF-C74C-407D9B7FC4C7}"/>
              </a:ext>
            </a:extLst>
          </p:cNvPr>
          <p:cNvGrpSpPr/>
          <p:nvPr/>
        </p:nvGrpSpPr>
        <p:grpSpPr>
          <a:xfrm>
            <a:off x="4378911" y="5877590"/>
            <a:ext cx="5004575" cy="369332"/>
            <a:chOff x="4378911" y="5877590"/>
            <a:chExt cx="5004575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A2A7BB-AD8E-20A4-1C4F-F776BAB201F2}"/>
                </a:ext>
              </a:extLst>
            </p:cNvPr>
            <p:cNvSpPr txBox="1"/>
            <p:nvPr/>
          </p:nvSpPr>
          <p:spPr>
            <a:xfrm>
              <a:off x="6008914" y="5877590"/>
              <a:ext cx="2373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Resources 1-12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E9B47C-B39E-CC0D-0A7A-28998C377812}"/>
                </a:ext>
              </a:extLst>
            </p:cNvPr>
            <p:cNvSpPr txBox="1"/>
            <p:nvPr/>
          </p:nvSpPr>
          <p:spPr>
            <a:xfrm>
              <a:off x="7886321" y="5906377"/>
              <a:ext cx="14971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 Page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DF6DE8E-65E1-C15E-CBCE-2A3C0EE60663}"/>
                </a:ext>
              </a:extLst>
            </p:cNvPr>
            <p:cNvSpPr txBox="1"/>
            <p:nvPr/>
          </p:nvSpPr>
          <p:spPr>
            <a:xfrm>
              <a:off x="4378911" y="5891514"/>
              <a:ext cx="14971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Previous Page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E1E68E4A-B2D8-34A3-6F61-3BDED5D3652C}"/>
              </a:ext>
            </a:extLst>
          </p:cNvPr>
          <p:cNvSpPr/>
          <p:nvPr/>
        </p:nvSpPr>
        <p:spPr>
          <a:xfrm>
            <a:off x="10080171" y="1317810"/>
            <a:ext cx="1600200" cy="668657"/>
          </a:xfrm>
          <a:prstGeom prst="rect">
            <a:avLst/>
          </a:prstGeom>
          <a:solidFill>
            <a:schemeClr val="bg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Help Me Find What I Need!</a:t>
            </a:r>
          </a:p>
        </p:txBody>
      </p:sp>
    </p:spTree>
    <p:extLst>
      <p:ext uri="{BB962C8B-B14F-4D97-AF65-F5344CB8AC3E}">
        <p14:creationId xmlns:p14="http://schemas.microsoft.com/office/powerpoint/2010/main" val="374576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C6F8-2B1B-109C-0702-1B540C8E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243160"/>
            <a:ext cx="10515600" cy="1325563"/>
          </a:xfrm>
        </p:spPr>
        <p:txBody>
          <a:bodyPr/>
          <a:lstStyle/>
          <a:p>
            <a:r>
              <a:rPr lang="en-US" dirty="0"/>
              <a:t>East Tennessee Mental Health Resources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66A68-8711-09F8-190D-10839F9700DE}"/>
              </a:ext>
            </a:extLst>
          </p:cNvPr>
          <p:cNvSpPr/>
          <p:nvPr/>
        </p:nvSpPr>
        <p:spPr>
          <a:xfrm>
            <a:off x="751114" y="2201412"/>
            <a:ext cx="10929257" cy="4299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A4A4B-ECA8-DD96-7405-99351A505CB8}"/>
              </a:ext>
            </a:extLst>
          </p:cNvPr>
          <p:cNvSpPr txBox="1"/>
          <p:nvPr/>
        </p:nvSpPr>
        <p:spPr>
          <a:xfrm>
            <a:off x="838201" y="1448256"/>
            <a:ext cx="936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Therapists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AED90-5109-98B2-6887-C376BA6F4407}"/>
              </a:ext>
            </a:extLst>
          </p:cNvPr>
          <p:cNvSpPr/>
          <p:nvPr/>
        </p:nvSpPr>
        <p:spPr>
          <a:xfrm>
            <a:off x="1208314" y="2513164"/>
            <a:ext cx="3298372" cy="446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2EC61-6962-9B9F-FF73-1B30DE4E4496}"/>
              </a:ext>
            </a:extLst>
          </p:cNvPr>
          <p:cNvSpPr txBox="1"/>
          <p:nvPr/>
        </p:nvSpPr>
        <p:spPr>
          <a:xfrm>
            <a:off x="1393370" y="2573679"/>
            <a:ext cx="20574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Resources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8C5A7E-F465-AE72-3529-8CCB924DA5D5}"/>
              </a:ext>
            </a:extLst>
          </p:cNvPr>
          <p:cNvSpPr/>
          <p:nvPr/>
        </p:nvSpPr>
        <p:spPr>
          <a:xfrm>
            <a:off x="1208314" y="3129006"/>
            <a:ext cx="1556657" cy="2019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0B1F4-163E-C389-3E6D-F21D487F26E7}"/>
              </a:ext>
            </a:extLst>
          </p:cNvPr>
          <p:cNvSpPr txBox="1"/>
          <p:nvPr/>
        </p:nvSpPr>
        <p:spPr>
          <a:xfrm>
            <a:off x="1208314" y="3234502"/>
            <a:ext cx="1556657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Med MGMT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Therapists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Facilities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Student Resources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4EF4F3-54E4-4005-B2A3-D9891CFC0470}"/>
              </a:ext>
            </a:extLst>
          </p:cNvPr>
          <p:cNvGrpSpPr/>
          <p:nvPr/>
        </p:nvGrpSpPr>
        <p:grpSpPr>
          <a:xfrm>
            <a:off x="3124201" y="3150992"/>
            <a:ext cx="7859485" cy="3060503"/>
            <a:chOff x="2982686" y="3154026"/>
            <a:chExt cx="7304315" cy="2952526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5F5B08-8432-2BE9-36DF-C87FB4CFA3EF}"/>
                </a:ext>
              </a:extLst>
            </p:cNvPr>
            <p:cNvSpPr/>
            <p:nvPr/>
          </p:nvSpPr>
          <p:spPr>
            <a:xfrm>
              <a:off x="2982686" y="3154026"/>
              <a:ext cx="7304315" cy="29525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C91394-C042-DF3C-D509-DD5EC75BAF9B}"/>
                </a:ext>
              </a:extLst>
            </p:cNvPr>
            <p:cNvSpPr/>
            <p:nvPr/>
          </p:nvSpPr>
          <p:spPr>
            <a:xfrm>
              <a:off x="3233057" y="3429000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3C986A-B8EE-239D-A58D-4E4C570068FB}"/>
                </a:ext>
              </a:extLst>
            </p:cNvPr>
            <p:cNvSpPr/>
            <p:nvPr/>
          </p:nvSpPr>
          <p:spPr>
            <a:xfrm>
              <a:off x="3233057" y="4240783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622377-4E57-B5C7-D5D6-4E855BC80426}"/>
                </a:ext>
              </a:extLst>
            </p:cNvPr>
            <p:cNvSpPr/>
            <p:nvPr/>
          </p:nvSpPr>
          <p:spPr>
            <a:xfrm>
              <a:off x="3233057" y="5119307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472552-1A4D-9BDC-6DF7-4DED31ADDDC6}"/>
                </a:ext>
              </a:extLst>
            </p:cNvPr>
            <p:cNvSpPr txBox="1"/>
            <p:nvPr/>
          </p:nvSpPr>
          <p:spPr>
            <a:xfrm>
              <a:off x="3352800" y="3570514"/>
              <a:ext cx="598714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4D0AEC-7C26-9E73-E677-F5D62E195785}"/>
                </a:ext>
              </a:extLst>
            </p:cNvPr>
            <p:cNvSpPr txBox="1"/>
            <p:nvPr/>
          </p:nvSpPr>
          <p:spPr>
            <a:xfrm>
              <a:off x="3352800" y="4372645"/>
              <a:ext cx="633548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3A85CA-48EC-A3C8-CC56-0F66D9E73ABE}"/>
                </a:ext>
              </a:extLst>
            </p:cNvPr>
            <p:cNvSpPr txBox="1"/>
            <p:nvPr/>
          </p:nvSpPr>
          <p:spPr>
            <a:xfrm>
              <a:off x="3352800" y="5267201"/>
              <a:ext cx="60742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3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DAA5D8A0-7C18-5984-C5F9-1A152AD12693}"/>
              </a:ext>
            </a:extLst>
          </p:cNvPr>
          <p:cNvSpPr/>
          <p:nvPr/>
        </p:nvSpPr>
        <p:spPr>
          <a:xfrm>
            <a:off x="3522446" y="2595548"/>
            <a:ext cx="883299" cy="285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F691E2-F7B7-5DD1-4EBE-568D30D0C3DE}"/>
              </a:ext>
            </a:extLst>
          </p:cNvPr>
          <p:cNvSpPr txBox="1"/>
          <p:nvPr/>
        </p:nvSpPr>
        <p:spPr>
          <a:xfrm>
            <a:off x="3564154" y="2565680"/>
            <a:ext cx="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17" name="Picture 16" descr="A black check mark on a white background&#10;&#10;Description automatically generated">
            <a:extLst>
              <a:ext uri="{FF2B5EF4-FFF2-40B4-BE49-F238E27FC236}">
                <a16:creationId xmlns:a16="http://schemas.microsoft.com/office/drawing/2014/main" id="{872938A6-948B-82EA-8CED-2116E4383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312347" y="4118934"/>
            <a:ext cx="162046" cy="16204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441976C-D334-674E-A294-D8DFF585F950}"/>
              </a:ext>
            </a:extLst>
          </p:cNvPr>
          <p:cNvSpPr txBox="1"/>
          <p:nvPr/>
        </p:nvSpPr>
        <p:spPr>
          <a:xfrm>
            <a:off x="9383486" y="2344072"/>
            <a:ext cx="160020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Submit New</a:t>
            </a:r>
          </a:p>
          <a:p>
            <a:r>
              <a:rPr lang="en-US" dirty="0"/>
              <a:t>Resource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84DF10-E23B-6BA3-1DF5-AF5E071E0728}"/>
              </a:ext>
            </a:extLst>
          </p:cNvPr>
          <p:cNvSpPr/>
          <p:nvPr/>
        </p:nvSpPr>
        <p:spPr>
          <a:xfrm>
            <a:off x="1208314" y="5443871"/>
            <a:ext cx="1556657" cy="687572"/>
          </a:xfrm>
          <a:prstGeom prst="rect">
            <a:avLst/>
          </a:prstGeom>
          <a:solidFill>
            <a:schemeClr val="bg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Admin Login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51F03F5-B94D-DE60-652D-E2D68D5B4EC9}"/>
              </a:ext>
            </a:extLst>
          </p:cNvPr>
          <p:cNvGrpSpPr/>
          <p:nvPr/>
        </p:nvGrpSpPr>
        <p:grpSpPr>
          <a:xfrm>
            <a:off x="4378911" y="5877590"/>
            <a:ext cx="5004575" cy="369332"/>
            <a:chOff x="4378911" y="5877590"/>
            <a:chExt cx="5004575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1472C40-1AE4-C7B8-257B-ACDD2B281720}"/>
                </a:ext>
              </a:extLst>
            </p:cNvPr>
            <p:cNvSpPr txBox="1"/>
            <p:nvPr/>
          </p:nvSpPr>
          <p:spPr>
            <a:xfrm>
              <a:off x="6008914" y="5877590"/>
              <a:ext cx="2373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Resources 1-12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96F37F3-2806-37E4-18B4-B2E1905E8C49}"/>
                </a:ext>
              </a:extLst>
            </p:cNvPr>
            <p:cNvSpPr txBox="1"/>
            <p:nvPr/>
          </p:nvSpPr>
          <p:spPr>
            <a:xfrm>
              <a:off x="7886321" y="5906377"/>
              <a:ext cx="14971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 Page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8263EB9-C1E1-AA75-A7C9-8BB8FC37F359}"/>
                </a:ext>
              </a:extLst>
            </p:cNvPr>
            <p:cNvSpPr txBox="1"/>
            <p:nvPr/>
          </p:nvSpPr>
          <p:spPr>
            <a:xfrm>
              <a:off x="4378911" y="5891514"/>
              <a:ext cx="14971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Previous Page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9C37371-1463-656F-F25D-C79FDFF9BD71}"/>
              </a:ext>
            </a:extLst>
          </p:cNvPr>
          <p:cNvSpPr/>
          <p:nvPr/>
        </p:nvSpPr>
        <p:spPr>
          <a:xfrm>
            <a:off x="10080171" y="1317810"/>
            <a:ext cx="1600200" cy="668657"/>
          </a:xfrm>
          <a:prstGeom prst="rect">
            <a:avLst/>
          </a:prstGeom>
          <a:solidFill>
            <a:schemeClr val="bg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Help Me Find What I Need!</a:t>
            </a:r>
          </a:p>
        </p:txBody>
      </p:sp>
    </p:spTree>
    <p:extLst>
      <p:ext uri="{BB962C8B-B14F-4D97-AF65-F5344CB8AC3E}">
        <p14:creationId xmlns:p14="http://schemas.microsoft.com/office/powerpoint/2010/main" val="184470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C6F8-2B1B-109C-0702-1B540C8E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243160"/>
            <a:ext cx="10515600" cy="1325563"/>
          </a:xfrm>
        </p:spPr>
        <p:txBody>
          <a:bodyPr/>
          <a:lstStyle/>
          <a:p>
            <a:r>
              <a:rPr lang="en-US" dirty="0"/>
              <a:t>East Tennessee Mental Health Resources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66A68-8711-09F8-190D-10839F9700DE}"/>
              </a:ext>
            </a:extLst>
          </p:cNvPr>
          <p:cNvSpPr/>
          <p:nvPr/>
        </p:nvSpPr>
        <p:spPr>
          <a:xfrm>
            <a:off x="751114" y="2201412"/>
            <a:ext cx="10929257" cy="4299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A4A4B-ECA8-DD96-7405-99351A505CB8}"/>
              </a:ext>
            </a:extLst>
          </p:cNvPr>
          <p:cNvSpPr txBox="1"/>
          <p:nvPr/>
        </p:nvSpPr>
        <p:spPr>
          <a:xfrm>
            <a:off x="838201" y="1448256"/>
            <a:ext cx="936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Inpatient Facilities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AED90-5109-98B2-6887-C376BA6F4407}"/>
              </a:ext>
            </a:extLst>
          </p:cNvPr>
          <p:cNvSpPr/>
          <p:nvPr/>
        </p:nvSpPr>
        <p:spPr>
          <a:xfrm>
            <a:off x="1208314" y="2513164"/>
            <a:ext cx="3298372" cy="446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2EC61-6962-9B9F-FF73-1B30DE4E4496}"/>
              </a:ext>
            </a:extLst>
          </p:cNvPr>
          <p:cNvSpPr txBox="1"/>
          <p:nvPr/>
        </p:nvSpPr>
        <p:spPr>
          <a:xfrm>
            <a:off x="1393370" y="2573679"/>
            <a:ext cx="20574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Resources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8C5A7E-F465-AE72-3529-8CCB924DA5D5}"/>
              </a:ext>
            </a:extLst>
          </p:cNvPr>
          <p:cNvSpPr/>
          <p:nvPr/>
        </p:nvSpPr>
        <p:spPr>
          <a:xfrm>
            <a:off x="1208314" y="3129006"/>
            <a:ext cx="1556657" cy="2019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0B1F4-163E-C389-3E6D-F21D487F26E7}"/>
              </a:ext>
            </a:extLst>
          </p:cNvPr>
          <p:cNvSpPr txBox="1"/>
          <p:nvPr/>
        </p:nvSpPr>
        <p:spPr>
          <a:xfrm>
            <a:off x="1208314" y="3234502"/>
            <a:ext cx="1556657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Med MGMT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Therapists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Facilities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Student Resources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4EF4F3-54E4-4005-B2A3-D9891CFC0470}"/>
              </a:ext>
            </a:extLst>
          </p:cNvPr>
          <p:cNvGrpSpPr/>
          <p:nvPr/>
        </p:nvGrpSpPr>
        <p:grpSpPr>
          <a:xfrm>
            <a:off x="3124201" y="3150992"/>
            <a:ext cx="7859485" cy="3060503"/>
            <a:chOff x="2982686" y="3154026"/>
            <a:chExt cx="7304315" cy="2952526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5F5B08-8432-2BE9-36DF-C87FB4CFA3EF}"/>
                </a:ext>
              </a:extLst>
            </p:cNvPr>
            <p:cNvSpPr/>
            <p:nvPr/>
          </p:nvSpPr>
          <p:spPr>
            <a:xfrm>
              <a:off x="2982686" y="3154026"/>
              <a:ext cx="7304315" cy="29525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C91394-C042-DF3C-D509-DD5EC75BAF9B}"/>
                </a:ext>
              </a:extLst>
            </p:cNvPr>
            <p:cNvSpPr/>
            <p:nvPr/>
          </p:nvSpPr>
          <p:spPr>
            <a:xfrm>
              <a:off x="3233057" y="3429000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3C986A-B8EE-239D-A58D-4E4C570068FB}"/>
                </a:ext>
              </a:extLst>
            </p:cNvPr>
            <p:cNvSpPr/>
            <p:nvPr/>
          </p:nvSpPr>
          <p:spPr>
            <a:xfrm>
              <a:off x="3233057" y="4240783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622377-4E57-B5C7-D5D6-4E855BC80426}"/>
                </a:ext>
              </a:extLst>
            </p:cNvPr>
            <p:cNvSpPr/>
            <p:nvPr/>
          </p:nvSpPr>
          <p:spPr>
            <a:xfrm>
              <a:off x="3233057" y="5119307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472552-1A4D-9BDC-6DF7-4DED31ADDDC6}"/>
                </a:ext>
              </a:extLst>
            </p:cNvPr>
            <p:cNvSpPr txBox="1"/>
            <p:nvPr/>
          </p:nvSpPr>
          <p:spPr>
            <a:xfrm>
              <a:off x="3352800" y="3570514"/>
              <a:ext cx="598714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4D0AEC-7C26-9E73-E677-F5D62E195785}"/>
                </a:ext>
              </a:extLst>
            </p:cNvPr>
            <p:cNvSpPr txBox="1"/>
            <p:nvPr/>
          </p:nvSpPr>
          <p:spPr>
            <a:xfrm>
              <a:off x="3352800" y="4372645"/>
              <a:ext cx="633548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3A85CA-48EC-A3C8-CC56-0F66D9E73ABE}"/>
                </a:ext>
              </a:extLst>
            </p:cNvPr>
            <p:cNvSpPr txBox="1"/>
            <p:nvPr/>
          </p:nvSpPr>
          <p:spPr>
            <a:xfrm>
              <a:off x="3352800" y="5267201"/>
              <a:ext cx="60742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3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2CE0AA1F-588F-715A-0DE9-8A9A49FA4DD3}"/>
              </a:ext>
            </a:extLst>
          </p:cNvPr>
          <p:cNvSpPr/>
          <p:nvPr/>
        </p:nvSpPr>
        <p:spPr>
          <a:xfrm>
            <a:off x="3522446" y="2595548"/>
            <a:ext cx="883299" cy="285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4E5DD-2891-2111-651C-E20EA89B6B71}"/>
              </a:ext>
            </a:extLst>
          </p:cNvPr>
          <p:cNvSpPr txBox="1"/>
          <p:nvPr/>
        </p:nvSpPr>
        <p:spPr>
          <a:xfrm>
            <a:off x="3564154" y="2565680"/>
            <a:ext cx="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17" name="Picture 16" descr="A black check mark on a white background&#10;&#10;Description automatically generated">
            <a:extLst>
              <a:ext uri="{FF2B5EF4-FFF2-40B4-BE49-F238E27FC236}">
                <a16:creationId xmlns:a16="http://schemas.microsoft.com/office/drawing/2014/main" id="{3BB524BE-9707-224F-AC6D-BBB30E256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312347" y="4390877"/>
            <a:ext cx="162046" cy="16204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1AB88E2-7652-567F-9A60-072D429856B2}"/>
              </a:ext>
            </a:extLst>
          </p:cNvPr>
          <p:cNvSpPr txBox="1"/>
          <p:nvPr/>
        </p:nvSpPr>
        <p:spPr>
          <a:xfrm>
            <a:off x="9383486" y="2344072"/>
            <a:ext cx="160020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Submit New</a:t>
            </a:r>
          </a:p>
          <a:p>
            <a:r>
              <a:rPr lang="en-US" dirty="0"/>
              <a:t>Resource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6AF491-C9CC-8EB1-0E64-49B92EB932DB}"/>
              </a:ext>
            </a:extLst>
          </p:cNvPr>
          <p:cNvSpPr/>
          <p:nvPr/>
        </p:nvSpPr>
        <p:spPr>
          <a:xfrm>
            <a:off x="1208314" y="5443871"/>
            <a:ext cx="1556657" cy="687572"/>
          </a:xfrm>
          <a:prstGeom prst="rect">
            <a:avLst/>
          </a:prstGeom>
          <a:solidFill>
            <a:schemeClr val="bg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Admin Login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FE23132-AE30-B701-D4B0-02BAA0DAF64C}"/>
              </a:ext>
            </a:extLst>
          </p:cNvPr>
          <p:cNvGrpSpPr/>
          <p:nvPr/>
        </p:nvGrpSpPr>
        <p:grpSpPr>
          <a:xfrm>
            <a:off x="4378911" y="5877590"/>
            <a:ext cx="5004575" cy="369332"/>
            <a:chOff x="4378911" y="5877590"/>
            <a:chExt cx="5004575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402556-7E10-2E8E-D82F-CFA30D7390EF}"/>
                </a:ext>
              </a:extLst>
            </p:cNvPr>
            <p:cNvSpPr txBox="1"/>
            <p:nvPr/>
          </p:nvSpPr>
          <p:spPr>
            <a:xfrm>
              <a:off x="6008914" y="5877590"/>
              <a:ext cx="2373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Resources 1-12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0C8942-3607-B5B3-5B1C-213A5CC548B4}"/>
                </a:ext>
              </a:extLst>
            </p:cNvPr>
            <p:cNvSpPr txBox="1"/>
            <p:nvPr/>
          </p:nvSpPr>
          <p:spPr>
            <a:xfrm>
              <a:off x="7886321" y="5906377"/>
              <a:ext cx="14971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 Page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BDF9033-DC06-778D-61B1-D70B08BEF1D4}"/>
                </a:ext>
              </a:extLst>
            </p:cNvPr>
            <p:cNvSpPr txBox="1"/>
            <p:nvPr/>
          </p:nvSpPr>
          <p:spPr>
            <a:xfrm>
              <a:off x="4378911" y="5891514"/>
              <a:ext cx="14971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Previous Page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700A241-A29D-2F2A-D7EF-0913C7BDA7D0}"/>
              </a:ext>
            </a:extLst>
          </p:cNvPr>
          <p:cNvSpPr/>
          <p:nvPr/>
        </p:nvSpPr>
        <p:spPr>
          <a:xfrm>
            <a:off x="10080171" y="1317810"/>
            <a:ext cx="1600200" cy="668657"/>
          </a:xfrm>
          <a:prstGeom prst="rect">
            <a:avLst/>
          </a:prstGeom>
          <a:solidFill>
            <a:schemeClr val="bg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Help Me Find What I Need!</a:t>
            </a:r>
          </a:p>
        </p:txBody>
      </p:sp>
    </p:spTree>
    <p:extLst>
      <p:ext uri="{BB962C8B-B14F-4D97-AF65-F5344CB8AC3E}">
        <p14:creationId xmlns:p14="http://schemas.microsoft.com/office/powerpoint/2010/main" val="143454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C6F8-2B1B-109C-0702-1B540C8E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243160"/>
            <a:ext cx="10515600" cy="1325563"/>
          </a:xfrm>
        </p:spPr>
        <p:txBody>
          <a:bodyPr/>
          <a:lstStyle/>
          <a:p>
            <a:r>
              <a:rPr lang="en-US" dirty="0"/>
              <a:t>East Tennessee Mental Health Resources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66A68-8711-09F8-190D-10839F9700DE}"/>
              </a:ext>
            </a:extLst>
          </p:cNvPr>
          <p:cNvSpPr/>
          <p:nvPr/>
        </p:nvSpPr>
        <p:spPr>
          <a:xfrm>
            <a:off x="751114" y="2201412"/>
            <a:ext cx="10929257" cy="4299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A4A4B-ECA8-DD96-7405-99351A505CB8}"/>
              </a:ext>
            </a:extLst>
          </p:cNvPr>
          <p:cNvSpPr txBox="1"/>
          <p:nvPr/>
        </p:nvSpPr>
        <p:spPr>
          <a:xfrm>
            <a:off x="838201" y="1448256"/>
            <a:ext cx="936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Therapists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AED90-5109-98B2-6887-C376BA6F4407}"/>
              </a:ext>
            </a:extLst>
          </p:cNvPr>
          <p:cNvSpPr/>
          <p:nvPr/>
        </p:nvSpPr>
        <p:spPr>
          <a:xfrm>
            <a:off x="1208314" y="2513164"/>
            <a:ext cx="3298372" cy="446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2EC61-6962-9B9F-FF73-1B30DE4E4496}"/>
              </a:ext>
            </a:extLst>
          </p:cNvPr>
          <p:cNvSpPr txBox="1"/>
          <p:nvPr/>
        </p:nvSpPr>
        <p:spPr>
          <a:xfrm>
            <a:off x="1393370" y="2573679"/>
            <a:ext cx="20574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Resources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8C5A7E-F465-AE72-3529-8CCB924DA5D5}"/>
              </a:ext>
            </a:extLst>
          </p:cNvPr>
          <p:cNvSpPr/>
          <p:nvPr/>
        </p:nvSpPr>
        <p:spPr>
          <a:xfrm>
            <a:off x="1208314" y="3129006"/>
            <a:ext cx="1556657" cy="2019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0B1F4-163E-C389-3E6D-F21D487F26E7}"/>
              </a:ext>
            </a:extLst>
          </p:cNvPr>
          <p:cNvSpPr txBox="1"/>
          <p:nvPr/>
        </p:nvSpPr>
        <p:spPr>
          <a:xfrm>
            <a:off x="1208314" y="3234502"/>
            <a:ext cx="1556657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Med MGMT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Therapists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Facilities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Student Resources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5F5B08-8432-2BE9-36DF-C87FB4CFA3EF}"/>
              </a:ext>
            </a:extLst>
          </p:cNvPr>
          <p:cNvSpPr/>
          <p:nvPr/>
        </p:nvSpPr>
        <p:spPr>
          <a:xfrm>
            <a:off x="3124201" y="3150992"/>
            <a:ext cx="7859485" cy="3060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E0AA1F-588F-715A-0DE9-8A9A49FA4DD3}"/>
              </a:ext>
            </a:extLst>
          </p:cNvPr>
          <p:cNvSpPr/>
          <p:nvPr/>
        </p:nvSpPr>
        <p:spPr>
          <a:xfrm>
            <a:off x="3522446" y="2595548"/>
            <a:ext cx="883299" cy="285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4E5DD-2891-2111-651C-E20EA89B6B71}"/>
              </a:ext>
            </a:extLst>
          </p:cNvPr>
          <p:cNvSpPr txBox="1"/>
          <p:nvPr/>
        </p:nvSpPr>
        <p:spPr>
          <a:xfrm>
            <a:off x="3564154" y="2565680"/>
            <a:ext cx="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17" name="Picture 16" descr="A black check mark on a white background&#10;&#10;Description automatically generated">
            <a:extLst>
              <a:ext uri="{FF2B5EF4-FFF2-40B4-BE49-F238E27FC236}">
                <a16:creationId xmlns:a16="http://schemas.microsoft.com/office/drawing/2014/main" id="{3BB524BE-9707-224F-AC6D-BBB30E2569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16396" y="4103894"/>
            <a:ext cx="162046" cy="16204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EC668A4-01E2-AF7E-8A0A-DFF4D4918D8F}"/>
              </a:ext>
            </a:extLst>
          </p:cNvPr>
          <p:cNvSpPr txBox="1"/>
          <p:nvPr/>
        </p:nvSpPr>
        <p:spPr>
          <a:xfrm>
            <a:off x="5175327" y="3201326"/>
            <a:ext cx="3506973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Janine Hinkley</a:t>
            </a:r>
          </a:p>
          <a:p>
            <a:r>
              <a:rPr lang="en-US" sz="1500" dirty="0"/>
              <a:t>Licensed Professional Counselor </a:t>
            </a:r>
          </a:p>
          <a:p>
            <a:r>
              <a:rPr lang="en-US" sz="1500" b="1" dirty="0"/>
              <a:t> </a:t>
            </a:r>
          </a:p>
          <a:p>
            <a:r>
              <a:rPr lang="en-US" sz="1500" dirty="0"/>
              <a:t>Associated Practice: Sunny Paths LLC. </a:t>
            </a:r>
          </a:p>
          <a:p>
            <a:r>
              <a:rPr lang="en-US" sz="1500" dirty="0"/>
              <a:t>123 Mockingbird Lane, Johnson City, Tennessee</a:t>
            </a:r>
          </a:p>
          <a:p>
            <a:endParaRPr lang="en-US" sz="1500" dirty="0"/>
          </a:p>
          <a:p>
            <a:r>
              <a:rPr lang="en-US" sz="1500" dirty="0"/>
              <a:t>Accepts Insurance: Yes</a:t>
            </a:r>
          </a:p>
          <a:p>
            <a:r>
              <a:rPr lang="en-US" sz="1500" dirty="0"/>
              <a:t>Insurances Accepted: Cigna, Aetna, BlueCross BlueShield</a:t>
            </a:r>
          </a:p>
          <a:p>
            <a:endParaRPr lang="en-US" sz="1500" dirty="0"/>
          </a:p>
          <a:p>
            <a:r>
              <a:rPr lang="en-US" sz="1500" dirty="0"/>
              <a:t>Phone: 555-555-5555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	</a:t>
            </a:r>
          </a:p>
        </p:txBody>
      </p:sp>
      <p:pic>
        <p:nvPicPr>
          <p:cNvPr id="24" name="Picture 23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3D3AC603-028B-8D69-5EA2-F4697DA4A1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338623" y="3312536"/>
            <a:ext cx="1722475" cy="198658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F345C9-64F9-5C98-D631-D75E57878B29}"/>
              </a:ext>
            </a:extLst>
          </p:cNvPr>
          <p:cNvSpPr/>
          <p:nvPr/>
        </p:nvSpPr>
        <p:spPr>
          <a:xfrm>
            <a:off x="3370521" y="5515104"/>
            <a:ext cx="1690577" cy="477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B79D01-0014-2456-F8FA-FFE1B95B555A}"/>
              </a:ext>
            </a:extLst>
          </p:cNvPr>
          <p:cNvSpPr txBox="1"/>
          <p:nvPr/>
        </p:nvSpPr>
        <p:spPr>
          <a:xfrm>
            <a:off x="3411067" y="5584730"/>
            <a:ext cx="176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 to Search</a:t>
            </a:r>
          </a:p>
        </p:txBody>
      </p:sp>
      <p:pic>
        <p:nvPicPr>
          <p:cNvPr id="30" name="Picture 29" descr="A map with red and blue points&#10;&#10;Description automatically generated">
            <a:extLst>
              <a:ext uri="{FF2B5EF4-FFF2-40B4-BE49-F238E27FC236}">
                <a16:creationId xmlns:a16="http://schemas.microsoft.com/office/drawing/2014/main" id="{C9F8A4B9-687E-7751-5B2C-2C3FAD5C52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52" y="3299242"/>
            <a:ext cx="2164952" cy="264790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02C2E11-5BE9-7991-3685-8FE6250A1C5B}"/>
              </a:ext>
            </a:extLst>
          </p:cNvPr>
          <p:cNvSpPr/>
          <p:nvPr/>
        </p:nvSpPr>
        <p:spPr>
          <a:xfrm>
            <a:off x="1208314" y="5443871"/>
            <a:ext cx="1556657" cy="687572"/>
          </a:xfrm>
          <a:prstGeom prst="rect">
            <a:avLst/>
          </a:prstGeom>
          <a:solidFill>
            <a:schemeClr val="bg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Admin Login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5A95E-5C54-C272-20B7-B94CC1AF7245}"/>
              </a:ext>
            </a:extLst>
          </p:cNvPr>
          <p:cNvSpPr txBox="1"/>
          <p:nvPr/>
        </p:nvSpPr>
        <p:spPr>
          <a:xfrm>
            <a:off x="9383486" y="2344072"/>
            <a:ext cx="160020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Submit New</a:t>
            </a:r>
          </a:p>
          <a:p>
            <a:r>
              <a:rPr lang="en-US" dirty="0"/>
              <a:t>Resource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B41A84-24A1-C6C5-D0BE-F03C0A3895A1}"/>
              </a:ext>
            </a:extLst>
          </p:cNvPr>
          <p:cNvSpPr/>
          <p:nvPr/>
        </p:nvSpPr>
        <p:spPr>
          <a:xfrm>
            <a:off x="10080171" y="1317810"/>
            <a:ext cx="1600200" cy="668657"/>
          </a:xfrm>
          <a:prstGeom prst="rect">
            <a:avLst/>
          </a:prstGeom>
          <a:solidFill>
            <a:schemeClr val="bg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Help Me Find What I Need!</a:t>
            </a:r>
          </a:p>
        </p:txBody>
      </p:sp>
    </p:spTree>
    <p:extLst>
      <p:ext uri="{BB962C8B-B14F-4D97-AF65-F5344CB8AC3E}">
        <p14:creationId xmlns:p14="http://schemas.microsoft.com/office/powerpoint/2010/main" val="401949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C6F8-2B1B-109C-0702-1B540C8E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243160"/>
            <a:ext cx="10515600" cy="1325563"/>
          </a:xfrm>
        </p:spPr>
        <p:txBody>
          <a:bodyPr/>
          <a:lstStyle/>
          <a:p>
            <a:r>
              <a:rPr lang="en-US" dirty="0"/>
              <a:t>East Tennessee Mental Health Resources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66A68-8711-09F8-190D-10839F9700DE}"/>
              </a:ext>
            </a:extLst>
          </p:cNvPr>
          <p:cNvSpPr/>
          <p:nvPr/>
        </p:nvSpPr>
        <p:spPr>
          <a:xfrm>
            <a:off x="751114" y="2201412"/>
            <a:ext cx="10929257" cy="4299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A4A4B-ECA8-DD96-7405-99351A505CB8}"/>
              </a:ext>
            </a:extLst>
          </p:cNvPr>
          <p:cNvSpPr txBox="1"/>
          <p:nvPr/>
        </p:nvSpPr>
        <p:spPr>
          <a:xfrm>
            <a:off x="838201" y="1448256"/>
            <a:ext cx="936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Submit a New Resource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42734-9C0E-75DF-3C27-71FC3DDF96B5}"/>
              </a:ext>
            </a:extLst>
          </p:cNvPr>
          <p:cNvSpPr/>
          <p:nvPr/>
        </p:nvSpPr>
        <p:spPr>
          <a:xfrm>
            <a:off x="1034143" y="2460171"/>
            <a:ext cx="10406743" cy="3788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10AA4-B667-CD10-BDFB-974BAA362B07}"/>
              </a:ext>
            </a:extLst>
          </p:cNvPr>
          <p:cNvSpPr txBox="1"/>
          <p:nvPr/>
        </p:nvSpPr>
        <p:spPr>
          <a:xfrm>
            <a:off x="1148443" y="2575324"/>
            <a:ext cx="98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type of resource do you want to submit?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153D0C-E696-4DE9-486F-D57DC3390C62}"/>
              </a:ext>
            </a:extLst>
          </p:cNvPr>
          <p:cNvSpPr/>
          <p:nvPr/>
        </p:nvSpPr>
        <p:spPr>
          <a:xfrm>
            <a:off x="1241329" y="3044728"/>
            <a:ext cx="3777238" cy="446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B478F8-D918-4974-83B7-494472637168}"/>
              </a:ext>
            </a:extLst>
          </p:cNvPr>
          <p:cNvSpPr txBox="1"/>
          <p:nvPr/>
        </p:nvSpPr>
        <p:spPr>
          <a:xfrm>
            <a:off x="1306743" y="3091883"/>
            <a:ext cx="25564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Resource Types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325397-ED75-0FAE-C493-4EFB0726B218}"/>
              </a:ext>
            </a:extLst>
          </p:cNvPr>
          <p:cNvSpPr/>
          <p:nvPr/>
        </p:nvSpPr>
        <p:spPr>
          <a:xfrm>
            <a:off x="4024987" y="3124974"/>
            <a:ext cx="883299" cy="285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5B259-8C35-EFE1-42AD-47FF24C4C84E}"/>
              </a:ext>
            </a:extLst>
          </p:cNvPr>
          <p:cNvSpPr txBox="1"/>
          <p:nvPr/>
        </p:nvSpPr>
        <p:spPr>
          <a:xfrm>
            <a:off x="4024987" y="3091883"/>
            <a:ext cx="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C40C7D-BCF5-0DD3-E3D1-DCFE195D975F}"/>
              </a:ext>
            </a:extLst>
          </p:cNvPr>
          <p:cNvSpPr txBox="1"/>
          <p:nvPr/>
        </p:nvSpPr>
        <p:spPr>
          <a:xfrm>
            <a:off x="2306828" y="3577010"/>
            <a:ext cx="96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5D7CC8-E940-DC9A-A5AF-051BCA4C0A3C}"/>
              </a:ext>
            </a:extLst>
          </p:cNvPr>
          <p:cNvSpPr/>
          <p:nvPr/>
        </p:nvSpPr>
        <p:spPr>
          <a:xfrm>
            <a:off x="1241329" y="3577010"/>
            <a:ext cx="3777238" cy="2499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610DF2-1102-D3FC-194F-3D05B1A47ED9}"/>
              </a:ext>
            </a:extLst>
          </p:cNvPr>
          <p:cNvSpPr txBox="1"/>
          <p:nvPr/>
        </p:nvSpPr>
        <p:spPr>
          <a:xfrm>
            <a:off x="1377387" y="3704368"/>
            <a:ext cx="35308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Therapist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Medication Management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Inpatient Facility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Outpatient Program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Student Related Resource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2BDD37-F49B-11C8-D38B-919F540795A3}"/>
              </a:ext>
            </a:extLst>
          </p:cNvPr>
          <p:cNvSpPr/>
          <p:nvPr/>
        </p:nvSpPr>
        <p:spPr>
          <a:xfrm>
            <a:off x="5365898" y="3044728"/>
            <a:ext cx="5677659" cy="30319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black check mark on a white background&#10;&#10;Description automatically generated">
            <a:extLst>
              <a:ext uri="{FF2B5EF4-FFF2-40B4-BE49-F238E27FC236}">
                <a16:creationId xmlns:a16="http://schemas.microsoft.com/office/drawing/2014/main" id="{D0C8ECAE-3CBD-1DD9-79E8-60FFB551B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519076" y="3761676"/>
            <a:ext cx="162046" cy="1620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25F658-78DA-9BB5-154C-F203148C0CEA}"/>
              </a:ext>
            </a:extLst>
          </p:cNvPr>
          <p:cNvSpPr txBox="1"/>
          <p:nvPr/>
        </p:nvSpPr>
        <p:spPr>
          <a:xfrm>
            <a:off x="5691963" y="3124974"/>
            <a:ext cx="512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a Therapist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36B782-291C-7175-1CAF-D831E1FC7173}"/>
              </a:ext>
            </a:extLst>
          </p:cNvPr>
          <p:cNvSpPr txBox="1"/>
          <p:nvPr/>
        </p:nvSpPr>
        <p:spPr>
          <a:xfrm>
            <a:off x="5837727" y="3577009"/>
            <a:ext cx="185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F38CB-0320-935E-01A5-1CD26ED545E5}"/>
              </a:ext>
            </a:extLst>
          </p:cNvPr>
          <p:cNvSpPr/>
          <p:nvPr/>
        </p:nvSpPr>
        <p:spPr>
          <a:xfrm>
            <a:off x="5837727" y="3577009"/>
            <a:ext cx="1750468" cy="293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First 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1EA863-12B1-8BBE-C37E-551FD87CD3B4}"/>
              </a:ext>
            </a:extLst>
          </p:cNvPr>
          <p:cNvSpPr/>
          <p:nvPr/>
        </p:nvSpPr>
        <p:spPr>
          <a:xfrm>
            <a:off x="7935526" y="3574552"/>
            <a:ext cx="1750468" cy="293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Last Name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628A77-C33B-F3D3-D489-10177877AD6B}"/>
              </a:ext>
            </a:extLst>
          </p:cNvPr>
          <p:cNvSpPr/>
          <p:nvPr/>
        </p:nvSpPr>
        <p:spPr>
          <a:xfrm>
            <a:off x="5837727" y="4127639"/>
            <a:ext cx="3871617" cy="293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 Line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14B362-5139-8AF1-455D-38AD533657E0}"/>
              </a:ext>
            </a:extLst>
          </p:cNvPr>
          <p:cNvSpPr/>
          <p:nvPr/>
        </p:nvSpPr>
        <p:spPr>
          <a:xfrm>
            <a:off x="5837727" y="4579030"/>
            <a:ext cx="3871617" cy="293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 Line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26E3FC-90D3-B7AB-4C26-580E166AA25C}"/>
              </a:ext>
            </a:extLst>
          </p:cNvPr>
          <p:cNvSpPr/>
          <p:nvPr/>
        </p:nvSpPr>
        <p:spPr>
          <a:xfrm>
            <a:off x="5839280" y="5116502"/>
            <a:ext cx="3870064" cy="293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Associated Practice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83C201-069A-F010-C6AD-0F5B4A1F07E5}"/>
              </a:ext>
            </a:extLst>
          </p:cNvPr>
          <p:cNvSpPr txBox="1"/>
          <p:nvPr/>
        </p:nvSpPr>
        <p:spPr>
          <a:xfrm>
            <a:off x="5897798" y="5504961"/>
            <a:ext cx="1793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Accepts Insurance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617928-D197-877D-62E5-DADF3741167D}"/>
              </a:ext>
            </a:extLst>
          </p:cNvPr>
          <p:cNvSpPr/>
          <p:nvPr/>
        </p:nvSpPr>
        <p:spPr>
          <a:xfrm>
            <a:off x="6084066" y="5812738"/>
            <a:ext cx="217497" cy="169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A66EE5-4A43-C51C-B659-2D7C0FCCC434}"/>
              </a:ext>
            </a:extLst>
          </p:cNvPr>
          <p:cNvSpPr/>
          <p:nvPr/>
        </p:nvSpPr>
        <p:spPr>
          <a:xfrm>
            <a:off x="6954634" y="5816588"/>
            <a:ext cx="217497" cy="169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FFA73F-FCB4-6DC8-22D6-83289CA89884}"/>
              </a:ext>
            </a:extLst>
          </p:cNvPr>
          <p:cNvSpPr txBox="1"/>
          <p:nvPr/>
        </p:nvSpPr>
        <p:spPr>
          <a:xfrm>
            <a:off x="6415447" y="5782812"/>
            <a:ext cx="425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65729D-361D-99C0-53DF-61383DE36533}"/>
              </a:ext>
            </a:extLst>
          </p:cNvPr>
          <p:cNvSpPr txBox="1"/>
          <p:nvPr/>
        </p:nvSpPr>
        <p:spPr>
          <a:xfrm>
            <a:off x="7251596" y="5796989"/>
            <a:ext cx="425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6E0233-3956-E96A-B4EE-D5F7FB354E49}"/>
              </a:ext>
            </a:extLst>
          </p:cNvPr>
          <p:cNvSpPr/>
          <p:nvPr/>
        </p:nvSpPr>
        <p:spPr>
          <a:xfrm>
            <a:off x="10837963" y="3044728"/>
            <a:ext cx="205594" cy="30150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B3340-1A44-B2AD-BE6B-CC044A76430C}"/>
              </a:ext>
            </a:extLst>
          </p:cNvPr>
          <p:cNvSpPr/>
          <p:nvPr/>
        </p:nvSpPr>
        <p:spPr>
          <a:xfrm>
            <a:off x="10857451" y="3059809"/>
            <a:ext cx="201803" cy="6445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F611AD-9727-39BE-1166-29121A1D3D50}"/>
              </a:ext>
            </a:extLst>
          </p:cNvPr>
          <p:cNvSpPr/>
          <p:nvPr/>
        </p:nvSpPr>
        <p:spPr>
          <a:xfrm>
            <a:off x="10689771" y="1448256"/>
            <a:ext cx="990600" cy="581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62629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C6F8-2B1B-109C-0702-1B540C8E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243160"/>
            <a:ext cx="10515600" cy="1325563"/>
          </a:xfrm>
        </p:spPr>
        <p:txBody>
          <a:bodyPr/>
          <a:lstStyle/>
          <a:p>
            <a:r>
              <a:rPr lang="en-US" dirty="0"/>
              <a:t>East Tennessee Mental Health Resources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66A68-8711-09F8-190D-10839F9700DE}"/>
              </a:ext>
            </a:extLst>
          </p:cNvPr>
          <p:cNvSpPr/>
          <p:nvPr/>
        </p:nvSpPr>
        <p:spPr>
          <a:xfrm>
            <a:off x="751114" y="2201412"/>
            <a:ext cx="10929257" cy="4299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A4A4B-ECA8-DD96-7405-99351A505CB8}"/>
              </a:ext>
            </a:extLst>
          </p:cNvPr>
          <p:cNvSpPr txBox="1"/>
          <p:nvPr/>
        </p:nvSpPr>
        <p:spPr>
          <a:xfrm>
            <a:off x="838201" y="1448256"/>
            <a:ext cx="936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Submit a New Resource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42734-9C0E-75DF-3C27-71FC3DDF96B5}"/>
              </a:ext>
            </a:extLst>
          </p:cNvPr>
          <p:cNvSpPr/>
          <p:nvPr/>
        </p:nvSpPr>
        <p:spPr>
          <a:xfrm>
            <a:off x="1034143" y="2460171"/>
            <a:ext cx="10406743" cy="3788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10AA4-B667-CD10-BDFB-974BAA362B07}"/>
              </a:ext>
            </a:extLst>
          </p:cNvPr>
          <p:cNvSpPr txBox="1"/>
          <p:nvPr/>
        </p:nvSpPr>
        <p:spPr>
          <a:xfrm>
            <a:off x="1148443" y="2575324"/>
            <a:ext cx="98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type of resource do you want to submit?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153D0C-E696-4DE9-486F-D57DC3390C62}"/>
              </a:ext>
            </a:extLst>
          </p:cNvPr>
          <p:cNvSpPr/>
          <p:nvPr/>
        </p:nvSpPr>
        <p:spPr>
          <a:xfrm>
            <a:off x="1241329" y="3044728"/>
            <a:ext cx="3777238" cy="446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B478F8-D918-4974-83B7-494472637168}"/>
              </a:ext>
            </a:extLst>
          </p:cNvPr>
          <p:cNvSpPr txBox="1"/>
          <p:nvPr/>
        </p:nvSpPr>
        <p:spPr>
          <a:xfrm>
            <a:off x="1306743" y="3091883"/>
            <a:ext cx="25564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Resource Types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325397-ED75-0FAE-C493-4EFB0726B218}"/>
              </a:ext>
            </a:extLst>
          </p:cNvPr>
          <p:cNvSpPr/>
          <p:nvPr/>
        </p:nvSpPr>
        <p:spPr>
          <a:xfrm>
            <a:off x="4024987" y="3124974"/>
            <a:ext cx="883299" cy="285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5B259-8C35-EFE1-42AD-47FF24C4C84E}"/>
              </a:ext>
            </a:extLst>
          </p:cNvPr>
          <p:cNvSpPr txBox="1"/>
          <p:nvPr/>
        </p:nvSpPr>
        <p:spPr>
          <a:xfrm>
            <a:off x="4024987" y="3091883"/>
            <a:ext cx="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C40C7D-BCF5-0DD3-E3D1-DCFE195D975F}"/>
              </a:ext>
            </a:extLst>
          </p:cNvPr>
          <p:cNvSpPr txBox="1"/>
          <p:nvPr/>
        </p:nvSpPr>
        <p:spPr>
          <a:xfrm>
            <a:off x="2306828" y="3577010"/>
            <a:ext cx="96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5D7CC8-E940-DC9A-A5AF-051BCA4C0A3C}"/>
              </a:ext>
            </a:extLst>
          </p:cNvPr>
          <p:cNvSpPr/>
          <p:nvPr/>
        </p:nvSpPr>
        <p:spPr>
          <a:xfrm>
            <a:off x="1241329" y="3577010"/>
            <a:ext cx="3777238" cy="2499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610DF2-1102-D3FC-194F-3D05B1A47ED9}"/>
              </a:ext>
            </a:extLst>
          </p:cNvPr>
          <p:cNvSpPr txBox="1"/>
          <p:nvPr/>
        </p:nvSpPr>
        <p:spPr>
          <a:xfrm>
            <a:off x="1377387" y="3704368"/>
            <a:ext cx="35308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Therapist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Medication Management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Inpatient Facility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Outpatient Program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Student Related Resource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2BDD37-F49B-11C8-D38B-919F540795A3}"/>
              </a:ext>
            </a:extLst>
          </p:cNvPr>
          <p:cNvSpPr/>
          <p:nvPr/>
        </p:nvSpPr>
        <p:spPr>
          <a:xfrm>
            <a:off x="5365898" y="3044728"/>
            <a:ext cx="5677659" cy="30319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black check mark on a white background&#10;&#10;Description automatically generated">
            <a:extLst>
              <a:ext uri="{FF2B5EF4-FFF2-40B4-BE49-F238E27FC236}">
                <a16:creationId xmlns:a16="http://schemas.microsoft.com/office/drawing/2014/main" id="{D0C8ECAE-3CBD-1DD9-79E8-60FFB551B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519076" y="3761676"/>
            <a:ext cx="162046" cy="1620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25F658-78DA-9BB5-154C-F203148C0CEA}"/>
              </a:ext>
            </a:extLst>
          </p:cNvPr>
          <p:cNvSpPr txBox="1"/>
          <p:nvPr/>
        </p:nvSpPr>
        <p:spPr>
          <a:xfrm>
            <a:off x="5691963" y="3124974"/>
            <a:ext cx="512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a Therapist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36B782-291C-7175-1CAF-D831E1FC7173}"/>
              </a:ext>
            </a:extLst>
          </p:cNvPr>
          <p:cNvSpPr txBox="1"/>
          <p:nvPr/>
        </p:nvSpPr>
        <p:spPr>
          <a:xfrm>
            <a:off x="5837727" y="3577009"/>
            <a:ext cx="185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26E3FC-90D3-B7AB-4C26-580E166AA25C}"/>
              </a:ext>
            </a:extLst>
          </p:cNvPr>
          <p:cNvSpPr/>
          <p:nvPr/>
        </p:nvSpPr>
        <p:spPr>
          <a:xfrm>
            <a:off x="5794816" y="3577009"/>
            <a:ext cx="3870064" cy="293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Associated Practice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83C201-069A-F010-C6AD-0F5B4A1F07E5}"/>
              </a:ext>
            </a:extLst>
          </p:cNvPr>
          <p:cNvSpPr txBox="1"/>
          <p:nvPr/>
        </p:nvSpPr>
        <p:spPr>
          <a:xfrm>
            <a:off x="5728717" y="4134862"/>
            <a:ext cx="1793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Accepts Insurance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41D33B-E083-CDFD-2F14-42A45A60359B}"/>
              </a:ext>
            </a:extLst>
          </p:cNvPr>
          <p:cNvGrpSpPr/>
          <p:nvPr/>
        </p:nvGrpSpPr>
        <p:grpSpPr>
          <a:xfrm>
            <a:off x="5804550" y="4527981"/>
            <a:ext cx="1641419" cy="296999"/>
            <a:chOff x="5728717" y="5613709"/>
            <a:chExt cx="1641419" cy="29699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0617928-D197-877D-62E5-DADF3741167D}"/>
                </a:ext>
              </a:extLst>
            </p:cNvPr>
            <p:cNvSpPr/>
            <p:nvPr/>
          </p:nvSpPr>
          <p:spPr>
            <a:xfrm>
              <a:off x="5728717" y="5633709"/>
              <a:ext cx="217497" cy="169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1A66EE5-4A43-C51C-B659-2D7C0FCCC434}"/>
                </a:ext>
              </a:extLst>
            </p:cNvPr>
            <p:cNvSpPr/>
            <p:nvPr/>
          </p:nvSpPr>
          <p:spPr>
            <a:xfrm>
              <a:off x="6597784" y="5644345"/>
              <a:ext cx="217497" cy="169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5FFA73F-FCB4-6DC8-22D6-83289CA89884}"/>
                </a:ext>
              </a:extLst>
            </p:cNvPr>
            <p:cNvSpPr txBox="1"/>
            <p:nvPr/>
          </p:nvSpPr>
          <p:spPr>
            <a:xfrm>
              <a:off x="6102057" y="5633709"/>
              <a:ext cx="4253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65729D-361D-99C0-53DF-61383DE36533}"/>
                </a:ext>
              </a:extLst>
            </p:cNvPr>
            <p:cNvSpPr txBox="1"/>
            <p:nvPr/>
          </p:nvSpPr>
          <p:spPr>
            <a:xfrm>
              <a:off x="6944834" y="5613709"/>
              <a:ext cx="4253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416E0233-3956-E96A-B4EE-D5F7FB354E49}"/>
              </a:ext>
            </a:extLst>
          </p:cNvPr>
          <p:cNvSpPr/>
          <p:nvPr/>
        </p:nvSpPr>
        <p:spPr>
          <a:xfrm>
            <a:off x="10837963" y="3044728"/>
            <a:ext cx="205594" cy="30150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B3340-1A44-B2AD-BE6B-CC044A76430C}"/>
              </a:ext>
            </a:extLst>
          </p:cNvPr>
          <p:cNvSpPr/>
          <p:nvPr/>
        </p:nvSpPr>
        <p:spPr>
          <a:xfrm>
            <a:off x="10841754" y="3382088"/>
            <a:ext cx="201803" cy="6445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20DB73-1F1B-806C-F96B-8A42E5835650}"/>
              </a:ext>
            </a:extLst>
          </p:cNvPr>
          <p:cNvSpPr txBox="1"/>
          <p:nvPr/>
        </p:nvSpPr>
        <p:spPr>
          <a:xfrm>
            <a:off x="7797209" y="4134862"/>
            <a:ext cx="258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Specialties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263CE6-5151-34B3-B260-98A9D194D296}"/>
              </a:ext>
            </a:extLst>
          </p:cNvPr>
          <p:cNvSpPr/>
          <p:nvPr/>
        </p:nvSpPr>
        <p:spPr>
          <a:xfrm>
            <a:off x="7931888" y="4527981"/>
            <a:ext cx="2508746" cy="1548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EB486D-5273-7809-9C94-A8CBB8C29D9F}"/>
              </a:ext>
            </a:extLst>
          </p:cNvPr>
          <p:cNvSpPr txBox="1"/>
          <p:nvPr/>
        </p:nvSpPr>
        <p:spPr>
          <a:xfrm>
            <a:off x="8064197" y="4717829"/>
            <a:ext cx="2316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Athletes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Marriage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Students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OCD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GAD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94166E-ED24-454B-BCD3-40E8EB3787B6}"/>
              </a:ext>
            </a:extLst>
          </p:cNvPr>
          <p:cNvSpPr/>
          <p:nvPr/>
        </p:nvSpPr>
        <p:spPr>
          <a:xfrm>
            <a:off x="10689771" y="1448256"/>
            <a:ext cx="990600" cy="581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914375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C6F8-2B1B-109C-0702-1B540C8E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East Tennessee Mental Health Resources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66A68-8711-09F8-190D-10839F9700DE}"/>
              </a:ext>
            </a:extLst>
          </p:cNvPr>
          <p:cNvSpPr/>
          <p:nvPr/>
        </p:nvSpPr>
        <p:spPr>
          <a:xfrm>
            <a:off x="751114" y="2201412"/>
            <a:ext cx="10929257" cy="4299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A4A4B-ECA8-DD96-7405-99351A505CB8}"/>
              </a:ext>
            </a:extLst>
          </p:cNvPr>
          <p:cNvSpPr txBox="1"/>
          <p:nvPr/>
        </p:nvSpPr>
        <p:spPr>
          <a:xfrm>
            <a:off x="925287" y="1570221"/>
            <a:ext cx="936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Administrative Login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5F5B08-8432-2BE9-36DF-C87FB4CFA3EF}"/>
              </a:ext>
            </a:extLst>
          </p:cNvPr>
          <p:cNvSpPr/>
          <p:nvPr/>
        </p:nvSpPr>
        <p:spPr>
          <a:xfrm>
            <a:off x="1257299" y="2542610"/>
            <a:ext cx="9916886" cy="3668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0232D9-8D27-B3CE-9F11-80C7C9651E8F}"/>
              </a:ext>
            </a:extLst>
          </p:cNvPr>
          <p:cNvSpPr txBox="1"/>
          <p:nvPr/>
        </p:nvSpPr>
        <p:spPr>
          <a:xfrm>
            <a:off x="2650671" y="2670393"/>
            <a:ext cx="7347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Log 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C0CB24-2A1F-2D36-5D04-67A3A61B205A}"/>
              </a:ext>
            </a:extLst>
          </p:cNvPr>
          <p:cNvSpPr/>
          <p:nvPr/>
        </p:nvSpPr>
        <p:spPr>
          <a:xfrm>
            <a:off x="3826328" y="3301584"/>
            <a:ext cx="5268686" cy="751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Email Address or Username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D7140FD-28C9-BD3E-DE6C-D4E87916C503}"/>
              </a:ext>
            </a:extLst>
          </p:cNvPr>
          <p:cNvSpPr/>
          <p:nvPr/>
        </p:nvSpPr>
        <p:spPr>
          <a:xfrm>
            <a:off x="3826328" y="4385259"/>
            <a:ext cx="5268686" cy="751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Password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3069268-781B-7862-FCAD-4C752881AC5C}"/>
              </a:ext>
            </a:extLst>
          </p:cNvPr>
          <p:cNvSpPr/>
          <p:nvPr/>
        </p:nvSpPr>
        <p:spPr>
          <a:xfrm>
            <a:off x="5148942" y="5355771"/>
            <a:ext cx="2405744" cy="629314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In</a:t>
            </a:r>
          </a:p>
        </p:txBody>
      </p:sp>
      <p:pic>
        <p:nvPicPr>
          <p:cNvPr id="30" name="Picture 29" descr="A grey padlock with a keyhole&#10;&#10;Description automatically generated">
            <a:extLst>
              <a:ext uri="{FF2B5EF4-FFF2-40B4-BE49-F238E27FC236}">
                <a16:creationId xmlns:a16="http://schemas.microsoft.com/office/drawing/2014/main" id="{FA3083F0-EF8B-9DAD-6598-C513BF8B34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271783" y="5504670"/>
            <a:ext cx="668722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65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5499</TotalTime>
  <Words>458</Words>
  <Application>Microsoft Office PowerPoint</Application>
  <PresentationFormat>Widescreen</PresentationFormat>
  <Paragraphs>174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Wingdings</vt:lpstr>
      <vt:lpstr>Office Theme</vt:lpstr>
      <vt:lpstr>East Tennessee Mental Health Resources </vt:lpstr>
      <vt:lpstr>East Tennessee Mental Health Resources </vt:lpstr>
      <vt:lpstr>East Tennessee Mental Health Resources </vt:lpstr>
      <vt:lpstr>East Tennessee Mental Health Resources </vt:lpstr>
      <vt:lpstr>East Tennessee Mental Health Resources </vt:lpstr>
      <vt:lpstr>East Tennessee Mental Health Resources </vt:lpstr>
      <vt:lpstr>East Tennessee Mental Health Resources </vt:lpstr>
      <vt:lpstr>East Tennessee Mental Health Resources </vt:lpstr>
      <vt:lpstr>East Tennessee Mental Health Resources </vt:lpstr>
      <vt:lpstr>East Tennessee Mental Health Resources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East Tennessee Mental Health Resources </dc:title>
  <dc:creator>Jasmine</dc:creator>
  <cp:lastModifiedBy>Jasmine Reisler</cp:lastModifiedBy>
  <cp:revision>29</cp:revision>
  <dcterms:created xsi:type="dcterms:W3CDTF">2024-03-27T15:27:52Z</dcterms:created>
  <dcterms:modified xsi:type="dcterms:W3CDTF">2024-04-22T17:58:31Z</dcterms:modified>
</cp:coreProperties>
</file>