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7" r:id="rId6"/>
    <p:sldId id="257" r:id="rId7"/>
    <p:sldId id="258" r:id="rId8"/>
    <p:sldId id="268" r:id="rId9"/>
    <p:sldId id="266" r:id="rId10"/>
  </p:sldIdLst>
  <p:sldSz cx="18300700" cy="10299700"/>
  <p:notesSz cx="18300700" cy="102997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6S2e03xabb3kxWO+wkoeeV8cR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36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929563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0366375" y="0"/>
            <a:ext cx="7929563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53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054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64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3:notes"/>
          <p:cNvSpPr txBox="1">
            <a:spLocks noGrp="1"/>
          </p:cNvSpPr>
          <p:nvPr>
            <p:ph type="sldNum" idx="12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70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40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5570091" y="1463179"/>
            <a:ext cx="7160516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5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ubTitle" idx="1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5570091" y="1463179"/>
            <a:ext cx="7160516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5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5570091" y="1463179"/>
            <a:ext cx="7160516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5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5570091" y="1463179"/>
            <a:ext cx="7160516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3744436" y="3854450"/>
            <a:ext cx="10811828" cy="8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8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65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Talleres Java Clase 3</a:t>
            </a:r>
            <a:endParaRPr sz="46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extrusionOk="0">
                <a:moveTo>
                  <a:pt x="0" y="0"/>
                </a:moveTo>
                <a:lnTo>
                  <a:pt x="7768590" y="0"/>
                </a:lnTo>
                <a:lnTo>
                  <a:pt x="776859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r="33991"/>
          <a:stretch/>
        </p:blipFill>
        <p:spPr>
          <a:xfrm>
            <a:off x="462643" y="265943"/>
            <a:ext cx="51054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7818" y="265943"/>
            <a:ext cx="3190239" cy="136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9607487" y="1260791"/>
            <a:ext cx="443738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Clases</a:t>
            </a:r>
            <a:endParaRPr dirty="0"/>
          </a:p>
        </p:txBody>
      </p:sp>
      <p:sp>
        <p:nvSpPr>
          <p:cNvPr id="57" name="Google Shape;57;p2"/>
          <p:cNvSpPr/>
          <p:nvPr/>
        </p:nvSpPr>
        <p:spPr>
          <a:xfrm>
            <a:off x="9607487" y="909653"/>
            <a:ext cx="8680774" cy="159546"/>
          </a:xfrm>
          <a:custGeom>
            <a:avLst/>
            <a:gdLst/>
            <a:ahLst/>
            <a:cxnLst/>
            <a:rect l="l" t="t" r="r" b="b"/>
            <a:pathLst>
              <a:path w="7643494" h="114300" extrusionOk="0">
                <a:moveTo>
                  <a:pt x="0" y="0"/>
                </a:moveTo>
                <a:lnTo>
                  <a:pt x="7643234" y="0"/>
                </a:lnTo>
                <a:lnTo>
                  <a:pt x="764323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9605815" y="8463662"/>
            <a:ext cx="8217534" cy="43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12700" marR="5080" lvl="0" indent="0" algn="l" rtl="0">
              <a:lnSpc>
                <a:spcPct val="9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056821" y="1901963"/>
            <a:ext cx="13426621" cy="503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s-CL" sz="27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clase representa un conjunto de objetos que comparten una estructura y un comportamiento comunes. Una clase es una combinación específica de atributos y métodos y puede considerarse un tipo de dato no primitivo</a:t>
            </a:r>
            <a:r>
              <a:rPr lang="es-CL" sz="27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CL" sz="275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Así, una clase es una especie de </a:t>
            </a:r>
            <a:r>
              <a:rPr lang="es-CL" sz="2750" i="1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plantilla</a:t>
            </a:r>
            <a:r>
              <a:rPr lang="es-CL" sz="275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de objetos: define los atributos que componen ese tipo de objetos y los métodos que pueden emplearse para trabajar con esos objetos.</a:t>
            </a:r>
            <a:endParaRPr lang="es-CL" sz="27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endParaRPr lang="es-CL" sz="27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s-MX" sz="2750" dirty="0"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780B69-066F-5FBE-7C67-2D3F52779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21" y="4432988"/>
            <a:ext cx="8217534" cy="23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9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9607487" y="1260791"/>
            <a:ext cx="443738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Objetos</a:t>
            </a:r>
            <a:endParaRPr dirty="0"/>
          </a:p>
        </p:txBody>
      </p:sp>
      <p:sp>
        <p:nvSpPr>
          <p:cNvPr id="57" name="Google Shape;57;p2"/>
          <p:cNvSpPr/>
          <p:nvPr/>
        </p:nvSpPr>
        <p:spPr>
          <a:xfrm>
            <a:off x="9607487" y="909653"/>
            <a:ext cx="8680774" cy="159546"/>
          </a:xfrm>
          <a:custGeom>
            <a:avLst/>
            <a:gdLst/>
            <a:ahLst/>
            <a:cxnLst/>
            <a:rect l="l" t="t" r="r" b="b"/>
            <a:pathLst>
              <a:path w="7643494" h="114300" extrusionOk="0">
                <a:moveTo>
                  <a:pt x="0" y="0"/>
                </a:moveTo>
                <a:lnTo>
                  <a:pt x="7643234" y="0"/>
                </a:lnTo>
                <a:lnTo>
                  <a:pt x="764323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9605815" y="8463662"/>
            <a:ext cx="8217534" cy="43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12700" marR="5080" lvl="0" indent="0" algn="l" rtl="0">
              <a:lnSpc>
                <a:spcPct val="9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056821" y="1901963"/>
            <a:ext cx="13426621" cy="6398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s-CL" sz="2750" kern="1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s-CL" sz="2750" kern="1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 objeto es una </a:t>
            </a:r>
            <a:r>
              <a:rPr lang="es-CL" sz="2750" i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instancia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de una clase predefinida en Java o declarada por el usuario.</a:t>
            </a: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75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  <a:sym typeface="Calibri"/>
              </a:rPr>
              <a:t>Todos los objetos (en la vida real) tienen una serie de características (Atributos) y un comportamiento(Métodos). Por ejemplo, una puerta tiene color, forma, dimensiones, material (posee características) y puede abrirse, cerrarse. (posee un comportamiento). 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75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  <a:sym typeface="Calibri"/>
              </a:rPr>
              <a:t>En Programación Orientada a Objetos, un objeto es una combinación de los datos específicos y de las rutinas que pueden operar con estos datos.</a:t>
            </a: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endParaRPr lang="es-CL" sz="275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01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9607487" y="1260791"/>
            <a:ext cx="443738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Atributos</a:t>
            </a:r>
            <a:endParaRPr dirty="0"/>
          </a:p>
        </p:txBody>
      </p:sp>
      <p:sp>
        <p:nvSpPr>
          <p:cNvPr id="57" name="Google Shape;57;p2"/>
          <p:cNvSpPr/>
          <p:nvPr/>
        </p:nvSpPr>
        <p:spPr>
          <a:xfrm>
            <a:off x="9607487" y="909653"/>
            <a:ext cx="8680774" cy="159546"/>
          </a:xfrm>
          <a:custGeom>
            <a:avLst/>
            <a:gdLst/>
            <a:ahLst/>
            <a:cxnLst/>
            <a:rect l="l" t="t" r="r" b="b"/>
            <a:pathLst>
              <a:path w="7643494" h="114300" extrusionOk="0">
                <a:moveTo>
                  <a:pt x="0" y="0"/>
                </a:moveTo>
                <a:lnTo>
                  <a:pt x="7643234" y="0"/>
                </a:lnTo>
                <a:lnTo>
                  <a:pt x="764323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9605815" y="8463662"/>
            <a:ext cx="8217534" cy="43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12700" marR="5080" lvl="0" indent="0" algn="l" rtl="0">
              <a:lnSpc>
                <a:spcPct val="9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056821" y="1901963"/>
            <a:ext cx="13426621" cy="590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solidFill>
                  <a:srgbClr val="22222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L" sz="2750" kern="1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omponentes de un objeto que almacenan datos.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datos pueden ser de tipo primitivo (</a:t>
            </a:r>
            <a:r>
              <a:rPr lang="es-CL" sz="2750" kern="10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s-CL" sz="2750" kern="1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sz="2750" kern="10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s-CL" sz="2750" kern="1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sz="2750" kern="10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s-CL" sz="2750" kern="1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sz="2750" kern="10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s-CL" sz="2750" kern="100" dirty="0" err="1">
                <a:solidFill>
                  <a:srgbClr val="22222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,etc</a:t>
            </a:r>
            <a:r>
              <a:rPr lang="es-CL" sz="2750" kern="100" dirty="0">
                <a:solidFill>
                  <a:srgbClr val="22222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CL" sz="2750" kern="1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o, a su vez, de otro tipo de objeto.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idea es que un atributo representa una propiedad determinada de un objeto.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solidFill>
                  <a:srgbClr val="22222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convención esta debe estar definida como privada</a:t>
            </a:r>
            <a:endParaRPr lang="es-CL" sz="27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s-CL" sz="275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FE0871-16D6-3039-EBB1-6CB8F85A4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38" y="5585058"/>
            <a:ext cx="10125729" cy="16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5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9607487" y="1260791"/>
            <a:ext cx="443738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Metodos</a:t>
            </a:r>
            <a:endParaRPr dirty="0"/>
          </a:p>
        </p:txBody>
      </p:sp>
      <p:sp>
        <p:nvSpPr>
          <p:cNvPr id="57" name="Google Shape;57;p2"/>
          <p:cNvSpPr/>
          <p:nvPr/>
        </p:nvSpPr>
        <p:spPr>
          <a:xfrm>
            <a:off x="9607487" y="909653"/>
            <a:ext cx="8680774" cy="159546"/>
          </a:xfrm>
          <a:custGeom>
            <a:avLst/>
            <a:gdLst/>
            <a:ahLst/>
            <a:cxnLst/>
            <a:rect l="l" t="t" r="r" b="b"/>
            <a:pathLst>
              <a:path w="7643494" h="114300" extrusionOk="0">
                <a:moveTo>
                  <a:pt x="0" y="0"/>
                </a:moveTo>
                <a:lnTo>
                  <a:pt x="7643234" y="0"/>
                </a:lnTo>
                <a:lnTo>
                  <a:pt x="764323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056821" y="1901963"/>
            <a:ext cx="13426621" cy="514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 método es un bloque de código que realiza una tarea específica y que se define dentro de una clase. Los métodos son fundamentales en la programación orientada a objetos y se utilizan para encapsular la lógica y el comportamiento de un objeto. Cada aplicación en Java consiste en al menos un método, que es el método principal llamado </a:t>
            </a:r>
            <a:r>
              <a:rPr lang="es-CL" sz="2750" b="1" kern="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main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s-ES" sz="2750" b="1" kern="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s-CL" sz="275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6087DF-2957-32A4-EE7F-E5A149EC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27" y="4823596"/>
            <a:ext cx="14648446" cy="24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9605815" y="8463662"/>
            <a:ext cx="8217534" cy="43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12700" marR="5080" lvl="0" indent="0" algn="l" rtl="0">
              <a:lnSpc>
                <a:spcPct val="9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BBAAB5-89FF-81D1-EAFA-7D30C2AA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97" y="280480"/>
            <a:ext cx="11911590" cy="9738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9607487" y="1260791"/>
            <a:ext cx="443738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Creación de objetos</a:t>
            </a:r>
            <a:endParaRPr dirty="0"/>
          </a:p>
        </p:txBody>
      </p:sp>
      <p:sp>
        <p:nvSpPr>
          <p:cNvPr id="68" name="Google Shape;68;p3"/>
          <p:cNvSpPr/>
          <p:nvPr/>
        </p:nvSpPr>
        <p:spPr>
          <a:xfrm>
            <a:off x="9607487" y="909653"/>
            <a:ext cx="8680774" cy="159546"/>
          </a:xfrm>
          <a:custGeom>
            <a:avLst/>
            <a:gdLst/>
            <a:ahLst/>
            <a:cxnLst/>
            <a:rect l="l" t="t" r="r" b="b"/>
            <a:pathLst>
              <a:path w="7643494" h="114300" extrusionOk="0">
                <a:moveTo>
                  <a:pt x="0" y="0"/>
                </a:moveTo>
                <a:lnTo>
                  <a:pt x="7643234" y="0"/>
                </a:lnTo>
                <a:lnTo>
                  <a:pt x="764323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9605815" y="8463662"/>
            <a:ext cx="8217534" cy="43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12700" marR="5080" lvl="0" indent="0" algn="l" rtl="0">
              <a:lnSpc>
                <a:spcPct val="9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16B7B0-80DA-4D73-CBA5-2ECB4ADC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5" y="989426"/>
            <a:ext cx="8513545" cy="58688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B889A4-FC9F-6676-F7FC-241ED68D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15" y="3516523"/>
            <a:ext cx="8252064" cy="336651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52F617A-2211-981C-0D60-CA3B955AEB39}"/>
              </a:ext>
            </a:extLst>
          </p:cNvPr>
          <p:cNvSpPr txBox="1"/>
          <p:nvPr/>
        </p:nvSpPr>
        <p:spPr>
          <a:xfrm>
            <a:off x="917415" y="7356120"/>
            <a:ext cx="16465870" cy="1949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Hemos definido la clase </a:t>
            </a:r>
            <a:r>
              <a:rPr lang="es-CL" sz="27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Persona</a:t>
            </a: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 atributos (</a:t>
            </a:r>
            <a:r>
              <a:rPr lang="es-CL" sz="27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nombre</a:t>
            </a: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s-CL" sz="27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edad</a:t>
            </a: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), un constructor para inicializar esos atributos, y dos métodos (</a:t>
            </a:r>
            <a:r>
              <a:rPr lang="es-CL" sz="2700" b="1" kern="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mostrarInformacion</a:t>
            </a: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s-CL" sz="27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saludar</a:t>
            </a: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Luego, en la clase </a:t>
            </a:r>
            <a:r>
              <a:rPr lang="es-CL" sz="27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Principal</a:t>
            </a: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creamos un objeto </a:t>
            </a:r>
            <a:r>
              <a:rPr lang="es-CL" sz="27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persona1</a:t>
            </a: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la clase </a:t>
            </a:r>
            <a:r>
              <a:rPr lang="es-CL" sz="27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Persona</a:t>
            </a: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usando </a:t>
            </a:r>
            <a:r>
              <a:rPr lang="es-CL" sz="27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new Persona("Juan", 25)</a:t>
            </a:r>
            <a:r>
              <a:rPr lang="es-CL" sz="27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9607487" y="1260791"/>
            <a:ext cx="443738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Métodos set y </a:t>
            </a:r>
            <a:r>
              <a:rPr lang="es-ES" dirty="0" err="1"/>
              <a:t>get</a:t>
            </a:r>
            <a:endParaRPr dirty="0"/>
          </a:p>
        </p:txBody>
      </p:sp>
      <p:sp>
        <p:nvSpPr>
          <p:cNvPr id="57" name="Google Shape;57;p2"/>
          <p:cNvSpPr/>
          <p:nvPr/>
        </p:nvSpPr>
        <p:spPr>
          <a:xfrm>
            <a:off x="9607487" y="909653"/>
            <a:ext cx="8680774" cy="159546"/>
          </a:xfrm>
          <a:custGeom>
            <a:avLst/>
            <a:gdLst/>
            <a:ahLst/>
            <a:cxnLst/>
            <a:rect l="l" t="t" r="r" b="b"/>
            <a:pathLst>
              <a:path w="7643494" h="114300" extrusionOk="0">
                <a:moveTo>
                  <a:pt x="0" y="0"/>
                </a:moveTo>
                <a:lnTo>
                  <a:pt x="7643234" y="0"/>
                </a:lnTo>
                <a:lnTo>
                  <a:pt x="764323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056821" y="1901963"/>
            <a:ext cx="13426621" cy="514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métodos </a:t>
            </a:r>
            <a:r>
              <a:rPr lang="es-CL" sz="2750" kern="1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s-CL" sz="275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set son convenciones utilizadas en programación orientada a objetos (OOP) para acceder(</a:t>
            </a:r>
            <a:r>
              <a:rPr lang="es-CL" sz="2750" kern="1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s-CL" sz="275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 modificar(set) los valores de los atributos de un objeto de manera controlada. Estos métodos buscan proteger los detalles internos de la implementación de una clase y controlar cómo se accede y modifica la información contenida en sus objetos.</a:t>
            </a:r>
            <a:endParaRPr lang="es-CL" sz="27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s-CL" sz="275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  <a:p>
            <a:pPr>
              <a:lnSpc>
                <a:spcPct val="107000"/>
              </a:lnSpc>
            </a:pP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5626F0-60B5-914C-8AB6-C572DF6F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20" y="5007117"/>
            <a:ext cx="4396922" cy="27140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FFD324-6B04-410A-8934-2F2F2FF8A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19" y="8548157"/>
            <a:ext cx="5806778" cy="811577"/>
          </a:xfrm>
          <a:prstGeom prst="rect">
            <a:avLst/>
          </a:prstGeom>
        </p:spPr>
      </p:pic>
      <p:sp>
        <p:nvSpPr>
          <p:cNvPr id="7" name="Google Shape;59;p2">
            <a:extLst>
              <a:ext uri="{FF2B5EF4-FFF2-40B4-BE49-F238E27FC236}">
                <a16:creationId xmlns:a16="http://schemas.microsoft.com/office/drawing/2014/main" id="{5F92054E-2214-F6EB-CD70-6077D5EF8A5A}"/>
              </a:ext>
            </a:extLst>
          </p:cNvPr>
          <p:cNvSpPr txBox="1"/>
          <p:nvPr/>
        </p:nvSpPr>
        <p:spPr>
          <a:xfrm>
            <a:off x="1056819" y="4473233"/>
            <a:ext cx="13426621" cy="394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método </a:t>
            </a:r>
            <a:r>
              <a:rPr lang="es-CL" sz="2750" kern="1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s-CL" sz="275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				 Ejemplo método set: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2750" kern="1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2750" kern="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2750" kern="1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2750" kern="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2750" kern="1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Implementación:						 Implementación:</a:t>
            </a:r>
            <a:endParaRPr lang="es-MX" sz="2750" dirty="0">
              <a:latin typeface="Verdana" panose="020B0604030504040204" pitchFamily="34" charset="0"/>
              <a:ea typeface="Verdana" panose="020B0604030504040204" pitchFamily="34" charset="0"/>
              <a:sym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18A2AE-5324-D371-2C3F-CA9553470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432" y="5007117"/>
            <a:ext cx="6230119" cy="27140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D0C1548-59C5-4766-0A17-A24BFC5DB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432" y="8428216"/>
            <a:ext cx="5076008" cy="10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9605815" y="8463662"/>
            <a:ext cx="8217534" cy="43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12700" marR="5080" lvl="0" indent="0" algn="l" rtl="0">
              <a:lnSpc>
                <a:spcPct val="9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183533-81B9-1F86-5E95-CC6905F7BC14}"/>
              </a:ext>
            </a:extLst>
          </p:cNvPr>
          <p:cNvSpPr txBox="1"/>
          <p:nvPr/>
        </p:nvSpPr>
        <p:spPr>
          <a:xfrm>
            <a:off x="964944" y="591558"/>
            <a:ext cx="16370811" cy="9434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Ejercicio 1: Creación de una Clase Básica</a:t>
            </a:r>
            <a:endParaRPr lang="es-CL" sz="275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Crear una clase llamada </a:t>
            </a: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Libro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 los siguientes atributos: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Título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Autor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Año de publicación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Ejercicio 2: Método de Visualización</a:t>
            </a:r>
            <a:endParaRPr lang="es-CL" sz="275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Agregar un método a la clase </a:t>
            </a: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Libro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llamado </a:t>
            </a:r>
            <a:r>
              <a:rPr lang="es-CL" sz="2750" b="1" kern="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mostrarInformacion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imprima en consola la información completa del libro.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Ejercicio 3: Uso de Constructores</a:t>
            </a:r>
            <a:endParaRPr lang="es-CL" sz="275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Modificar la clase </a:t>
            </a: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Libro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incluir un constructor que permita crear un libro especificando título, autor y año de publicación al instante de la creación del objeto.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Ejercicio 4: Creación de Objetos</a:t>
            </a:r>
            <a:endParaRPr lang="es-CL" sz="275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 el programa principal, crear al menos dos objetos de la clase </a:t>
            </a: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Libro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mostrar su información utilizando el método </a:t>
            </a:r>
            <a:r>
              <a:rPr lang="es-CL" sz="2750" b="1" kern="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mostrarInformacion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Ejercicio 5: Clase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Crear una clase llamada </a:t>
            </a: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Biblioteca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tenga un atributo que sea una lista de libros. Agregar métodos a la clase </a:t>
            </a:r>
            <a:r>
              <a:rPr lang="es-CL" sz="275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Biblioteca</a:t>
            </a:r>
            <a:r>
              <a:rPr lang="es-CL" sz="275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agregar un libro a la lista y para mostrar la información de todos los libros en la biblioteca.</a:t>
            </a:r>
          </a:p>
        </p:txBody>
      </p:sp>
    </p:spTree>
    <p:extLst>
      <p:ext uri="{BB962C8B-B14F-4D97-AF65-F5344CB8AC3E}">
        <p14:creationId xmlns:p14="http://schemas.microsoft.com/office/powerpoint/2010/main" val="77876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608</Words>
  <Application>Microsoft Office PowerPoint</Application>
  <PresentationFormat>Personalizado</PresentationFormat>
  <Paragraphs>67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Symbol</vt:lpstr>
      <vt:lpstr>Verdana</vt:lpstr>
      <vt:lpstr>Arial</vt:lpstr>
      <vt:lpstr>Tahoma</vt:lpstr>
      <vt:lpstr>Calibri</vt:lpstr>
      <vt:lpstr>Office Theme</vt:lpstr>
      <vt:lpstr>Presentación de PowerPoint</vt:lpstr>
      <vt:lpstr>Clases</vt:lpstr>
      <vt:lpstr>Objetos</vt:lpstr>
      <vt:lpstr>Atributos</vt:lpstr>
      <vt:lpstr>Metodos</vt:lpstr>
      <vt:lpstr>Presentación de PowerPoint</vt:lpstr>
      <vt:lpstr>Creación de objetos</vt:lpstr>
      <vt:lpstr>Métodos set y get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rodriguez</dc:creator>
  <cp:lastModifiedBy>Constanza Phoenix</cp:lastModifiedBy>
  <cp:revision>2</cp:revision>
  <dcterms:created xsi:type="dcterms:W3CDTF">2023-11-09T17:36:58Z</dcterms:created>
  <dcterms:modified xsi:type="dcterms:W3CDTF">2023-11-16T22:25:53Z</dcterms:modified>
</cp:coreProperties>
</file>