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6" r:id="rId3"/>
    <p:sldId id="282" r:id="rId4"/>
    <p:sldId id="283" r:id="rId5"/>
    <p:sldId id="275" r:id="rId6"/>
    <p:sldId id="284" r:id="rId7"/>
    <p:sldId id="277" r:id="rId8"/>
    <p:sldId id="281" r:id="rId9"/>
    <p:sldId id="280" r:id="rId10"/>
    <p:sldId id="285" r:id="rId11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3" autoAdjust="0"/>
    <p:restoredTop sz="99425" autoAdjust="0"/>
  </p:normalViewPr>
  <p:slideViewPr>
    <p:cSldViewPr>
      <p:cViewPr>
        <p:scale>
          <a:sx n="75" d="100"/>
          <a:sy n="75" d="100"/>
        </p:scale>
        <p:origin x="-9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844" y="-6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74706" y="457631"/>
            <a:ext cx="4288674" cy="3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1" rIns="92042" bIns="46021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 dirty="0" err="1" smtClean="0"/>
              <a:t>M.Sc</a:t>
            </a:r>
            <a:r>
              <a:rPr lang="de-DE" dirty="0" smtClean="0"/>
              <a:t>. Kevin Reiter </a:t>
            </a:r>
            <a:r>
              <a:rPr lang="de-DE" dirty="0" smtClean="0"/>
              <a:t>| Fakultät für Chemie und Biowissenschaften</a:t>
            </a:r>
            <a:endParaRPr lang="de-DE" dirty="0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6575" y="9407683"/>
            <a:ext cx="3076263" cy="8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5" y="205115"/>
            <a:ext cx="999196" cy="5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1" rIns="92042" bIns="4602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1" rIns="92042" bIns="4602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1" rIns="92042" bIns="460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1" rIns="92042" bIns="4602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r>
              <a:rPr lang="de-DE" dirty="0" err="1" smtClean="0"/>
              <a:t>M.Sc</a:t>
            </a:r>
            <a:r>
              <a:rPr lang="de-DE" dirty="0" smtClean="0"/>
              <a:t>. Kevin Reiter | Fakultät für Chemie und Biowissenschaften</a:t>
            </a:r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2" tIns="46021" rIns="92042" bIns="4602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Musterfakultät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8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5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 smtClean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83568" y="3320178"/>
            <a:ext cx="4537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600" dirty="0" smtClean="0">
                <a:solidFill>
                  <a:schemeClr val="bg1"/>
                </a:solidFill>
              </a:rPr>
              <a:t>Sonderforschungsbereich</a:t>
            </a:r>
            <a:r>
              <a:rPr lang="de-DE" altLang="de-DE" sz="1600" baseline="0" dirty="0" smtClean="0">
                <a:solidFill>
                  <a:schemeClr val="bg1"/>
                </a:solidFill>
              </a:rPr>
              <a:t> 1176</a:t>
            </a:r>
            <a:endParaRPr lang="de-DE" altLang="de-DE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smtClean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33375"/>
            <a:ext cx="1639423" cy="5761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112339"/>
            <a:ext cx="1619250" cy="18267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1" r="4324" b="8000"/>
          <a:stretch/>
        </p:blipFill>
        <p:spPr>
          <a:xfrm>
            <a:off x="4067944" y="3220219"/>
            <a:ext cx="4545583" cy="4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Karlsruhe Institute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Technology (KIT).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 smtClean="0"/>
              <a:t>SFB 1176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 smtClean="0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/>
              <a:t>01.04.2016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smtClean="0"/>
              <a:t>Project Q5</a:t>
            </a:r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00423" y="1628800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 smtClean="0">
                <a:solidFill>
                  <a:schemeClr val="tx2"/>
                </a:solidFill>
              </a:rPr>
              <a:t>Project </a:t>
            </a:r>
            <a:r>
              <a:rPr lang="de-DE" altLang="de-DE" sz="2600" b="1" dirty="0" smtClean="0"/>
              <a:t>Q5</a:t>
            </a:r>
            <a:r>
              <a:rPr lang="de-DE" altLang="de-DE" sz="2600" b="1" dirty="0" smtClean="0">
                <a:solidFill>
                  <a:schemeClr val="tx2"/>
                </a:solidFill>
              </a:rPr>
              <a:t> – </a:t>
            </a:r>
            <a:r>
              <a:rPr lang="en-US" sz="2800" b="1" dirty="0"/>
              <a:t>Quantum Mechanical Description of Molecules in Magnetic Fields: 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Recent </a:t>
            </a:r>
            <a:r>
              <a:rPr lang="en-US" sz="2800" b="1" dirty="0"/>
              <a:t>Developments and Outlook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204864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1800" b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 smtClean="0"/>
              <a:t>Workshop </a:t>
            </a:r>
            <a:r>
              <a:rPr lang="en-US" sz="1800" dirty="0"/>
              <a:t>Bad </a:t>
            </a:r>
            <a:r>
              <a:rPr lang="en-US" sz="1800" dirty="0" err="1"/>
              <a:t>Herrenalb</a:t>
            </a:r>
            <a:r>
              <a:rPr lang="en-US" sz="1800" dirty="0"/>
              <a:t> 31.03.-01.04.2016 </a:t>
            </a:r>
            <a:endParaRPr lang="de-DE" altLang="de-DE" sz="1800" b="1" dirty="0">
              <a:solidFill>
                <a:srgbClr val="00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843807" y="4521773"/>
            <a:ext cx="320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Kevin Reiter</a:t>
            </a:r>
          </a:p>
          <a:p>
            <a:r>
              <a:rPr lang="de-DE" dirty="0" smtClean="0"/>
              <a:t>Supervisor: </a:t>
            </a:r>
            <a:r>
              <a:rPr lang="de-DE" b="1" dirty="0" smtClean="0"/>
              <a:t>Florian </a:t>
            </a:r>
            <a:r>
              <a:rPr lang="de-DE" b="1" dirty="0" err="1" smtClean="0"/>
              <a:t>Weigend</a:t>
            </a:r>
            <a:endParaRPr lang="de-DE" dirty="0"/>
          </a:p>
          <a:p>
            <a:r>
              <a:rPr lang="de-DE" dirty="0" smtClean="0"/>
              <a:t>Work </a:t>
            </a:r>
            <a:r>
              <a:rPr lang="en-US" dirty="0" smtClean="0"/>
              <a:t>packages</a:t>
            </a:r>
            <a:r>
              <a:rPr lang="de-DE" dirty="0" smtClean="0"/>
              <a:t> PB1-PB4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van </a:t>
            </a:r>
            <a:r>
              <a:rPr lang="en-US" dirty="0" err="1" smtClean="0"/>
              <a:t>Wüllen</a:t>
            </a:r>
            <a:r>
              <a:rPr lang="en-US" dirty="0" smtClean="0"/>
              <a:t>, Christoph, </a:t>
            </a:r>
            <a:r>
              <a:rPr lang="en-US" i="1" dirty="0" smtClean="0"/>
              <a:t>Int. J. Quant. Chem. </a:t>
            </a:r>
            <a:r>
              <a:rPr lang="en-US" dirty="0" smtClean="0"/>
              <a:t> 58 (1996) 147-152.</a:t>
            </a:r>
          </a:p>
          <a:p>
            <a:endParaRPr lang="en-US" dirty="0" smtClean="0"/>
          </a:p>
          <a:p>
            <a:r>
              <a:rPr lang="en-US" dirty="0" smtClean="0"/>
              <a:t>Cheeseman, J. R., et al., </a:t>
            </a:r>
            <a:r>
              <a:rPr lang="en-US" i="1" dirty="0" smtClean="0"/>
              <a:t>Chem. Phys. Lett. </a:t>
            </a:r>
            <a:r>
              <a:rPr lang="en-US" dirty="0" smtClean="0"/>
              <a:t> 252 (1996) 211-220.</a:t>
            </a:r>
          </a:p>
          <a:p>
            <a:endParaRPr lang="en-US" dirty="0" smtClean="0"/>
          </a:p>
          <a:p>
            <a:r>
              <a:rPr lang="en-US" dirty="0" err="1" smtClean="0"/>
              <a:t>Nicu</a:t>
            </a:r>
            <a:r>
              <a:rPr lang="en-US" dirty="0" smtClean="0"/>
              <a:t>, Valentin Paul, et al., </a:t>
            </a:r>
            <a:r>
              <a:rPr lang="en-US" i="1" dirty="0" err="1" smtClean="0"/>
              <a:t>Theor</a:t>
            </a:r>
            <a:r>
              <a:rPr lang="en-US" i="1" dirty="0" smtClean="0"/>
              <a:t>. Chem. Acc. </a:t>
            </a:r>
            <a:r>
              <a:rPr lang="en-US" dirty="0" smtClean="0"/>
              <a:t> 119 (2008) 245-263.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467544" y="562769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References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803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562769"/>
            <a:ext cx="6911975" cy="561975"/>
          </a:xfrm>
        </p:spPr>
        <p:txBody>
          <a:bodyPr/>
          <a:lstStyle/>
          <a:p>
            <a:r>
              <a:rPr lang="en-US" dirty="0" smtClean="0"/>
              <a:t>Q5-B: Extension of TURBOMOLE`s module for    </a:t>
            </a:r>
            <a:br>
              <a:rPr lang="en-US" dirty="0" smtClean="0"/>
            </a:br>
            <a:r>
              <a:rPr lang="en-US" dirty="0" smtClean="0"/>
              <a:t>           the calculation of chemical </a:t>
            </a:r>
            <a:r>
              <a:rPr lang="en-US" dirty="0" err="1" smtClean="0"/>
              <a:t>shieldings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PB1: heavy elements (Z&gt;36): relativistic core potentials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rgbClr val="FF0000"/>
                </a:solidFill>
              </a:rPr>
              <a:t>PB1a: </a:t>
            </a:r>
            <a:r>
              <a:rPr lang="en-US" i="1" dirty="0" smtClean="0">
                <a:solidFill>
                  <a:srgbClr val="FF0000"/>
                </a:solidFill>
              </a:rPr>
              <a:t>vibrational circular dichroism</a:t>
            </a:r>
            <a:r>
              <a:rPr lang="en-US" dirty="0" smtClean="0">
                <a:solidFill>
                  <a:srgbClr val="FF0000"/>
                </a:solidFill>
              </a:rPr>
              <a:t> (VCD) spectra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en-US" dirty="0" smtClean="0"/>
              <a:t>PB2: solvent effects: COSMO-model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PB3: efficiency: RI-approximation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PB4: paramagnetic systems, all-electron-relativistic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69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16824" cy="561975"/>
          </a:xfrm>
        </p:spPr>
        <p:txBody>
          <a:bodyPr/>
          <a:lstStyle/>
          <a:p>
            <a:r>
              <a:rPr lang="en-US" dirty="0" smtClean="0"/>
              <a:t>Effective core potentials: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572376" cy="489426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2400"/>
              </a:spcAft>
            </a:pPr>
            <a:r>
              <a:rPr lang="en-US" sz="1600" dirty="0" smtClean="0"/>
              <a:t>Heavy elements (→ </a:t>
            </a:r>
            <a:r>
              <a:rPr lang="en-US" sz="1600" dirty="0" err="1" smtClean="0"/>
              <a:t>metallopolymers</a:t>
            </a:r>
            <a:r>
              <a:rPr lang="en-US" sz="1600" dirty="0" smtClean="0"/>
              <a:t>): relativistic effects (also) affect the valence shell and hence the chemical </a:t>
            </a:r>
            <a:r>
              <a:rPr lang="en-US" sz="1600" dirty="0" err="1" smtClean="0"/>
              <a:t>shieldings</a:t>
            </a:r>
            <a:r>
              <a:rPr lang="en-US" sz="1600" dirty="0" smtClean="0"/>
              <a:t> at the neighboring atoms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Those effects can be treated by the use of Effective Core Potentials (ECPs) </a:t>
            </a:r>
            <a:r>
              <a:rPr lang="en-US" sz="1600" i="1" dirty="0" smtClean="0"/>
              <a:t>V</a:t>
            </a:r>
            <a:r>
              <a:rPr lang="en-US" sz="1600" baseline="30000" dirty="0" smtClean="0"/>
              <a:t>C</a:t>
            </a:r>
            <a:r>
              <a:rPr lang="en-US" sz="1600" dirty="0" smtClean="0"/>
              <a:t> and </a:t>
            </a:r>
            <a:br>
              <a:rPr lang="en-US" sz="1600" dirty="0" smtClean="0"/>
            </a:br>
            <a:r>
              <a:rPr lang="en-US" sz="1600" dirty="0" smtClean="0"/>
              <a:t>Gauge Including Atomic Orbitals (GIAOs):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Has been implemented in TURBOMOLE`s </a:t>
            </a:r>
            <a:br>
              <a:rPr lang="en-US" sz="1600" dirty="0" smtClean="0"/>
            </a:br>
            <a:r>
              <a:rPr lang="en-US" sz="1600" dirty="0" smtClean="0"/>
              <a:t>module </a:t>
            </a:r>
            <a:r>
              <a:rPr lang="en-US" sz="1600" dirty="0" err="1" smtClean="0">
                <a:latin typeface="Courier" pitchFamily="49" charset="0"/>
              </a:rPr>
              <a:t>mpshift</a:t>
            </a:r>
            <a:r>
              <a:rPr lang="en-US" sz="1600" dirty="0" smtClean="0"/>
              <a:t> and tested in detail e.g. at</a:t>
            </a:r>
            <a:br>
              <a:rPr lang="en-US" sz="1600" dirty="0" smtClean="0"/>
            </a:br>
            <a:r>
              <a:rPr lang="en-US" sz="1600" dirty="0" smtClean="0"/>
              <a:t>M(</a:t>
            </a:r>
            <a:r>
              <a:rPr lang="en-US" sz="1600" dirty="0" err="1" smtClean="0"/>
              <a:t>ppy</a:t>
            </a:r>
            <a:r>
              <a:rPr lang="en-US" sz="1600" dirty="0" smtClean="0"/>
              <a:t>)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, M = </a:t>
            </a:r>
            <a:r>
              <a:rPr lang="en-US" sz="1600" dirty="0" err="1" smtClean="0"/>
              <a:t>Ir</a:t>
            </a:r>
            <a:r>
              <a:rPr lang="en-US" sz="1600" dirty="0" smtClean="0"/>
              <a:t>, Co</a:t>
            </a:r>
            <a:br>
              <a:rPr lang="en-US" sz="1600" dirty="0" smtClean="0"/>
            </a:br>
            <a:r>
              <a:rPr lang="en-US" sz="1600" dirty="0" smtClean="0"/>
              <a:t>              </a:t>
            </a:r>
            <a:r>
              <a:rPr lang="en-US" sz="1600" dirty="0" err="1" smtClean="0"/>
              <a:t>ppy</a:t>
            </a:r>
            <a:r>
              <a:rPr lang="en-US" sz="1600" dirty="0" smtClean="0"/>
              <a:t> = 2-Phenylpyridine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	 </a:t>
            </a:r>
            <a:r>
              <a:rPr lang="en-US" dirty="0" smtClean="0"/>
              <a:t>	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82444"/>
              </p:ext>
            </p:extLst>
          </p:nvPr>
        </p:nvGraphicFramePr>
        <p:xfrm>
          <a:off x="683568" y="3356992"/>
          <a:ext cx="4286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Formel" r:id="rId3" imgW="3060360" imgH="368280" progId="Equation.3">
                  <p:embed/>
                </p:oleObj>
              </mc:Choice>
              <mc:Fallback>
                <p:oleObj name="Formel" r:id="rId3" imgW="306036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356992"/>
                        <a:ext cx="42862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nhaltsplatzhalter 6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4" t="7258" r="4200" b="9193"/>
          <a:stretch/>
        </p:blipFill>
        <p:spPr bwMode="auto">
          <a:xfrm>
            <a:off x="5023770" y="3140968"/>
            <a:ext cx="3508670" cy="305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10980"/>
              </p:ext>
            </p:extLst>
          </p:nvPr>
        </p:nvGraphicFramePr>
        <p:xfrm>
          <a:off x="4487863" y="2676525"/>
          <a:ext cx="41608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Formel" r:id="rId6" imgW="2971800" imgH="253800" progId="Equation.3">
                  <p:embed/>
                </p:oleObj>
              </mc:Choice>
              <mc:Fallback>
                <p:oleObj name="Formel" r:id="rId6" imgW="2971800" imgH="25380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2676525"/>
                        <a:ext cx="41608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1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205811" cy="561975"/>
          </a:xfrm>
        </p:spPr>
        <p:txBody>
          <a:bodyPr/>
          <a:lstStyle/>
          <a:p>
            <a:r>
              <a:rPr lang="en-US" dirty="0" smtClean="0"/>
              <a:t>Effective core potentials: application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grpSp>
        <p:nvGrpSpPr>
          <p:cNvPr id="331" name="Gruppieren 330"/>
          <p:cNvGrpSpPr/>
          <p:nvPr/>
        </p:nvGrpSpPr>
        <p:grpSpPr>
          <a:xfrm>
            <a:off x="4860032" y="2892146"/>
            <a:ext cx="3984473" cy="3497937"/>
            <a:chOff x="4502303" y="1784351"/>
            <a:chExt cx="3984473" cy="3497937"/>
          </a:xfrm>
        </p:grpSpPr>
        <p:grpSp>
          <p:nvGrpSpPr>
            <p:cNvPr id="15" name="Group 205"/>
            <p:cNvGrpSpPr>
              <a:grpSpLocks/>
            </p:cNvGrpSpPr>
            <p:nvPr/>
          </p:nvGrpSpPr>
          <p:grpSpPr bwMode="auto">
            <a:xfrm>
              <a:off x="4779963" y="1784351"/>
              <a:ext cx="3706813" cy="3036888"/>
              <a:chOff x="3011" y="1124"/>
              <a:chExt cx="2335" cy="1913"/>
            </a:xfrm>
          </p:grpSpPr>
          <p:sp>
            <p:nvSpPr>
              <p:cNvPr id="121" name="Line 5"/>
              <p:cNvSpPr>
                <a:spLocks noChangeShapeType="1"/>
              </p:cNvSpPr>
              <p:nvPr/>
            </p:nvSpPr>
            <p:spPr bwMode="auto">
              <a:xfrm>
                <a:off x="3197" y="2854"/>
                <a:ext cx="2149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2" name="Line 6"/>
              <p:cNvSpPr>
                <a:spLocks noChangeShapeType="1"/>
              </p:cNvSpPr>
              <p:nvPr/>
            </p:nvSpPr>
            <p:spPr bwMode="auto">
              <a:xfrm>
                <a:off x="3575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3974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4" name="Line 8"/>
              <p:cNvSpPr>
                <a:spLocks noChangeShapeType="1"/>
              </p:cNvSpPr>
              <p:nvPr/>
            </p:nvSpPr>
            <p:spPr bwMode="auto">
              <a:xfrm>
                <a:off x="4371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5" name="Line 9"/>
              <p:cNvSpPr>
                <a:spLocks noChangeShapeType="1"/>
              </p:cNvSpPr>
              <p:nvPr/>
            </p:nvSpPr>
            <p:spPr bwMode="auto">
              <a:xfrm>
                <a:off x="4770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6" name="Line 10"/>
              <p:cNvSpPr>
                <a:spLocks noChangeShapeType="1"/>
              </p:cNvSpPr>
              <p:nvPr/>
            </p:nvSpPr>
            <p:spPr bwMode="auto">
              <a:xfrm>
                <a:off x="5167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7" name="Line 11"/>
              <p:cNvSpPr>
                <a:spLocks noChangeShapeType="1"/>
              </p:cNvSpPr>
              <p:nvPr/>
            </p:nvSpPr>
            <p:spPr bwMode="auto">
              <a:xfrm>
                <a:off x="3376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8" name="Line 12"/>
              <p:cNvSpPr>
                <a:spLocks noChangeShapeType="1"/>
              </p:cNvSpPr>
              <p:nvPr/>
            </p:nvSpPr>
            <p:spPr bwMode="auto">
              <a:xfrm>
                <a:off x="3774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29" name="Line 13"/>
              <p:cNvSpPr>
                <a:spLocks noChangeShapeType="1"/>
              </p:cNvSpPr>
              <p:nvPr/>
            </p:nvSpPr>
            <p:spPr bwMode="auto">
              <a:xfrm>
                <a:off x="4172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0" name="Line 14"/>
              <p:cNvSpPr>
                <a:spLocks noChangeShapeType="1"/>
              </p:cNvSpPr>
              <p:nvPr/>
            </p:nvSpPr>
            <p:spPr bwMode="auto">
              <a:xfrm>
                <a:off x="4570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1" name="Line 15"/>
              <p:cNvSpPr>
                <a:spLocks noChangeShapeType="1"/>
              </p:cNvSpPr>
              <p:nvPr/>
            </p:nvSpPr>
            <p:spPr bwMode="auto">
              <a:xfrm>
                <a:off x="4968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2" name="Line 16"/>
              <p:cNvSpPr>
                <a:spLocks noChangeShapeType="1"/>
              </p:cNvSpPr>
              <p:nvPr/>
            </p:nvSpPr>
            <p:spPr bwMode="auto">
              <a:xfrm flipV="1">
                <a:off x="3197" y="1124"/>
                <a:ext cx="0" cy="173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3" name="Line 17"/>
              <p:cNvSpPr>
                <a:spLocks noChangeShapeType="1"/>
              </p:cNvSpPr>
              <p:nvPr/>
            </p:nvSpPr>
            <p:spPr bwMode="auto">
              <a:xfrm flipH="1">
                <a:off x="3180" y="2549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4" name="Line 18"/>
              <p:cNvSpPr>
                <a:spLocks noChangeShapeType="1"/>
              </p:cNvSpPr>
              <p:nvPr/>
            </p:nvSpPr>
            <p:spPr bwMode="auto">
              <a:xfrm flipH="1">
                <a:off x="3180" y="2229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5" name="Line 19"/>
              <p:cNvSpPr>
                <a:spLocks noChangeShapeType="1"/>
              </p:cNvSpPr>
              <p:nvPr/>
            </p:nvSpPr>
            <p:spPr bwMode="auto">
              <a:xfrm flipH="1">
                <a:off x="3180" y="1909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6" name="Line 20"/>
              <p:cNvSpPr>
                <a:spLocks noChangeShapeType="1"/>
              </p:cNvSpPr>
              <p:nvPr/>
            </p:nvSpPr>
            <p:spPr bwMode="auto">
              <a:xfrm flipH="1">
                <a:off x="3180" y="1588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7" name="Line 21"/>
              <p:cNvSpPr>
                <a:spLocks noChangeShapeType="1"/>
              </p:cNvSpPr>
              <p:nvPr/>
            </p:nvSpPr>
            <p:spPr bwMode="auto">
              <a:xfrm flipH="1">
                <a:off x="3180" y="1268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8" name="Line 22"/>
              <p:cNvSpPr>
                <a:spLocks noChangeShapeType="1"/>
              </p:cNvSpPr>
              <p:nvPr/>
            </p:nvSpPr>
            <p:spPr bwMode="auto">
              <a:xfrm flipH="1">
                <a:off x="3164" y="2710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39" name="Line 23"/>
              <p:cNvSpPr>
                <a:spLocks noChangeShapeType="1"/>
              </p:cNvSpPr>
              <p:nvPr/>
            </p:nvSpPr>
            <p:spPr bwMode="auto">
              <a:xfrm flipH="1">
                <a:off x="3164" y="2390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40" name="Line 24"/>
              <p:cNvSpPr>
                <a:spLocks noChangeShapeType="1"/>
              </p:cNvSpPr>
              <p:nvPr/>
            </p:nvSpPr>
            <p:spPr bwMode="auto">
              <a:xfrm flipH="1">
                <a:off x="3164" y="2069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41" name="Line 25"/>
              <p:cNvSpPr>
                <a:spLocks noChangeShapeType="1"/>
              </p:cNvSpPr>
              <p:nvPr/>
            </p:nvSpPr>
            <p:spPr bwMode="auto">
              <a:xfrm flipH="1">
                <a:off x="3164" y="1749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42" name="Line 26"/>
              <p:cNvSpPr>
                <a:spLocks noChangeShapeType="1"/>
              </p:cNvSpPr>
              <p:nvPr/>
            </p:nvSpPr>
            <p:spPr bwMode="auto">
              <a:xfrm flipH="1">
                <a:off x="3164" y="1428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312" y="2901"/>
                <a:ext cx="1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28"/>
              <p:cNvSpPr>
                <a:spLocks noChangeArrowheads="1"/>
              </p:cNvSpPr>
              <p:nvPr/>
            </p:nvSpPr>
            <p:spPr bwMode="auto">
              <a:xfrm>
                <a:off x="3749" y="2901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Rectangle 29"/>
              <p:cNvSpPr>
                <a:spLocks noChangeArrowheads="1"/>
              </p:cNvSpPr>
              <p:nvPr/>
            </p:nvSpPr>
            <p:spPr bwMode="auto">
              <a:xfrm>
                <a:off x="4122" y="2901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30"/>
              <p:cNvSpPr>
                <a:spLocks noChangeArrowheads="1"/>
              </p:cNvSpPr>
              <p:nvPr/>
            </p:nvSpPr>
            <p:spPr bwMode="auto">
              <a:xfrm>
                <a:off x="4520" y="2901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7" name="Rectangle 31"/>
              <p:cNvSpPr>
                <a:spLocks noChangeArrowheads="1"/>
              </p:cNvSpPr>
              <p:nvPr/>
            </p:nvSpPr>
            <p:spPr bwMode="auto">
              <a:xfrm>
                <a:off x="4918" y="2901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8" name="Rectangle 32"/>
              <p:cNvSpPr>
                <a:spLocks noChangeArrowheads="1"/>
              </p:cNvSpPr>
              <p:nvPr/>
            </p:nvSpPr>
            <p:spPr bwMode="auto">
              <a:xfrm>
                <a:off x="3011" y="2657"/>
                <a:ext cx="1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33"/>
              <p:cNvSpPr>
                <a:spLocks noChangeArrowheads="1"/>
              </p:cNvSpPr>
              <p:nvPr/>
            </p:nvSpPr>
            <p:spPr bwMode="auto">
              <a:xfrm>
                <a:off x="3090" y="2337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34"/>
              <p:cNvSpPr>
                <a:spLocks noChangeArrowheads="1"/>
              </p:cNvSpPr>
              <p:nvPr/>
            </p:nvSpPr>
            <p:spPr bwMode="auto">
              <a:xfrm>
                <a:off x="3040" y="2016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Rectangle 35"/>
              <p:cNvSpPr>
                <a:spLocks noChangeArrowheads="1"/>
              </p:cNvSpPr>
              <p:nvPr/>
            </p:nvSpPr>
            <p:spPr bwMode="auto">
              <a:xfrm>
                <a:off x="3040" y="1696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36"/>
              <p:cNvSpPr>
                <a:spLocks noChangeArrowheads="1"/>
              </p:cNvSpPr>
              <p:nvPr/>
            </p:nvSpPr>
            <p:spPr bwMode="auto">
              <a:xfrm>
                <a:off x="3040" y="1376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Line 37"/>
              <p:cNvSpPr>
                <a:spLocks noChangeShapeType="1"/>
              </p:cNvSpPr>
              <p:nvPr/>
            </p:nvSpPr>
            <p:spPr bwMode="auto">
              <a:xfrm>
                <a:off x="3600" y="2770"/>
                <a:ext cx="44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54" name="Line 38"/>
              <p:cNvSpPr>
                <a:spLocks noChangeShapeType="1"/>
              </p:cNvSpPr>
              <p:nvPr/>
            </p:nvSpPr>
            <p:spPr bwMode="auto">
              <a:xfrm flipH="1">
                <a:off x="3600" y="2770"/>
                <a:ext cx="44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55" name="Line 39"/>
              <p:cNvSpPr>
                <a:spLocks noChangeShapeType="1"/>
              </p:cNvSpPr>
              <p:nvPr/>
            </p:nvSpPr>
            <p:spPr bwMode="auto">
              <a:xfrm>
                <a:off x="3622" y="2770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56" name="Line 40"/>
              <p:cNvSpPr>
                <a:spLocks noChangeShapeType="1"/>
              </p:cNvSpPr>
              <p:nvPr/>
            </p:nvSpPr>
            <p:spPr bwMode="auto">
              <a:xfrm>
                <a:off x="3600" y="2792"/>
                <a:ext cx="44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57" name="Line 41"/>
              <p:cNvSpPr>
                <a:spLocks noChangeShapeType="1"/>
              </p:cNvSpPr>
              <p:nvPr/>
            </p:nvSpPr>
            <p:spPr bwMode="auto">
              <a:xfrm>
                <a:off x="4651" y="164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58" name="Line 42"/>
              <p:cNvSpPr>
                <a:spLocks noChangeShapeType="1"/>
              </p:cNvSpPr>
              <p:nvPr/>
            </p:nvSpPr>
            <p:spPr bwMode="auto">
              <a:xfrm flipH="1">
                <a:off x="4651" y="164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>
                <a:off x="4673" y="1645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0" name="Line 44"/>
              <p:cNvSpPr>
                <a:spLocks noChangeShapeType="1"/>
              </p:cNvSpPr>
              <p:nvPr/>
            </p:nvSpPr>
            <p:spPr bwMode="auto">
              <a:xfrm>
                <a:off x="4651" y="1666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1" name="Line 45"/>
              <p:cNvSpPr>
                <a:spLocks noChangeShapeType="1"/>
              </p:cNvSpPr>
              <p:nvPr/>
            </p:nvSpPr>
            <p:spPr bwMode="auto">
              <a:xfrm>
                <a:off x="5185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2" name="Line 46"/>
              <p:cNvSpPr>
                <a:spLocks noChangeShapeType="1"/>
              </p:cNvSpPr>
              <p:nvPr/>
            </p:nvSpPr>
            <p:spPr bwMode="auto">
              <a:xfrm flipH="1">
                <a:off x="5185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3" name="Line 47"/>
              <p:cNvSpPr>
                <a:spLocks noChangeShapeType="1"/>
              </p:cNvSpPr>
              <p:nvPr/>
            </p:nvSpPr>
            <p:spPr bwMode="auto">
              <a:xfrm>
                <a:off x="5206" y="122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4" name="Line 48"/>
              <p:cNvSpPr>
                <a:spLocks noChangeShapeType="1"/>
              </p:cNvSpPr>
              <p:nvPr/>
            </p:nvSpPr>
            <p:spPr bwMode="auto">
              <a:xfrm>
                <a:off x="5185" y="124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5" name="Line 49"/>
              <p:cNvSpPr>
                <a:spLocks noChangeShapeType="1"/>
              </p:cNvSpPr>
              <p:nvPr/>
            </p:nvSpPr>
            <p:spPr bwMode="auto">
              <a:xfrm>
                <a:off x="4929" y="142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6" name="Line 50"/>
              <p:cNvSpPr>
                <a:spLocks noChangeShapeType="1"/>
              </p:cNvSpPr>
              <p:nvPr/>
            </p:nvSpPr>
            <p:spPr bwMode="auto">
              <a:xfrm flipH="1">
                <a:off x="4929" y="142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7" name="Line 51"/>
              <p:cNvSpPr>
                <a:spLocks noChangeShapeType="1"/>
              </p:cNvSpPr>
              <p:nvPr/>
            </p:nvSpPr>
            <p:spPr bwMode="auto">
              <a:xfrm>
                <a:off x="4951" y="142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8" name="Line 52"/>
              <p:cNvSpPr>
                <a:spLocks noChangeShapeType="1"/>
              </p:cNvSpPr>
              <p:nvPr/>
            </p:nvSpPr>
            <p:spPr bwMode="auto">
              <a:xfrm>
                <a:off x="4929" y="144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69" name="Line 53"/>
              <p:cNvSpPr>
                <a:spLocks noChangeShapeType="1"/>
              </p:cNvSpPr>
              <p:nvPr/>
            </p:nvSpPr>
            <p:spPr bwMode="auto">
              <a:xfrm>
                <a:off x="5208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0" name="Line 54"/>
              <p:cNvSpPr>
                <a:spLocks noChangeShapeType="1"/>
              </p:cNvSpPr>
              <p:nvPr/>
            </p:nvSpPr>
            <p:spPr bwMode="auto">
              <a:xfrm flipH="1">
                <a:off x="5208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1" name="Line 55"/>
              <p:cNvSpPr>
                <a:spLocks noChangeShapeType="1"/>
              </p:cNvSpPr>
              <p:nvPr/>
            </p:nvSpPr>
            <p:spPr bwMode="auto">
              <a:xfrm>
                <a:off x="5230" y="118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2" name="Line 56"/>
              <p:cNvSpPr>
                <a:spLocks noChangeShapeType="1"/>
              </p:cNvSpPr>
              <p:nvPr/>
            </p:nvSpPr>
            <p:spPr bwMode="auto">
              <a:xfrm>
                <a:off x="5208" y="121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3" name="Line 57"/>
              <p:cNvSpPr>
                <a:spLocks noChangeShapeType="1"/>
              </p:cNvSpPr>
              <p:nvPr/>
            </p:nvSpPr>
            <p:spPr bwMode="auto">
              <a:xfrm>
                <a:off x="4391" y="189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4" name="Line 58"/>
              <p:cNvSpPr>
                <a:spLocks noChangeShapeType="1"/>
              </p:cNvSpPr>
              <p:nvPr/>
            </p:nvSpPr>
            <p:spPr bwMode="auto">
              <a:xfrm flipH="1">
                <a:off x="4391" y="189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5" name="Line 59"/>
              <p:cNvSpPr>
                <a:spLocks noChangeShapeType="1"/>
              </p:cNvSpPr>
              <p:nvPr/>
            </p:nvSpPr>
            <p:spPr bwMode="auto">
              <a:xfrm>
                <a:off x="4412" y="1895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6" name="Line 60"/>
              <p:cNvSpPr>
                <a:spLocks noChangeShapeType="1"/>
              </p:cNvSpPr>
              <p:nvPr/>
            </p:nvSpPr>
            <p:spPr bwMode="auto">
              <a:xfrm>
                <a:off x="4391" y="1917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7" name="Line 61"/>
              <p:cNvSpPr>
                <a:spLocks noChangeShapeType="1"/>
              </p:cNvSpPr>
              <p:nvPr/>
            </p:nvSpPr>
            <p:spPr bwMode="auto">
              <a:xfrm>
                <a:off x="4786" y="157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8" name="Line 62"/>
              <p:cNvSpPr>
                <a:spLocks noChangeShapeType="1"/>
              </p:cNvSpPr>
              <p:nvPr/>
            </p:nvSpPr>
            <p:spPr bwMode="auto">
              <a:xfrm flipH="1">
                <a:off x="4786" y="157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79" name="Line 63"/>
              <p:cNvSpPr>
                <a:spLocks noChangeShapeType="1"/>
              </p:cNvSpPr>
              <p:nvPr/>
            </p:nvSpPr>
            <p:spPr bwMode="auto">
              <a:xfrm>
                <a:off x="4808" y="1577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0" name="Line 64"/>
              <p:cNvSpPr>
                <a:spLocks noChangeShapeType="1"/>
              </p:cNvSpPr>
              <p:nvPr/>
            </p:nvSpPr>
            <p:spPr bwMode="auto">
              <a:xfrm>
                <a:off x="4786" y="159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1" name="Line 65"/>
              <p:cNvSpPr>
                <a:spLocks noChangeShapeType="1"/>
              </p:cNvSpPr>
              <p:nvPr/>
            </p:nvSpPr>
            <p:spPr bwMode="auto">
              <a:xfrm>
                <a:off x="5090" y="129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2" name="Line 66"/>
              <p:cNvSpPr>
                <a:spLocks noChangeShapeType="1"/>
              </p:cNvSpPr>
              <p:nvPr/>
            </p:nvSpPr>
            <p:spPr bwMode="auto">
              <a:xfrm flipH="1">
                <a:off x="5090" y="129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3" name="Line 67"/>
              <p:cNvSpPr>
                <a:spLocks noChangeShapeType="1"/>
              </p:cNvSpPr>
              <p:nvPr/>
            </p:nvSpPr>
            <p:spPr bwMode="auto">
              <a:xfrm>
                <a:off x="5111" y="129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4" name="Line 68"/>
              <p:cNvSpPr>
                <a:spLocks noChangeShapeType="1"/>
              </p:cNvSpPr>
              <p:nvPr/>
            </p:nvSpPr>
            <p:spPr bwMode="auto">
              <a:xfrm>
                <a:off x="5090" y="131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5" name="Line 69"/>
              <p:cNvSpPr>
                <a:spLocks noChangeShapeType="1"/>
              </p:cNvSpPr>
              <p:nvPr/>
            </p:nvSpPr>
            <p:spPr bwMode="auto">
              <a:xfrm>
                <a:off x="3774" y="266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6" name="Line 70"/>
              <p:cNvSpPr>
                <a:spLocks noChangeShapeType="1"/>
              </p:cNvSpPr>
              <p:nvPr/>
            </p:nvSpPr>
            <p:spPr bwMode="auto">
              <a:xfrm flipH="1">
                <a:off x="3774" y="266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7" name="Line 71"/>
              <p:cNvSpPr>
                <a:spLocks noChangeShapeType="1"/>
              </p:cNvSpPr>
              <p:nvPr/>
            </p:nvSpPr>
            <p:spPr bwMode="auto">
              <a:xfrm>
                <a:off x="3795" y="266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8" name="Line 72"/>
              <p:cNvSpPr>
                <a:spLocks noChangeShapeType="1"/>
              </p:cNvSpPr>
              <p:nvPr/>
            </p:nvSpPr>
            <p:spPr bwMode="auto">
              <a:xfrm>
                <a:off x="3774" y="268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89" name="Line 73"/>
              <p:cNvSpPr>
                <a:spLocks noChangeShapeType="1"/>
              </p:cNvSpPr>
              <p:nvPr/>
            </p:nvSpPr>
            <p:spPr bwMode="auto">
              <a:xfrm>
                <a:off x="5169" y="124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0" name="Line 74"/>
              <p:cNvSpPr>
                <a:spLocks noChangeShapeType="1"/>
              </p:cNvSpPr>
              <p:nvPr/>
            </p:nvSpPr>
            <p:spPr bwMode="auto">
              <a:xfrm flipH="1">
                <a:off x="5169" y="124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1" name="Line 75"/>
              <p:cNvSpPr>
                <a:spLocks noChangeShapeType="1"/>
              </p:cNvSpPr>
              <p:nvPr/>
            </p:nvSpPr>
            <p:spPr bwMode="auto">
              <a:xfrm>
                <a:off x="5191" y="1242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2" name="Line 76"/>
              <p:cNvSpPr>
                <a:spLocks noChangeShapeType="1"/>
              </p:cNvSpPr>
              <p:nvPr/>
            </p:nvSpPr>
            <p:spPr bwMode="auto">
              <a:xfrm>
                <a:off x="5169" y="1264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3" name="Line 77"/>
              <p:cNvSpPr>
                <a:spLocks noChangeShapeType="1"/>
              </p:cNvSpPr>
              <p:nvPr/>
            </p:nvSpPr>
            <p:spPr bwMode="auto">
              <a:xfrm>
                <a:off x="4805" y="153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4" name="Line 78"/>
              <p:cNvSpPr>
                <a:spLocks noChangeShapeType="1"/>
              </p:cNvSpPr>
              <p:nvPr/>
            </p:nvSpPr>
            <p:spPr bwMode="auto">
              <a:xfrm flipH="1">
                <a:off x="4805" y="153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5" name="Line 79"/>
              <p:cNvSpPr>
                <a:spLocks noChangeShapeType="1"/>
              </p:cNvSpPr>
              <p:nvPr/>
            </p:nvSpPr>
            <p:spPr bwMode="auto">
              <a:xfrm>
                <a:off x="4826" y="153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6" name="Line 80"/>
              <p:cNvSpPr>
                <a:spLocks noChangeShapeType="1"/>
              </p:cNvSpPr>
              <p:nvPr/>
            </p:nvSpPr>
            <p:spPr bwMode="auto">
              <a:xfrm>
                <a:off x="4805" y="155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7" name="Line 81"/>
              <p:cNvSpPr>
                <a:spLocks noChangeShapeType="1"/>
              </p:cNvSpPr>
              <p:nvPr/>
            </p:nvSpPr>
            <p:spPr bwMode="auto">
              <a:xfrm>
                <a:off x="4973" y="13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8" name="Line 82"/>
              <p:cNvSpPr>
                <a:spLocks noChangeShapeType="1"/>
              </p:cNvSpPr>
              <p:nvPr/>
            </p:nvSpPr>
            <p:spPr bwMode="auto">
              <a:xfrm flipH="1">
                <a:off x="4973" y="13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199" name="Line 83"/>
              <p:cNvSpPr>
                <a:spLocks noChangeShapeType="1"/>
              </p:cNvSpPr>
              <p:nvPr/>
            </p:nvSpPr>
            <p:spPr bwMode="auto">
              <a:xfrm>
                <a:off x="4995" y="137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0" name="Line 84"/>
              <p:cNvSpPr>
                <a:spLocks noChangeShapeType="1"/>
              </p:cNvSpPr>
              <p:nvPr/>
            </p:nvSpPr>
            <p:spPr bwMode="auto">
              <a:xfrm>
                <a:off x="4973" y="139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1" name="Line 85"/>
              <p:cNvSpPr>
                <a:spLocks noChangeShapeType="1"/>
              </p:cNvSpPr>
              <p:nvPr/>
            </p:nvSpPr>
            <p:spPr bwMode="auto">
              <a:xfrm>
                <a:off x="4786" y="157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2" name="Line 86"/>
              <p:cNvSpPr>
                <a:spLocks noChangeShapeType="1"/>
              </p:cNvSpPr>
              <p:nvPr/>
            </p:nvSpPr>
            <p:spPr bwMode="auto">
              <a:xfrm flipH="1">
                <a:off x="4786" y="157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3" name="Line 87"/>
              <p:cNvSpPr>
                <a:spLocks noChangeShapeType="1"/>
              </p:cNvSpPr>
              <p:nvPr/>
            </p:nvSpPr>
            <p:spPr bwMode="auto">
              <a:xfrm>
                <a:off x="4808" y="1577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4" name="Line 88"/>
              <p:cNvSpPr>
                <a:spLocks noChangeShapeType="1"/>
              </p:cNvSpPr>
              <p:nvPr/>
            </p:nvSpPr>
            <p:spPr bwMode="auto">
              <a:xfrm>
                <a:off x="4786" y="159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5" name="Line 89"/>
              <p:cNvSpPr>
                <a:spLocks noChangeShapeType="1"/>
              </p:cNvSpPr>
              <p:nvPr/>
            </p:nvSpPr>
            <p:spPr bwMode="auto">
              <a:xfrm>
                <a:off x="4805" y="153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6" name="Line 90"/>
              <p:cNvSpPr>
                <a:spLocks noChangeShapeType="1"/>
              </p:cNvSpPr>
              <p:nvPr/>
            </p:nvSpPr>
            <p:spPr bwMode="auto">
              <a:xfrm flipH="1">
                <a:off x="4805" y="153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7" name="Line 91"/>
              <p:cNvSpPr>
                <a:spLocks noChangeShapeType="1"/>
              </p:cNvSpPr>
              <p:nvPr/>
            </p:nvSpPr>
            <p:spPr bwMode="auto">
              <a:xfrm>
                <a:off x="4826" y="153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8" name="Line 92"/>
              <p:cNvSpPr>
                <a:spLocks noChangeShapeType="1"/>
              </p:cNvSpPr>
              <p:nvPr/>
            </p:nvSpPr>
            <p:spPr bwMode="auto">
              <a:xfrm>
                <a:off x="4805" y="155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09" name="Line 93"/>
              <p:cNvSpPr>
                <a:spLocks noChangeShapeType="1"/>
              </p:cNvSpPr>
              <p:nvPr/>
            </p:nvSpPr>
            <p:spPr bwMode="auto">
              <a:xfrm>
                <a:off x="4973" y="13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0" name="Line 94"/>
              <p:cNvSpPr>
                <a:spLocks noChangeShapeType="1"/>
              </p:cNvSpPr>
              <p:nvPr/>
            </p:nvSpPr>
            <p:spPr bwMode="auto">
              <a:xfrm flipH="1">
                <a:off x="4973" y="13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1" name="Line 95"/>
              <p:cNvSpPr>
                <a:spLocks noChangeShapeType="1"/>
              </p:cNvSpPr>
              <p:nvPr/>
            </p:nvSpPr>
            <p:spPr bwMode="auto">
              <a:xfrm>
                <a:off x="4995" y="137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2" name="Line 96"/>
              <p:cNvSpPr>
                <a:spLocks noChangeShapeType="1"/>
              </p:cNvSpPr>
              <p:nvPr/>
            </p:nvSpPr>
            <p:spPr bwMode="auto">
              <a:xfrm>
                <a:off x="4973" y="139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3" name="Line 97"/>
              <p:cNvSpPr>
                <a:spLocks noChangeShapeType="1"/>
              </p:cNvSpPr>
              <p:nvPr/>
            </p:nvSpPr>
            <p:spPr bwMode="auto">
              <a:xfrm>
                <a:off x="5169" y="124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4" name="Line 98"/>
              <p:cNvSpPr>
                <a:spLocks noChangeShapeType="1"/>
              </p:cNvSpPr>
              <p:nvPr/>
            </p:nvSpPr>
            <p:spPr bwMode="auto">
              <a:xfrm flipH="1">
                <a:off x="5169" y="124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5" name="Line 99"/>
              <p:cNvSpPr>
                <a:spLocks noChangeShapeType="1"/>
              </p:cNvSpPr>
              <p:nvPr/>
            </p:nvSpPr>
            <p:spPr bwMode="auto">
              <a:xfrm>
                <a:off x="5191" y="1242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6" name="Line 100"/>
              <p:cNvSpPr>
                <a:spLocks noChangeShapeType="1"/>
              </p:cNvSpPr>
              <p:nvPr/>
            </p:nvSpPr>
            <p:spPr bwMode="auto">
              <a:xfrm>
                <a:off x="5169" y="1264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7" name="Line 101"/>
              <p:cNvSpPr>
                <a:spLocks noChangeShapeType="1"/>
              </p:cNvSpPr>
              <p:nvPr/>
            </p:nvSpPr>
            <p:spPr bwMode="auto">
              <a:xfrm>
                <a:off x="5090" y="129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8" name="Line 102"/>
              <p:cNvSpPr>
                <a:spLocks noChangeShapeType="1"/>
              </p:cNvSpPr>
              <p:nvPr/>
            </p:nvSpPr>
            <p:spPr bwMode="auto">
              <a:xfrm flipH="1">
                <a:off x="5090" y="129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19" name="Line 103"/>
              <p:cNvSpPr>
                <a:spLocks noChangeShapeType="1"/>
              </p:cNvSpPr>
              <p:nvPr/>
            </p:nvSpPr>
            <p:spPr bwMode="auto">
              <a:xfrm>
                <a:off x="5111" y="129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0" name="Line 104"/>
              <p:cNvSpPr>
                <a:spLocks noChangeShapeType="1"/>
              </p:cNvSpPr>
              <p:nvPr/>
            </p:nvSpPr>
            <p:spPr bwMode="auto">
              <a:xfrm>
                <a:off x="5090" y="131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1" name="Line 105"/>
              <p:cNvSpPr>
                <a:spLocks noChangeShapeType="1"/>
              </p:cNvSpPr>
              <p:nvPr/>
            </p:nvSpPr>
            <p:spPr bwMode="auto">
              <a:xfrm>
                <a:off x="4390" y="1896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2" name="Line 106"/>
              <p:cNvSpPr>
                <a:spLocks noChangeShapeType="1"/>
              </p:cNvSpPr>
              <p:nvPr/>
            </p:nvSpPr>
            <p:spPr bwMode="auto">
              <a:xfrm flipH="1">
                <a:off x="4390" y="1896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3" name="Line 107"/>
              <p:cNvSpPr>
                <a:spLocks noChangeShapeType="1"/>
              </p:cNvSpPr>
              <p:nvPr/>
            </p:nvSpPr>
            <p:spPr bwMode="auto">
              <a:xfrm>
                <a:off x="4411" y="1896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4" name="Line 108"/>
              <p:cNvSpPr>
                <a:spLocks noChangeShapeType="1"/>
              </p:cNvSpPr>
              <p:nvPr/>
            </p:nvSpPr>
            <p:spPr bwMode="auto">
              <a:xfrm>
                <a:off x="4390" y="1918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5" name="Line 109"/>
              <p:cNvSpPr>
                <a:spLocks noChangeShapeType="1"/>
              </p:cNvSpPr>
              <p:nvPr/>
            </p:nvSpPr>
            <p:spPr bwMode="auto">
              <a:xfrm>
                <a:off x="4651" y="164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6" name="Line 110"/>
              <p:cNvSpPr>
                <a:spLocks noChangeShapeType="1"/>
              </p:cNvSpPr>
              <p:nvPr/>
            </p:nvSpPr>
            <p:spPr bwMode="auto">
              <a:xfrm flipH="1">
                <a:off x="4651" y="164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7" name="Line 111"/>
              <p:cNvSpPr>
                <a:spLocks noChangeShapeType="1"/>
              </p:cNvSpPr>
              <p:nvPr/>
            </p:nvSpPr>
            <p:spPr bwMode="auto">
              <a:xfrm>
                <a:off x="4673" y="1645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8" name="Line 112"/>
              <p:cNvSpPr>
                <a:spLocks noChangeShapeType="1"/>
              </p:cNvSpPr>
              <p:nvPr/>
            </p:nvSpPr>
            <p:spPr bwMode="auto">
              <a:xfrm>
                <a:off x="4651" y="1666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29" name="Line 113"/>
              <p:cNvSpPr>
                <a:spLocks noChangeShapeType="1"/>
              </p:cNvSpPr>
              <p:nvPr/>
            </p:nvSpPr>
            <p:spPr bwMode="auto">
              <a:xfrm>
                <a:off x="5208" y="1188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0" name="Line 114"/>
              <p:cNvSpPr>
                <a:spLocks noChangeShapeType="1"/>
              </p:cNvSpPr>
              <p:nvPr/>
            </p:nvSpPr>
            <p:spPr bwMode="auto">
              <a:xfrm flipH="1">
                <a:off x="5208" y="1188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1" name="Line 115"/>
              <p:cNvSpPr>
                <a:spLocks noChangeShapeType="1"/>
              </p:cNvSpPr>
              <p:nvPr/>
            </p:nvSpPr>
            <p:spPr bwMode="auto">
              <a:xfrm>
                <a:off x="5230" y="1188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2" name="Line 116"/>
              <p:cNvSpPr>
                <a:spLocks noChangeShapeType="1"/>
              </p:cNvSpPr>
              <p:nvPr/>
            </p:nvSpPr>
            <p:spPr bwMode="auto">
              <a:xfrm>
                <a:off x="5208" y="120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3" name="Line 117"/>
              <p:cNvSpPr>
                <a:spLocks noChangeShapeType="1"/>
              </p:cNvSpPr>
              <p:nvPr/>
            </p:nvSpPr>
            <p:spPr bwMode="auto">
              <a:xfrm>
                <a:off x="4929" y="142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4" name="Line 118"/>
              <p:cNvSpPr>
                <a:spLocks noChangeShapeType="1"/>
              </p:cNvSpPr>
              <p:nvPr/>
            </p:nvSpPr>
            <p:spPr bwMode="auto">
              <a:xfrm flipH="1">
                <a:off x="4929" y="142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5" name="Line 119"/>
              <p:cNvSpPr>
                <a:spLocks noChangeShapeType="1"/>
              </p:cNvSpPr>
              <p:nvPr/>
            </p:nvSpPr>
            <p:spPr bwMode="auto">
              <a:xfrm>
                <a:off x="4951" y="142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6" name="Line 120"/>
              <p:cNvSpPr>
                <a:spLocks noChangeShapeType="1"/>
              </p:cNvSpPr>
              <p:nvPr/>
            </p:nvSpPr>
            <p:spPr bwMode="auto">
              <a:xfrm>
                <a:off x="4929" y="144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7" name="Line 121"/>
              <p:cNvSpPr>
                <a:spLocks noChangeShapeType="1"/>
              </p:cNvSpPr>
              <p:nvPr/>
            </p:nvSpPr>
            <p:spPr bwMode="auto">
              <a:xfrm>
                <a:off x="5185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8" name="Line 122"/>
              <p:cNvSpPr>
                <a:spLocks noChangeShapeType="1"/>
              </p:cNvSpPr>
              <p:nvPr/>
            </p:nvSpPr>
            <p:spPr bwMode="auto">
              <a:xfrm flipH="1">
                <a:off x="5185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39" name="Line 123"/>
              <p:cNvSpPr>
                <a:spLocks noChangeShapeType="1"/>
              </p:cNvSpPr>
              <p:nvPr/>
            </p:nvSpPr>
            <p:spPr bwMode="auto">
              <a:xfrm>
                <a:off x="5206" y="122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0" name="Line 124"/>
              <p:cNvSpPr>
                <a:spLocks noChangeShapeType="1"/>
              </p:cNvSpPr>
              <p:nvPr/>
            </p:nvSpPr>
            <p:spPr bwMode="auto">
              <a:xfrm>
                <a:off x="5185" y="124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1" name="Line 125"/>
              <p:cNvSpPr>
                <a:spLocks noChangeShapeType="1"/>
              </p:cNvSpPr>
              <p:nvPr/>
            </p:nvSpPr>
            <p:spPr bwMode="auto">
              <a:xfrm>
                <a:off x="4786" y="157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2" name="Line 126"/>
              <p:cNvSpPr>
                <a:spLocks noChangeShapeType="1"/>
              </p:cNvSpPr>
              <p:nvPr/>
            </p:nvSpPr>
            <p:spPr bwMode="auto">
              <a:xfrm flipH="1">
                <a:off x="4786" y="157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3" name="Line 127"/>
              <p:cNvSpPr>
                <a:spLocks noChangeShapeType="1"/>
              </p:cNvSpPr>
              <p:nvPr/>
            </p:nvSpPr>
            <p:spPr bwMode="auto">
              <a:xfrm>
                <a:off x="4808" y="1577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4" name="Line 128"/>
              <p:cNvSpPr>
                <a:spLocks noChangeShapeType="1"/>
              </p:cNvSpPr>
              <p:nvPr/>
            </p:nvSpPr>
            <p:spPr bwMode="auto">
              <a:xfrm>
                <a:off x="4786" y="159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5" name="Line 129"/>
              <p:cNvSpPr>
                <a:spLocks noChangeShapeType="1"/>
              </p:cNvSpPr>
              <p:nvPr/>
            </p:nvSpPr>
            <p:spPr bwMode="auto">
              <a:xfrm>
                <a:off x="5090" y="129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6" name="Line 130"/>
              <p:cNvSpPr>
                <a:spLocks noChangeShapeType="1"/>
              </p:cNvSpPr>
              <p:nvPr/>
            </p:nvSpPr>
            <p:spPr bwMode="auto">
              <a:xfrm flipH="1">
                <a:off x="5090" y="129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7" name="Line 131"/>
              <p:cNvSpPr>
                <a:spLocks noChangeShapeType="1"/>
              </p:cNvSpPr>
              <p:nvPr/>
            </p:nvSpPr>
            <p:spPr bwMode="auto">
              <a:xfrm>
                <a:off x="5111" y="129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8" name="Line 132"/>
              <p:cNvSpPr>
                <a:spLocks noChangeShapeType="1"/>
              </p:cNvSpPr>
              <p:nvPr/>
            </p:nvSpPr>
            <p:spPr bwMode="auto">
              <a:xfrm>
                <a:off x="5090" y="1313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49" name="Line 133"/>
              <p:cNvSpPr>
                <a:spLocks noChangeShapeType="1"/>
              </p:cNvSpPr>
              <p:nvPr/>
            </p:nvSpPr>
            <p:spPr bwMode="auto">
              <a:xfrm>
                <a:off x="5169" y="124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0" name="Line 134"/>
              <p:cNvSpPr>
                <a:spLocks noChangeShapeType="1"/>
              </p:cNvSpPr>
              <p:nvPr/>
            </p:nvSpPr>
            <p:spPr bwMode="auto">
              <a:xfrm flipH="1">
                <a:off x="5169" y="124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1" name="Line 135"/>
              <p:cNvSpPr>
                <a:spLocks noChangeShapeType="1"/>
              </p:cNvSpPr>
              <p:nvPr/>
            </p:nvSpPr>
            <p:spPr bwMode="auto">
              <a:xfrm>
                <a:off x="5191" y="1242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2" name="Line 136"/>
              <p:cNvSpPr>
                <a:spLocks noChangeShapeType="1"/>
              </p:cNvSpPr>
              <p:nvPr/>
            </p:nvSpPr>
            <p:spPr bwMode="auto">
              <a:xfrm>
                <a:off x="5169" y="1264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3" name="Line 137"/>
              <p:cNvSpPr>
                <a:spLocks noChangeShapeType="1"/>
              </p:cNvSpPr>
              <p:nvPr/>
            </p:nvSpPr>
            <p:spPr bwMode="auto">
              <a:xfrm>
                <a:off x="4973" y="13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4" name="Line 138"/>
              <p:cNvSpPr>
                <a:spLocks noChangeShapeType="1"/>
              </p:cNvSpPr>
              <p:nvPr/>
            </p:nvSpPr>
            <p:spPr bwMode="auto">
              <a:xfrm flipH="1">
                <a:off x="4973" y="13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5" name="Line 139"/>
              <p:cNvSpPr>
                <a:spLocks noChangeShapeType="1"/>
              </p:cNvSpPr>
              <p:nvPr/>
            </p:nvSpPr>
            <p:spPr bwMode="auto">
              <a:xfrm>
                <a:off x="4995" y="137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6" name="Line 140"/>
              <p:cNvSpPr>
                <a:spLocks noChangeShapeType="1"/>
              </p:cNvSpPr>
              <p:nvPr/>
            </p:nvSpPr>
            <p:spPr bwMode="auto">
              <a:xfrm>
                <a:off x="4973" y="139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7" name="Line 141"/>
              <p:cNvSpPr>
                <a:spLocks noChangeShapeType="1"/>
              </p:cNvSpPr>
              <p:nvPr/>
            </p:nvSpPr>
            <p:spPr bwMode="auto">
              <a:xfrm>
                <a:off x="4805" y="153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8" name="Line 142"/>
              <p:cNvSpPr>
                <a:spLocks noChangeShapeType="1"/>
              </p:cNvSpPr>
              <p:nvPr/>
            </p:nvSpPr>
            <p:spPr bwMode="auto">
              <a:xfrm flipH="1">
                <a:off x="4805" y="153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59" name="Line 143"/>
              <p:cNvSpPr>
                <a:spLocks noChangeShapeType="1"/>
              </p:cNvSpPr>
              <p:nvPr/>
            </p:nvSpPr>
            <p:spPr bwMode="auto">
              <a:xfrm>
                <a:off x="4826" y="153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0" name="Line 144"/>
              <p:cNvSpPr>
                <a:spLocks noChangeShapeType="1"/>
              </p:cNvSpPr>
              <p:nvPr/>
            </p:nvSpPr>
            <p:spPr bwMode="auto">
              <a:xfrm>
                <a:off x="4805" y="155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1" name="Line 145"/>
              <p:cNvSpPr>
                <a:spLocks noChangeShapeType="1"/>
              </p:cNvSpPr>
              <p:nvPr/>
            </p:nvSpPr>
            <p:spPr bwMode="auto">
              <a:xfrm>
                <a:off x="4391" y="189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2" name="Line 146"/>
              <p:cNvSpPr>
                <a:spLocks noChangeShapeType="1"/>
              </p:cNvSpPr>
              <p:nvPr/>
            </p:nvSpPr>
            <p:spPr bwMode="auto">
              <a:xfrm flipH="1">
                <a:off x="4391" y="189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3" name="Line 147"/>
              <p:cNvSpPr>
                <a:spLocks noChangeShapeType="1"/>
              </p:cNvSpPr>
              <p:nvPr/>
            </p:nvSpPr>
            <p:spPr bwMode="auto">
              <a:xfrm>
                <a:off x="4412" y="1895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4" name="Line 148"/>
              <p:cNvSpPr>
                <a:spLocks noChangeShapeType="1"/>
              </p:cNvSpPr>
              <p:nvPr/>
            </p:nvSpPr>
            <p:spPr bwMode="auto">
              <a:xfrm>
                <a:off x="4391" y="1917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5" name="Line 149"/>
              <p:cNvSpPr>
                <a:spLocks noChangeShapeType="1"/>
              </p:cNvSpPr>
              <p:nvPr/>
            </p:nvSpPr>
            <p:spPr bwMode="auto">
              <a:xfrm>
                <a:off x="5209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6" name="Line 150"/>
              <p:cNvSpPr>
                <a:spLocks noChangeShapeType="1"/>
              </p:cNvSpPr>
              <p:nvPr/>
            </p:nvSpPr>
            <p:spPr bwMode="auto">
              <a:xfrm flipH="1">
                <a:off x="5209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7" name="Line 151"/>
              <p:cNvSpPr>
                <a:spLocks noChangeShapeType="1"/>
              </p:cNvSpPr>
              <p:nvPr/>
            </p:nvSpPr>
            <p:spPr bwMode="auto">
              <a:xfrm>
                <a:off x="5231" y="118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8" name="Line 152"/>
              <p:cNvSpPr>
                <a:spLocks noChangeShapeType="1"/>
              </p:cNvSpPr>
              <p:nvPr/>
            </p:nvSpPr>
            <p:spPr bwMode="auto">
              <a:xfrm>
                <a:off x="5209" y="121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69" name="Line 153"/>
              <p:cNvSpPr>
                <a:spLocks noChangeShapeType="1"/>
              </p:cNvSpPr>
              <p:nvPr/>
            </p:nvSpPr>
            <p:spPr bwMode="auto">
              <a:xfrm>
                <a:off x="4929" y="142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0" name="Line 154"/>
              <p:cNvSpPr>
                <a:spLocks noChangeShapeType="1"/>
              </p:cNvSpPr>
              <p:nvPr/>
            </p:nvSpPr>
            <p:spPr bwMode="auto">
              <a:xfrm flipH="1">
                <a:off x="4929" y="142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1" name="Line 155"/>
              <p:cNvSpPr>
                <a:spLocks noChangeShapeType="1"/>
              </p:cNvSpPr>
              <p:nvPr/>
            </p:nvSpPr>
            <p:spPr bwMode="auto">
              <a:xfrm>
                <a:off x="4951" y="142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2" name="Line 156"/>
              <p:cNvSpPr>
                <a:spLocks noChangeShapeType="1"/>
              </p:cNvSpPr>
              <p:nvPr/>
            </p:nvSpPr>
            <p:spPr bwMode="auto">
              <a:xfrm>
                <a:off x="4929" y="144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3" name="Line 157"/>
              <p:cNvSpPr>
                <a:spLocks noChangeShapeType="1"/>
              </p:cNvSpPr>
              <p:nvPr/>
            </p:nvSpPr>
            <p:spPr bwMode="auto">
              <a:xfrm>
                <a:off x="5185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4" name="Line 158"/>
              <p:cNvSpPr>
                <a:spLocks noChangeShapeType="1"/>
              </p:cNvSpPr>
              <p:nvPr/>
            </p:nvSpPr>
            <p:spPr bwMode="auto">
              <a:xfrm flipH="1">
                <a:off x="5185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5" name="Line 159"/>
              <p:cNvSpPr>
                <a:spLocks noChangeShapeType="1"/>
              </p:cNvSpPr>
              <p:nvPr/>
            </p:nvSpPr>
            <p:spPr bwMode="auto">
              <a:xfrm>
                <a:off x="5206" y="122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6" name="Line 160"/>
              <p:cNvSpPr>
                <a:spLocks noChangeShapeType="1"/>
              </p:cNvSpPr>
              <p:nvPr/>
            </p:nvSpPr>
            <p:spPr bwMode="auto">
              <a:xfrm>
                <a:off x="5185" y="124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7" name="Line 161"/>
              <p:cNvSpPr>
                <a:spLocks noChangeShapeType="1"/>
              </p:cNvSpPr>
              <p:nvPr/>
            </p:nvSpPr>
            <p:spPr bwMode="auto">
              <a:xfrm>
                <a:off x="4650" y="1646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8" name="Line 162"/>
              <p:cNvSpPr>
                <a:spLocks noChangeShapeType="1"/>
              </p:cNvSpPr>
              <p:nvPr/>
            </p:nvSpPr>
            <p:spPr bwMode="auto">
              <a:xfrm flipH="1">
                <a:off x="4650" y="1646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79" name="Line 163"/>
              <p:cNvSpPr>
                <a:spLocks noChangeShapeType="1"/>
              </p:cNvSpPr>
              <p:nvPr/>
            </p:nvSpPr>
            <p:spPr bwMode="auto">
              <a:xfrm>
                <a:off x="4672" y="1646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0" name="Line 164"/>
              <p:cNvSpPr>
                <a:spLocks noChangeShapeType="1"/>
              </p:cNvSpPr>
              <p:nvPr/>
            </p:nvSpPr>
            <p:spPr bwMode="auto">
              <a:xfrm>
                <a:off x="4650" y="1667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1" name="Line 165"/>
              <p:cNvSpPr>
                <a:spLocks noChangeShapeType="1"/>
              </p:cNvSpPr>
              <p:nvPr/>
            </p:nvSpPr>
            <p:spPr bwMode="auto">
              <a:xfrm>
                <a:off x="4240" y="19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2" name="Line 166"/>
              <p:cNvSpPr>
                <a:spLocks noChangeShapeType="1"/>
              </p:cNvSpPr>
              <p:nvPr/>
            </p:nvSpPr>
            <p:spPr bwMode="auto">
              <a:xfrm flipH="1">
                <a:off x="4240" y="19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3" name="Line 167"/>
              <p:cNvSpPr>
                <a:spLocks noChangeShapeType="1"/>
              </p:cNvSpPr>
              <p:nvPr/>
            </p:nvSpPr>
            <p:spPr bwMode="auto">
              <a:xfrm>
                <a:off x="4261" y="197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4" name="Line 168"/>
              <p:cNvSpPr>
                <a:spLocks noChangeShapeType="1"/>
              </p:cNvSpPr>
              <p:nvPr/>
            </p:nvSpPr>
            <p:spPr bwMode="auto">
              <a:xfrm>
                <a:off x="4240" y="1994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5" name="Line 169"/>
              <p:cNvSpPr>
                <a:spLocks noChangeShapeType="1"/>
              </p:cNvSpPr>
              <p:nvPr/>
            </p:nvSpPr>
            <p:spPr bwMode="auto">
              <a:xfrm>
                <a:off x="4258" y="1961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6" name="Line 170"/>
              <p:cNvSpPr>
                <a:spLocks noChangeShapeType="1"/>
              </p:cNvSpPr>
              <p:nvPr/>
            </p:nvSpPr>
            <p:spPr bwMode="auto">
              <a:xfrm flipH="1">
                <a:off x="4258" y="1961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7" name="Line 171"/>
              <p:cNvSpPr>
                <a:spLocks noChangeShapeType="1"/>
              </p:cNvSpPr>
              <p:nvPr/>
            </p:nvSpPr>
            <p:spPr bwMode="auto">
              <a:xfrm>
                <a:off x="4280" y="196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8" name="Line 172"/>
              <p:cNvSpPr>
                <a:spLocks noChangeShapeType="1"/>
              </p:cNvSpPr>
              <p:nvPr/>
            </p:nvSpPr>
            <p:spPr bwMode="auto">
              <a:xfrm>
                <a:off x="4258" y="1982"/>
                <a:ext cx="44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89" name="Line 173"/>
              <p:cNvSpPr>
                <a:spLocks noChangeShapeType="1"/>
              </p:cNvSpPr>
              <p:nvPr/>
            </p:nvSpPr>
            <p:spPr bwMode="auto">
              <a:xfrm>
                <a:off x="4243" y="19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0" name="Line 174"/>
              <p:cNvSpPr>
                <a:spLocks noChangeShapeType="1"/>
              </p:cNvSpPr>
              <p:nvPr/>
            </p:nvSpPr>
            <p:spPr bwMode="auto">
              <a:xfrm flipH="1">
                <a:off x="4243" y="197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1" name="Line 175"/>
              <p:cNvSpPr>
                <a:spLocks noChangeShapeType="1"/>
              </p:cNvSpPr>
              <p:nvPr/>
            </p:nvSpPr>
            <p:spPr bwMode="auto">
              <a:xfrm>
                <a:off x="4264" y="197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2" name="Line 176"/>
              <p:cNvSpPr>
                <a:spLocks noChangeShapeType="1"/>
              </p:cNvSpPr>
              <p:nvPr/>
            </p:nvSpPr>
            <p:spPr bwMode="auto">
              <a:xfrm>
                <a:off x="4243" y="199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3" name="Line 177"/>
              <p:cNvSpPr>
                <a:spLocks noChangeShapeType="1"/>
              </p:cNvSpPr>
              <p:nvPr/>
            </p:nvSpPr>
            <p:spPr bwMode="auto">
              <a:xfrm>
                <a:off x="4236" y="197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4" name="Line 178"/>
              <p:cNvSpPr>
                <a:spLocks noChangeShapeType="1"/>
              </p:cNvSpPr>
              <p:nvPr/>
            </p:nvSpPr>
            <p:spPr bwMode="auto">
              <a:xfrm flipH="1">
                <a:off x="4236" y="197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5" name="Line 179"/>
              <p:cNvSpPr>
                <a:spLocks noChangeShapeType="1"/>
              </p:cNvSpPr>
              <p:nvPr/>
            </p:nvSpPr>
            <p:spPr bwMode="auto">
              <a:xfrm>
                <a:off x="4257" y="197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6" name="Line 180"/>
              <p:cNvSpPr>
                <a:spLocks noChangeShapeType="1"/>
              </p:cNvSpPr>
              <p:nvPr/>
            </p:nvSpPr>
            <p:spPr bwMode="auto">
              <a:xfrm>
                <a:off x="4236" y="200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7" name="Line 181"/>
              <p:cNvSpPr>
                <a:spLocks noChangeShapeType="1"/>
              </p:cNvSpPr>
              <p:nvPr/>
            </p:nvSpPr>
            <p:spPr bwMode="auto">
              <a:xfrm>
                <a:off x="4235" y="198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8" name="Line 182"/>
              <p:cNvSpPr>
                <a:spLocks noChangeShapeType="1"/>
              </p:cNvSpPr>
              <p:nvPr/>
            </p:nvSpPr>
            <p:spPr bwMode="auto">
              <a:xfrm flipH="1">
                <a:off x="4235" y="198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299" name="Line 183"/>
              <p:cNvSpPr>
                <a:spLocks noChangeShapeType="1"/>
              </p:cNvSpPr>
              <p:nvPr/>
            </p:nvSpPr>
            <p:spPr bwMode="auto">
              <a:xfrm>
                <a:off x="4256" y="198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0" name="Line 184"/>
              <p:cNvSpPr>
                <a:spLocks noChangeShapeType="1"/>
              </p:cNvSpPr>
              <p:nvPr/>
            </p:nvSpPr>
            <p:spPr bwMode="auto">
              <a:xfrm>
                <a:off x="4235" y="200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1" name="Line 185"/>
              <p:cNvSpPr>
                <a:spLocks noChangeShapeType="1"/>
              </p:cNvSpPr>
              <p:nvPr/>
            </p:nvSpPr>
            <p:spPr bwMode="auto">
              <a:xfrm>
                <a:off x="4252" y="196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2" name="Line 186"/>
              <p:cNvSpPr>
                <a:spLocks noChangeShapeType="1"/>
              </p:cNvSpPr>
              <p:nvPr/>
            </p:nvSpPr>
            <p:spPr bwMode="auto">
              <a:xfrm flipH="1">
                <a:off x="4252" y="1967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3" name="Line 187"/>
              <p:cNvSpPr>
                <a:spLocks noChangeShapeType="1"/>
              </p:cNvSpPr>
              <p:nvPr/>
            </p:nvSpPr>
            <p:spPr bwMode="auto">
              <a:xfrm>
                <a:off x="4273" y="1967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4" name="Line 188"/>
              <p:cNvSpPr>
                <a:spLocks noChangeShapeType="1"/>
              </p:cNvSpPr>
              <p:nvPr/>
            </p:nvSpPr>
            <p:spPr bwMode="auto">
              <a:xfrm>
                <a:off x="4252" y="1988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5" name="Line 189"/>
              <p:cNvSpPr>
                <a:spLocks noChangeShapeType="1"/>
              </p:cNvSpPr>
              <p:nvPr/>
            </p:nvSpPr>
            <p:spPr bwMode="auto">
              <a:xfrm>
                <a:off x="4241" y="196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6" name="Line 190"/>
              <p:cNvSpPr>
                <a:spLocks noChangeShapeType="1"/>
              </p:cNvSpPr>
              <p:nvPr/>
            </p:nvSpPr>
            <p:spPr bwMode="auto">
              <a:xfrm flipH="1">
                <a:off x="4241" y="196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7" name="Line 191"/>
              <p:cNvSpPr>
                <a:spLocks noChangeShapeType="1"/>
              </p:cNvSpPr>
              <p:nvPr/>
            </p:nvSpPr>
            <p:spPr bwMode="auto">
              <a:xfrm>
                <a:off x="4262" y="196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8" name="Line 192"/>
              <p:cNvSpPr>
                <a:spLocks noChangeShapeType="1"/>
              </p:cNvSpPr>
              <p:nvPr/>
            </p:nvSpPr>
            <p:spPr bwMode="auto">
              <a:xfrm>
                <a:off x="4241" y="199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09" name="Line 193"/>
              <p:cNvSpPr>
                <a:spLocks noChangeShapeType="1"/>
              </p:cNvSpPr>
              <p:nvPr/>
            </p:nvSpPr>
            <p:spPr bwMode="auto">
              <a:xfrm>
                <a:off x="4251" y="196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0" name="Line 194"/>
              <p:cNvSpPr>
                <a:spLocks noChangeShapeType="1"/>
              </p:cNvSpPr>
              <p:nvPr/>
            </p:nvSpPr>
            <p:spPr bwMode="auto">
              <a:xfrm flipH="1">
                <a:off x="4251" y="196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1" name="Line 195"/>
              <p:cNvSpPr>
                <a:spLocks noChangeShapeType="1"/>
              </p:cNvSpPr>
              <p:nvPr/>
            </p:nvSpPr>
            <p:spPr bwMode="auto">
              <a:xfrm>
                <a:off x="4272" y="1965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2" name="Line 196"/>
              <p:cNvSpPr>
                <a:spLocks noChangeShapeType="1"/>
              </p:cNvSpPr>
              <p:nvPr/>
            </p:nvSpPr>
            <p:spPr bwMode="auto">
              <a:xfrm>
                <a:off x="4251" y="1986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3" name="Line 197"/>
              <p:cNvSpPr>
                <a:spLocks noChangeShapeType="1"/>
              </p:cNvSpPr>
              <p:nvPr/>
            </p:nvSpPr>
            <p:spPr bwMode="auto">
              <a:xfrm>
                <a:off x="4240" y="196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4" name="Line 198"/>
              <p:cNvSpPr>
                <a:spLocks noChangeShapeType="1"/>
              </p:cNvSpPr>
              <p:nvPr/>
            </p:nvSpPr>
            <p:spPr bwMode="auto">
              <a:xfrm flipH="1">
                <a:off x="4240" y="196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5" name="Line 199"/>
              <p:cNvSpPr>
                <a:spLocks noChangeShapeType="1"/>
              </p:cNvSpPr>
              <p:nvPr/>
            </p:nvSpPr>
            <p:spPr bwMode="auto">
              <a:xfrm>
                <a:off x="4261" y="196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6" name="Line 200"/>
              <p:cNvSpPr>
                <a:spLocks noChangeShapeType="1"/>
              </p:cNvSpPr>
              <p:nvPr/>
            </p:nvSpPr>
            <p:spPr bwMode="auto">
              <a:xfrm>
                <a:off x="4240" y="199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7" name="Line 201"/>
              <p:cNvSpPr>
                <a:spLocks noChangeShapeType="1"/>
              </p:cNvSpPr>
              <p:nvPr/>
            </p:nvSpPr>
            <p:spPr bwMode="auto">
              <a:xfrm>
                <a:off x="4251" y="196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8" name="Line 202"/>
              <p:cNvSpPr>
                <a:spLocks noChangeShapeType="1"/>
              </p:cNvSpPr>
              <p:nvPr/>
            </p:nvSpPr>
            <p:spPr bwMode="auto">
              <a:xfrm flipH="1">
                <a:off x="4251" y="196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19" name="Line 203"/>
              <p:cNvSpPr>
                <a:spLocks noChangeShapeType="1"/>
              </p:cNvSpPr>
              <p:nvPr/>
            </p:nvSpPr>
            <p:spPr bwMode="auto">
              <a:xfrm>
                <a:off x="4272" y="1965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320" name="Line 204"/>
              <p:cNvSpPr>
                <a:spLocks noChangeShapeType="1"/>
              </p:cNvSpPr>
              <p:nvPr/>
            </p:nvSpPr>
            <p:spPr bwMode="auto">
              <a:xfrm>
                <a:off x="4251" y="1986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</p:grpSp>
        <p:sp>
          <p:nvSpPr>
            <p:cNvPr id="16" name="Line 206"/>
            <p:cNvSpPr>
              <a:spLocks noChangeShapeType="1"/>
            </p:cNvSpPr>
            <p:nvPr/>
          </p:nvSpPr>
          <p:spPr bwMode="auto">
            <a:xfrm>
              <a:off x="6750050" y="31226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17" name="Line 207"/>
            <p:cNvSpPr>
              <a:spLocks noChangeShapeType="1"/>
            </p:cNvSpPr>
            <p:nvPr/>
          </p:nvSpPr>
          <p:spPr bwMode="auto">
            <a:xfrm flipH="1">
              <a:off x="6750050" y="31226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18" name="Line 208"/>
            <p:cNvSpPr>
              <a:spLocks noChangeShapeType="1"/>
            </p:cNvSpPr>
            <p:nvPr/>
          </p:nvSpPr>
          <p:spPr bwMode="auto">
            <a:xfrm>
              <a:off x="6783388" y="312261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19" name="Line 209"/>
            <p:cNvSpPr>
              <a:spLocks noChangeShapeType="1"/>
            </p:cNvSpPr>
            <p:nvPr/>
          </p:nvSpPr>
          <p:spPr bwMode="auto">
            <a:xfrm>
              <a:off x="6750050" y="315595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0" name="Line 210"/>
            <p:cNvSpPr>
              <a:spLocks noChangeShapeType="1"/>
            </p:cNvSpPr>
            <p:nvPr/>
          </p:nvSpPr>
          <p:spPr bwMode="auto">
            <a:xfrm>
              <a:off x="672306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1" name="Line 211"/>
            <p:cNvSpPr>
              <a:spLocks noChangeShapeType="1"/>
            </p:cNvSpPr>
            <p:nvPr/>
          </p:nvSpPr>
          <p:spPr bwMode="auto">
            <a:xfrm flipH="1">
              <a:off x="672306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2" name="Line 212"/>
            <p:cNvSpPr>
              <a:spLocks noChangeShapeType="1"/>
            </p:cNvSpPr>
            <p:nvPr/>
          </p:nvSpPr>
          <p:spPr bwMode="auto">
            <a:xfrm>
              <a:off x="6756400" y="3143251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3" name="Line 213"/>
            <p:cNvSpPr>
              <a:spLocks noChangeShapeType="1"/>
            </p:cNvSpPr>
            <p:nvPr/>
          </p:nvSpPr>
          <p:spPr bwMode="auto">
            <a:xfrm>
              <a:off x="6723063" y="317658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4" name="Line 214"/>
            <p:cNvSpPr>
              <a:spLocks noChangeShapeType="1"/>
            </p:cNvSpPr>
            <p:nvPr/>
          </p:nvSpPr>
          <p:spPr bwMode="auto">
            <a:xfrm>
              <a:off x="6731000" y="313213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5" name="Line 215"/>
            <p:cNvSpPr>
              <a:spLocks noChangeShapeType="1"/>
            </p:cNvSpPr>
            <p:nvPr/>
          </p:nvSpPr>
          <p:spPr bwMode="auto">
            <a:xfrm flipH="1">
              <a:off x="6731000" y="313213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6" name="Line 216"/>
            <p:cNvSpPr>
              <a:spLocks noChangeShapeType="1"/>
            </p:cNvSpPr>
            <p:nvPr/>
          </p:nvSpPr>
          <p:spPr bwMode="auto">
            <a:xfrm>
              <a:off x="6764338" y="3132138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7" name="Line 217"/>
            <p:cNvSpPr>
              <a:spLocks noChangeShapeType="1"/>
            </p:cNvSpPr>
            <p:nvPr/>
          </p:nvSpPr>
          <p:spPr bwMode="auto">
            <a:xfrm>
              <a:off x="6731000" y="3165476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8" name="Line 218"/>
            <p:cNvSpPr>
              <a:spLocks noChangeShapeType="1"/>
            </p:cNvSpPr>
            <p:nvPr/>
          </p:nvSpPr>
          <p:spPr bwMode="auto">
            <a:xfrm>
              <a:off x="6724650" y="31400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29" name="Line 219"/>
            <p:cNvSpPr>
              <a:spLocks noChangeShapeType="1"/>
            </p:cNvSpPr>
            <p:nvPr/>
          </p:nvSpPr>
          <p:spPr bwMode="auto">
            <a:xfrm flipH="1">
              <a:off x="6724650" y="31400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0" name="Line 220"/>
            <p:cNvSpPr>
              <a:spLocks noChangeShapeType="1"/>
            </p:cNvSpPr>
            <p:nvPr/>
          </p:nvSpPr>
          <p:spPr bwMode="auto">
            <a:xfrm>
              <a:off x="6757988" y="314007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1" name="Line 221"/>
            <p:cNvSpPr>
              <a:spLocks noChangeShapeType="1"/>
            </p:cNvSpPr>
            <p:nvPr/>
          </p:nvSpPr>
          <p:spPr bwMode="auto">
            <a:xfrm>
              <a:off x="6724650" y="317341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2" name="Line 222"/>
            <p:cNvSpPr>
              <a:spLocks noChangeShapeType="1"/>
            </p:cNvSpPr>
            <p:nvPr/>
          </p:nvSpPr>
          <p:spPr bwMode="auto">
            <a:xfrm>
              <a:off x="6735763" y="31337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3" name="Line 223"/>
            <p:cNvSpPr>
              <a:spLocks noChangeShapeType="1"/>
            </p:cNvSpPr>
            <p:nvPr/>
          </p:nvSpPr>
          <p:spPr bwMode="auto">
            <a:xfrm flipH="1">
              <a:off x="6735763" y="31337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" name="Line 224"/>
            <p:cNvSpPr>
              <a:spLocks noChangeShapeType="1"/>
            </p:cNvSpPr>
            <p:nvPr/>
          </p:nvSpPr>
          <p:spPr bwMode="auto">
            <a:xfrm>
              <a:off x="6769100" y="313372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" name="Line 225"/>
            <p:cNvSpPr>
              <a:spLocks noChangeShapeType="1"/>
            </p:cNvSpPr>
            <p:nvPr/>
          </p:nvSpPr>
          <p:spPr bwMode="auto">
            <a:xfrm>
              <a:off x="6735763" y="316706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" name="Line 226"/>
            <p:cNvSpPr>
              <a:spLocks noChangeShapeType="1"/>
            </p:cNvSpPr>
            <p:nvPr/>
          </p:nvSpPr>
          <p:spPr bwMode="auto">
            <a:xfrm>
              <a:off x="6759575" y="3113088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" name="Line 227"/>
            <p:cNvSpPr>
              <a:spLocks noChangeShapeType="1"/>
            </p:cNvSpPr>
            <p:nvPr/>
          </p:nvSpPr>
          <p:spPr bwMode="auto">
            <a:xfrm flipH="1">
              <a:off x="6759575" y="3113088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" name="Line 228"/>
            <p:cNvSpPr>
              <a:spLocks noChangeShapeType="1"/>
            </p:cNvSpPr>
            <p:nvPr/>
          </p:nvSpPr>
          <p:spPr bwMode="auto">
            <a:xfrm>
              <a:off x="6794500" y="3113088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" name="Line 229"/>
            <p:cNvSpPr>
              <a:spLocks noChangeShapeType="1"/>
            </p:cNvSpPr>
            <p:nvPr/>
          </p:nvSpPr>
          <p:spPr bwMode="auto">
            <a:xfrm>
              <a:off x="6759575" y="3146426"/>
              <a:ext cx="69850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0" name="Line 230"/>
            <p:cNvSpPr>
              <a:spLocks noChangeShapeType="1"/>
            </p:cNvSpPr>
            <p:nvPr/>
          </p:nvSpPr>
          <p:spPr bwMode="auto">
            <a:xfrm>
              <a:off x="672306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1" name="Line 231"/>
            <p:cNvSpPr>
              <a:spLocks noChangeShapeType="1"/>
            </p:cNvSpPr>
            <p:nvPr/>
          </p:nvSpPr>
          <p:spPr bwMode="auto">
            <a:xfrm flipH="1">
              <a:off x="672306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2" name="Line 232"/>
            <p:cNvSpPr>
              <a:spLocks noChangeShapeType="1"/>
            </p:cNvSpPr>
            <p:nvPr/>
          </p:nvSpPr>
          <p:spPr bwMode="auto">
            <a:xfrm>
              <a:off x="6756400" y="3143251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3" name="Line 233"/>
            <p:cNvSpPr>
              <a:spLocks noChangeShapeType="1"/>
            </p:cNvSpPr>
            <p:nvPr/>
          </p:nvSpPr>
          <p:spPr bwMode="auto">
            <a:xfrm>
              <a:off x="6723063" y="317658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4" name="Line 234"/>
            <p:cNvSpPr>
              <a:spLocks noChangeShapeType="1"/>
            </p:cNvSpPr>
            <p:nvPr/>
          </p:nvSpPr>
          <p:spPr bwMode="auto">
            <a:xfrm>
              <a:off x="6750050" y="31226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5" name="Line 235"/>
            <p:cNvSpPr>
              <a:spLocks noChangeShapeType="1"/>
            </p:cNvSpPr>
            <p:nvPr/>
          </p:nvSpPr>
          <p:spPr bwMode="auto">
            <a:xfrm flipH="1">
              <a:off x="6750050" y="31226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6" name="Line 236"/>
            <p:cNvSpPr>
              <a:spLocks noChangeShapeType="1"/>
            </p:cNvSpPr>
            <p:nvPr/>
          </p:nvSpPr>
          <p:spPr bwMode="auto">
            <a:xfrm>
              <a:off x="6783388" y="312261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7" name="Line 237"/>
            <p:cNvSpPr>
              <a:spLocks noChangeShapeType="1"/>
            </p:cNvSpPr>
            <p:nvPr/>
          </p:nvSpPr>
          <p:spPr bwMode="auto">
            <a:xfrm>
              <a:off x="6750050" y="315595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8" name="Line 238"/>
            <p:cNvSpPr>
              <a:spLocks noChangeShapeType="1"/>
            </p:cNvSpPr>
            <p:nvPr/>
          </p:nvSpPr>
          <p:spPr bwMode="auto">
            <a:xfrm>
              <a:off x="6748463" y="311943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9" name="Line 239"/>
            <p:cNvSpPr>
              <a:spLocks noChangeShapeType="1"/>
            </p:cNvSpPr>
            <p:nvPr/>
          </p:nvSpPr>
          <p:spPr bwMode="auto">
            <a:xfrm flipH="1">
              <a:off x="6748463" y="311943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0" name="Line 240"/>
            <p:cNvSpPr>
              <a:spLocks noChangeShapeType="1"/>
            </p:cNvSpPr>
            <p:nvPr/>
          </p:nvSpPr>
          <p:spPr bwMode="auto">
            <a:xfrm>
              <a:off x="6781800" y="3119438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1" name="Line 241"/>
            <p:cNvSpPr>
              <a:spLocks noChangeShapeType="1"/>
            </p:cNvSpPr>
            <p:nvPr/>
          </p:nvSpPr>
          <p:spPr bwMode="auto">
            <a:xfrm>
              <a:off x="6748463" y="3152776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2" name="Line 242"/>
            <p:cNvSpPr>
              <a:spLocks noChangeShapeType="1"/>
            </p:cNvSpPr>
            <p:nvPr/>
          </p:nvSpPr>
          <p:spPr bwMode="auto">
            <a:xfrm>
              <a:off x="6731000" y="312578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3" name="Line 243"/>
            <p:cNvSpPr>
              <a:spLocks noChangeShapeType="1"/>
            </p:cNvSpPr>
            <p:nvPr/>
          </p:nvSpPr>
          <p:spPr bwMode="auto">
            <a:xfrm flipH="1">
              <a:off x="6731000" y="312578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4" name="Line 244"/>
            <p:cNvSpPr>
              <a:spLocks noChangeShapeType="1"/>
            </p:cNvSpPr>
            <p:nvPr/>
          </p:nvSpPr>
          <p:spPr bwMode="auto">
            <a:xfrm>
              <a:off x="6764338" y="3125788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5" name="Line 245"/>
            <p:cNvSpPr>
              <a:spLocks noChangeShapeType="1"/>
            </p:cNvSpPr>
            <p:nvPr/>
          </p:nvSpPr>
          <p:spPr bwMode="auto">
            <a:xfrm>
              <a:off x="6731000" y="3159126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6" name="Line 246"/>
            <p:cNvSpPr>
              <a:spLocks noChangeShapeType="1"/>
            </p:cNvSpPr>
            <p:nvPr/>
          </p:nvSpPr>
          <p:spPr bwMode="auto">
            <a:xfrm>
              <a:off x="6724650" y="31416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7" name="Line 247"/>
            <p:cNvSpPr>
              <a:spLocks noChangeShapeType="1"/>
            </p:cNvSpPr>
            <p:nvPr/>
          </p:nvSpPr>
          <p:spPr bwMode="auto">
            <a:xfrm flipH="1">
              <a:off x="6724650" y="31416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8" name="Line 248"/>
            <p:cNvSpPr>
              <a:spLocks noChangeShapeType="1"/>
            </p:cNvSpPr>
            <p:nvPr/>
          </p:nvSpPr>
          <p:spPr bwMode="auto">
            <a:xfrm>
              <a:off x="6757988" y="314166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59" name="Line 249"/>
            <p:cNvSpPr>
              <a:spLocks noChangeShapeType="1"/>
            </p:cNvSpPr>
            <p:nvPr/>
          </p:nvSpPr>
          <p:spPr bwMode="auto">
            <a:xfrm>
              <a:off x="6724650" y="317500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0" name="Line 250"/>
            <p:cNvSpPr>
              <a:spLocks noChangeShapeType="1"/>
            </p:cNvSpPr>
            <p:nvPr/>
          </p:nvSpPr>
          <p:spPr bwMode="auto">
            <a:xfrm>
              <a:off x="6735763" y="31337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1" name="Line 251"/>
            <p:cNvSpPr>
              <a:spLocks noChangeShapeType="1"/>
            </p:cNvSpPr>
            <p:nvPr/>
          </p:nvSpPr>
          <p:spPr bwMode="auto">
            <a:xfrm flipH="1">
              <a:off x="6735763" y="31337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2" name="Line 252"/>
            <p:cNvSpPr>
              <a:spLocks noChangeShapeType="1"/>
            </p:cNvSpPr>
            <p:nvPr/>
          </p:nvSpPr>
          <p:spPr bwMode="auto">
            <a:xfrm>
              <a:off x="6769100" y="313372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3" name="Line 253"/>
            <p:cNvSpPr>
              <a:spLocks noChangeShapeType="1"/>
            </p:cNvSpPr>
            <p:nvPr/>
          </p:nvSpPr>
          <p:spPr bwMode="auto">
            <a:xfrm>
              <a:off x="6735763" y="316706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4" name="Line 254"/>
            <p:cNvSpPr>
              <a:spLocks noChangeShapeType="1"/>
            </p:cNvSpPr>
            <p:nvPr/>
          </p:nvSpPr>
          <p:spPr bwMode="auto">
            <a:xfrm>
              <a:off x="6759575" y="3113088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5" name="Line 255"/>
            <p:cNvSpPr>
              <a:spLocks noChangeShapeType="1"/>
            </p:cNvSpPr>
            <p:nvPr/>
          </p:nvSpPr>
          <p:spPr bwMode="auto">
            <a:xfrm flipH="1">
              <a:off x="6759575" y="3113088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6" name="Line 256"/>
            <p:cNvSpPr>
              <a:spLocks noChangeShapeType="1"/>
            </p:cNvSpPr>
            <p:nvPr/>
          </p:nvSpPr>
          <p:spPr bwMode="auto">
            <a:xfrm>
              <a:off x="6794500" y="3113088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7" name="Line 257"/>
            <p:cNvSpPr>
              <a:spLocks noChangeShapeType="1"/>
            </p:cNvSpPr>
            <p:nvPr/>
          </p:nvSpPr>
          <p:spPr bwMode="auto">
            <a:xfrm>
              <a:off x="6759575" y="3146426"/>
              <a:ext cx="69850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8" name="Line 258"/>
            <p:cNvSpPr>
              <a:spLocks noChangeShapeType="1"/>
            </p:cNvSpPr>
            <p:nvPr/>
          </p:nvSpPr>
          <p:spPr bwMode="auto">
            <a:xfrm>
              <a:off x="6731000" y="313213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69" name="Line 259"/>
            <p:cNvSpPr>
              <a:spLocks noChangeShapeType="1"/>
            </p:cNvSpPr>
            <p:nvPr/>
          </p:nvSpPr>
          <p:spPr bwMode="auto">
            <a:xfrm flipH="1">
              <a:off x="6731000" y="3132138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0" name="Line 260"/>
            <p:cNvSpPr>
              <a:spLocks noChangeShapeType="1"/>
            </p:cNvSpPr>
            <p:nvPr/>
          </p:nvSpPr>
          <p:spPr bwMode="auto">
            <a:xfrm>
              <a:off x="6764338" y="3132138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1" name="Line 261"/>
            <p:cNvSpPr>
              <a:spLocks noChangeShapeType="1"/>
            </p:cNvSpPr>
            <p:nvPr/>
          </p:nvSpPr>
          <p:spPr bwMode="auto">
            <a:xfrm>
              <a:off x="6731000" y="3165476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2" name="Line 262"/>
            <p:cNvSpPr>
              <a:spLocks noChangeShapeType="1"/>
            </p:cNvSpPr>
            <p:nvPr/>
          </p:nvSpPr>
          <p:spPr bwMode="auto">
            <a:xfrm>
              <a:off x="5991225" y="42227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3" name="Line 263"/>
            <p:cNvSpPr>
              <a:spLocks noChangeShapeType="1"/>
            </p:cNvSpPr>
            <p:nvPr/>
          </p:nvSpPr>
          <p:spPr bwMode="auto">
            <a:xfrm flipH="1">
              <a:off x="5991225" y="42227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4" name="Line 264"/>
            <p:cNvSpPr>
              <a:spLocks noChangeShapeType="1"/>
            </p:cNvSpPr>
            <p:nvPr/>
          </p:nvSpPr>
          <p:spPr bwMode="auto">
            <a:xfrm>
              <a:off x="6024563" y="4222751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5" name="Line 265"/>
            <p:cNvSpPr>
              <a:spLocks noChangeShapeType="1"/>
            </p:cNvSpPr>
            <p:nvPr/>
          </p:nvSpPr>
          <p:spPr bwMode="auto">
            <a:xfrm>
              <a:off x="5991225" y="425608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6" name="Line 266"/>
            <p:cNvSpPr>
              <a:spLocks noChangeShapeType="1"/>
            </p:cNvSpPr>
            <p:nvPr/>
          </p:nvSpPr>
          <p:spPr bwMode="auto">
            <a:xfrm>
              <a:off x="5715000" y="4397376"/>
              <a:ext cx="6985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7" name="Line 267"/>
            <p:cNvSpPr>
              <a:spLocks noChangeShapeType="1"/>
            </p:cNvSpPr>
            <p:nvPr/>
          </p:nvSpPr>
          <p:spPr bwMode="auto">
            <a:xfrm flipH="1">
              <a:off x="5715000" y="4397376"/>
              <a:ext cx="6985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8" name="Line 268"/>
            <p:cNvSpPr>
              <a:spLocks noChangeShapeType="1"/>
            </p:cNvSpPr>
            <p:nvPr/>
          </p:nvSpPr>
          <p:spPr bwMode="auto">
            <a:xfrm>
              <a:off x="5749925" y="4397376"/>
              <a:ext cx="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79" name="Line 269"/>
            <p:cNvSpPr>
              <a:spLocks noChangeShapeType="1"/>
            </p:cNvSpPr>
            <p:nvPr/>
          </p:nvSpPr>
          <p:spPr bwMode="auto">
            <a:xfrm>
              <a:off x="5715000" y="4432301"/>
              <a:ext cx="69850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0" name="Line 270"/>
            <p:cNvSpPr>
              <a:spLocks noChangeShapeType="1"/>
            </p:cNvSpPr>
            <p:nvPr/>
          </p:nvSpPr>
          <p:spPr bwMode="auto">
            <a:xfrm>
              <a:off x="5715000" y="4395788"/>
              <a:ext cx="6985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1" name="Line 271"/>
            <p:cNvSpPr>
              <a:spLocks noChangeShapeType="1"/>
            </p:cNvSpPr>
            <p:nvPr/>
          </p:nvSpPr>
          <p:spPr bwMode="auto">
            <a:xfrm flipH="1">
              <a:off x="5715000" y="4395788"/>
              <a:ext cx="6985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2" name="Line 272"/>
            <p:cNvSpPr>
              <a:spLocks noChangeShapeType="1"/>
            </p:cNvSpPr>
            <p:nvPr/>
          </p:nvSpPr>
          <p:spPr bwMode="auto">
            <a:xfrm>
              <a:off x="5749925" y="4395788"/>
              <a:ext cx="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3" name="Line 273"/>
            <p:cNvSpPr>
              <a:spLocks noChangeShapeType="1"/>
            </p:cNvSpPr>
            <p:nvPr/>
          </p:nvSpPr>
          <p:spPr bwMode="auto">
            <a:xfrm>
              <a:off x="5715000" y="4430713"/>
              <a:ext cx="69850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4" name="Line 274"/>
            <p:cNvSpPr>
              <a:spLocks noChangeShapeType="1"/>
            </p:cNvSpPr>
            <p:nvPr/>
          </p:nvSpPr>
          <p:spPr bwMode="auto">
            <a:xfrm>
              <a:off x="5991225" y="42211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5" name="Line 275"/>
            <p:cNvSpPr>
              <a:spLocks noChangeShapeType="1"/>
            </p:cNvSpPr>
            <p:nvPr/>
          </p:nvSpPr>
          <p:spPr bwMode="auto">
            <a:xfrm flipH="1">
              <a:off x="5991225" y="42211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6" name="Line 276"/>
            <p:cNvSpPr>
              <a:spLocks noChangeShapeType="1"/>
            </p:cNvSpPr>
            <p:nvPr/>
          </p:nvSpPr>
          <p:spPr bwMode="auto">
            <a:xfrm>
              <a:off x="6024563" y="422116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7" name="Line 277"/>
            <p:cNvSpPr>
              <a:spLocks noChangeShapeType="1"/>
            </p:cNvSpPr>
            <p:nvPr/>
          </p:nvSpPr>
          <p:spPr bwMode="auto">
            <a:xfrm>
              <a:off x="5991225" y="425450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88" name="Line 278"/>
            <p:cNvSpPr>
              <a:spLocks noChangeShapeType="1"/>
            </p:cNvSpPr>
            <p:nvPr/>
          </p:nvSpPr>
          <p:spPr bwMode="auto">
            <a:xfrm flipV="1">
              <a:off x="5075238" y="1784351"/>
              <a:ext cx="3411538" cy="2746375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103" name="Rectangle 293"/>
            <p:cNvSpPr>
              <a:spLocks noChangeArrowheads="1"/>
            </p:cNvSpPr>
            <p:nvPr/>
          </p:nvSpPr>
          <p:spPr bwMode="auto">
            <a:xfrm rot="16200000">
              <a:off x="4670570" y="2572876"/>
              <a:ext cx="24069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 </a:t>
              </a:r>
              <a:r>
                <a:rPr lang="de-DE" sz="1400" dirty="0" err="1">
                  <a:solidFill>
                    <a:srgbClr val="000000"/>
                  </a:solidFill>
                  <a:cs typeface="Arial" pitchFamily="34" charset="0"/>
                </a:rPr>
                <a:t>tr</a:t>
              </a:r>
              <a:r>
                <a:rPr lang="de-DE" sz="1400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(</a:t>
              </a:r>
              <a:r>
                <a:rPr lang="de-DE" sz="1400" b="1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s</a:t>
              </a:r>
              <a:r>
                <a:rPr lang="de-DE" sz="1400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)</a:t>
              </a:r>
              <a:endParaRPr lang="de-DE" sz="14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305"/>
            <p:cNvSpPr>
              <a:spLocks noChangeArrowheads="1"/>
            </p:cNvSpPr>
            <p:nvPr/>
          </p:nvSpPr>
          <p:spPr bwMode="auto">
            <a:xfrm>
              <a:off x="7005638" y="4835526"/>
              <a:ext cx="13465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  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306"/>
            <p:cNvSpPr>
              <a:spLocks noChangeArrowheads="1"/>
            </p:cNvSpPr>
            <p:nvPr/>
          </p:nvSpPr>
          <p:spPr bwMode="auto">
            <a:xfrm>
              <a:off x="6973984" y="4851401"/>
              <a:ext cx="33663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400" dirty="0" err="1">
                  <a:solidFill>
                    <a:srgbClr val="000000"/>
                  </a:solidFill>
                  <a:cs typeface="Arial" pitchFamily="34" charset="0"/>
                </a:rPr>
                <a:t>tr</a:t>
              </a:r>
              <a:r>
                <a:rPr lang="de-DE" sz="1400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(</a:t>
              </a:r>
              <a:r>
                <a:rPr lang="de-DE" sz="1400" b="1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s</a:t>
              </a:r>
              <a:r>
                <a:rPr lang="de-DE" sz="1400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)</a:t>
              </a:r>
              <a:endParaRPr lang="de-DE" sz="14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309"/>
            <p:cNvSpPr>
              <a:spLocks noChangeArrowheads="1"/>
            </p:cNvSpPr>
            <p:nvPr/>
          </p:nvSpPr>
          <p:spPr bwMode="auto">
            <a:xfrm>
              <a:off x="5868144" y="3999801"/>
              <a:ext cx="2292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C1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Rectangle 309"/>
            <p:cNvSpPr>
              <a:spLocks noChangeArrowheads="1"/>
            </p:cNvSpPr>
            <p:nvPr/>
          </p:nvSpPr>
          <p:spPr bwMode="auto">
            <a:xfrm>
              <a:off x="5594030" y="4187826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Rectangle 309"/>
            <p:cNvSpPr>
              <a:spLocks noChangeArrowheads="1"/>
            </p:cNvSpPr>
            <p:nvPr/>
          </p:nvSpPr>
          <p:spPr bwMode="auto">
            <a:xfrm>
              <a:off x="6962182" y="3140968"/>
              <a:ext cx="2292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C3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Rectangle 309"/>
            <p:cNvSpPr>
              <a:spLocks noChangeArrowheads="1"/>
            </p:cNvSpPr>
            <p:nvPr/>
          </p:nvSpPr>
          <p:spPr bwMode="auto">
            <a:xfrm>
              <a:off x="7596336" y="2636912"/>
              <a:ext cx="2292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C2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Textfeld 324"/>
            <p:cNvSpPr txBox="1"/>
            <p:nvPr/>
          </p:nvSpPr>
          <p:spPr>
            <a:xfrm>
              <a:off x="6234607" y="4790300"/>
              <a:ext cx="779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 smtClean="0">
                  <a:solidFill>
                    <a:srgbClr val="FF0000"/>
                  </a:solidFill>
                </a:rPr>
                <a:t>Ir</a:t>
              </a:r>
              <a:r>
                <a:rPr lang="de-DE" sz="1400" dirty="0" smtClean="0"/>
                <a:t>(</a:t>
              </a:r>
              <a:r>
                <a:rPr lang="de-DE" sz="1400" dirty="0" err="1" smtClean="0"/>
                <a:t>ppy</a:t>
              </a:r>
              <a:r>
                <a:rPr lang="de-DE" sz="1400" dirty="0" smtClean="0"/>
                <a:t>)</a:t>
              </a:r>
              <a:r>
                <a:rPr lang="de-DE" sz="1400" baseline="-25000" dirty="0" smtClean="0"/>
                <a:t>3</a:t>
              </a:r>
              <a:endParaRPr lang="de-DE" sz="1400" baseline="-25000" dirty="0"/>
            </a:p>
          </p:txBody>
        </p:sp>
        <p:sp>
          <p:nvSpPr>
            <p:cNvPr id="330" name="Textfeld 329"/>
            <p:cNvSpPr txBox="1"/>
            <p:nvPr/>
          </p:nvSpPr>
          <p:spPr>
            <a:xfrm rot="16200000">
              <a:off x="4207190" y="3100444"/>
              <a:ext cx="89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Co</a:t>
              </a:r>
              <a:r>
                <a:rPr lang="de-DE" sz="1400" dirty="0" smtClean="0"/>
                <a:t>(</a:t>
              </a:r>
              <a:r>
                <a:rPr lang="de-DE" sz="1400" dirty="0" err="1" smtClean="0"/>
                <a:t>ppy</a:t>
              </a:r>
              <a:r>
                <a:rPr lang="de-DE" sz="1400" dirty="0" smtClean="0"/>
                <a:t>)</a:t>
              </a:r>
              <a:r>
                <a:rPr lang="de-DE" sz="1400" baseline="-25000" dirty="0" smtClean="0"/>
                <a:t>3</a:t>
              </a:r>
              <a:endParaRPr lang="de-DE" sz="1400" baseline="-25000" dirty="0"/>
            </a:p>
          </p:txBody>
        </p:sp>
      </p:grpSp>
      <p:grpSp>
        <p:nvGrpSpPr>
          <p:cNvPr id="634" name="Gruppieren 633"/>
          <p:cNvGrpSpPr/>
          <p:nvPr/>
        </p:nvGrpSpPr>
        <p:grpSpPr>
          <a:xfrm>
            <a:off x="653233" y="2881029"/>
            <a:ext cx="3990775" cy="3313726"/>
            <a:chOff x="5161" y="1784351"/>
            <a:chExt cx="3990775" cy="3313726"/>
          </a:xfrm>
        </p:grpSpPr>
        <p:sp>
          <p:nvSpPr>
            <p:cNvPr id="326" name="Textfeld 325"/>
            <p:cNvSpPr txBox="1"/>
            <p:nvPr/>
          </p:nvSpPr>
          <p:spPr>
            <a:xfrm>
              <a:off x="772339" y="4790300"/>
              <a:ext cx="2020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Co</a:t>
              </a:r>
              <a:r>
                <a:rPr lang="en-US" sz="1400" dirty="0" smtClean="0"/>
                <a:t>(</a:t>
              </a:r>
              <a:r>
                <a:rPr lang="en-US" sz="1400" dirty="0" err="1" smtClean="0"/>
                <a:t>ppy</a:t>
              </a:r>
              <a:r>
                <a:rPr lang="en-US" sz="1400" dirty="0" smtClean="0"/>
                <a:t>)</a:t>
              </a:r>
              <a:r>
                <a:rPr lang="en-US" sz="1400" baseline="-25000" dirty="0" smtClean="0"/>
                <a:t>3</a:t>
              </a:r>
              <a:r>
                <a:rPr lang="en-US" sz="1400" dirty="0" smtClean="0"/>
                <a:t> (</a:t>
              </a:r>
              <a:r>
                <a:rPr lang="en-US" sz="1400" b="1" dirty="0" smtClean="0"/>
                <a:t>all-electron</a:t>
              </a:r>
              <a:r>
                <a:rPr lang="en-US" sz="1400" dirty="0" smtClean="0"/>
                <a:t>)</a:t>
              </a:r>
              <a:endParaRPr lang="en-US" sz="1400" baseline="-25000" dirty="0"/>
            </a:p>
          </p:txBody>
        </p:sp>
        <p:sp>
          <p:nvSpPr>
            <p:cNvPr id="327" name="Rectangle 309"/>
            <p:cNvSpPr>
              <a:spLocks noChangeArrowheads="1"/>
            </p:cNvSpPr>
            <p:nvPr/>
          </p:nvSpPr>
          <p:spPr bwMode="auto">
            <a:xfrm>
              <a:off x="886386" y="3898364"/>
              <a:ext cx="22923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C1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Rectangle 309"/>
            <p:cNvSpPr>
              <a:spLocks noChangeArrowheads="1"/>
            </p:cNvSpPr>
            <p:nvPr/>
          </p:nvSpPr>
          <p:spPr bwMode="auto">
            <a:xfrm>
              <a:off x="647943" y="4124232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endParaRPr kumimoji="0" lang="de-DE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feld 328"/>
            <p:cNvSpPr txBox="1"/>
            <p:nvPr/>
          </p:nvSpPr>
          <p:spPr>
            <a:xfrm rot="16200000">
              <a:off x="-608949" y="3211460"/>
              <a:ext cx="1535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solidFill>
                    <a:srgbClr val="FF0000"/>
                  </a:solidFill>
                </a:rPr>
                <a:t>Co</a:t>
              </a:r>
              <a:r>
                <a:rPr lang="de-DE" sz="1400" dirty="0" smtClean="0"/>
                <a:t>(</a:t>
              </a:r>
              <a:r>
                <a:rPr lang="de-DE" sz="1400" dirty="0" err="1" smtClean="0"/>
                <a:t>ppy</a:t>
              </a:r>
              <a:r>
                <a:rPr lang="de-DE" sz="1400" dirty="0" smtClean="0"/>
                <a:t>)</a:t>
              </a:r>
              <a:r>
                <a:rPr lang="de-DE" sz="1400" baseline="-25000" dirty="0" smtClean="0"/>
                <a:t>3</a:t>
              </a:r>
              <a:r>
                <a:rPr lang="de-DE" sz="1400" dirty="0" smtClean="0"/>
                <a:t> (</a:t>
              </a:r>
              <a:r>
                <a:rPr lang="de-DE" sz="1400" b="1" dirty="0" smtClean="0"/>
                <a:t>ECP</a:t>
              </a:r>
              <a:r>
                <a:rPr lang="de-DE" sz="1400" dirty="0" smtClean="0"/>
                <a:t>)  </a:t>
              </a:r>
              <a:endParaRPr lang="de-DE" sz="1400" baseline="-25000" dirty="0"/>
            </a:p>
          </p:txBody>
        </p:sp>
        <p:grpSp>
          <p:nvGrpSpPr>
            <p:cNvPr id="334" name="Group 514"/>
            <p:cNvGrpSpPr>
              <a:grpSpLocks/>
            </p:cNvGrpSpPr>
            <p:nvPr/>
          </p:nvGrpSpPr>
          <p:grpSpPr bwMode="auto">
            <a:xfrm>
              <a:off x="289123" y="1784351"/>
              <a:ext cx="3706813" cy="3036888"/>
              <a:chOff x="-281" y="1124"/>
              <a:chExt cx="2335" cy="1913"/>
            </a:xfrm>
          </p:grpSpPr>
          <p:sp>
            <p:nvSpPr>
              <p:cNvPr id="434" name="Line 314"/>
              <p:cNvSpPr>
                <a:spLocks noChangeShapeType="1"/>
              </p:cNvSpPr>
              <p:nvPr/>
            </p:nvSpPr>
            <p:spPr bwMode="auto">
              <a:xfrm>
                <a:off x="-95" y="2854"/>
                <a:ext cx="2149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35" name="Line 315"/>
              <p:cNvSpPr>
                <a:spLocks noChangeShapeType="1"/>
              </p:cNvSpPr>
              <p:nvPr/>
            </p:nvSpPr>
            <p:spPr bwMode="auto">
              <a:xfrm>
                <a:off x="283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36" name="Line 316"/>
              <p:cNvSpPr>
                <a:spLocks noChangeShapeType="1"/>
              </p:cNvSpPr>
              <p:nvPr/>
            </p:nvSpPr>
            <p:spPr bwMode="auto">
              <a:xfrm>
                <a:off x="682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37" name="Line 317"/>
              <p:cNvSpPr>
                <a:spLocks noChangeShapeType="1"/>
              </p:cNvSpPr>
              <p:nvPr/>
            </p:nvSpPr>
            <p:spPr bwMode="auto">
              <a:xfrm>
                <a:off x="1079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38" name="Line 318"/>
              <p:cNvSpPr>
                <a:spLocks noChangeShapeType="1"/>
              </p:cNvSpPr>
              <p:nvPr/>
            </p:nvSpPr>
            <p:spPr bwMode="auto">
              <a:xfrm>
                <a:off x="1478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39" name="Line 319"/>
              <p:cNvSpPr>
                <a:spLocks noChangeShapeType="1"/>
              </p:cNvSpPr>
              <p:nvPr/>
            </p:nvSpPr>
            <p:spPr bwMode="auto">
              <a:xfrm>
                <a:off x="1875" y="2854"/>
                <a:ext cx="0" cy="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0" name="Line 320"/>
              <p:cNvSpPr>
                <a:spLocks noChangeShapeType="1"/>
              </p:cNvSpPr>
              <p:nvPr/>
            </p:nvSpPr>
            <p:spPr bwMode="auto">
              <a:xfrm>
                <a:off x="84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1" name="Line 321"/>
              <p:cNvSpPr>
                <a:spLocks noChangeShapeType="1"/>
              </p:cNvSpPr>
              <p:nvPr/>
            </p:nvSpPr>
            <p:spPr bwMode="auto">
              <a:xfrm>
                <a:off x="482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2" name="Line 322"/>
              <p:cNvSpPr>
                <a:spLocks noChangeShapeType="1"/>
              </p:cNvSpPr>
              <p:nvPr/>
            </p:nvSpPr>
            <p:spPr bwMode="auto">
              <a:xfrm>
                <a:off x="880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3" name="Line 323"/>
              <p:cNvSpPr>
                <a:spLocks noChangeShapeType="1"/>
              </p:cNvSpPr>
              <p:nvPr/>
            </p:nvSpPr>
            <p:spPr bwMode="auto">
              <a:xfrm>
                <a:off x="1278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4" name="Line 324"/>
              <p:cNvSpPr>
                <a:spLocks noChangeShapeType="1"/>
              </p:cNvSpPr>
              <p:nvPr/>
            </p:nvSpPr>
            <p:spPr bwMode="auto">
              <a:xfrm>
                <a:off x="1676" y="2854"/>
                <a:ext cx="0" cy="3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5" name="Line 325"/>
              <p:cNvSpPr>
                <a:spLocks noChangeShapeType="1"/>
              </p:cNvSpPr>
              <p:nvPr/>
            </p:nvSpPr>
            <p:spPr bwMode="auto">
              <a:xfrm flipV="1">
                <a:off x="-95" y="1124"/>
                <a:ext cx="0" cy="173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6" name="Line 326"/>
              <p:cNvSpPr>
                <a:spLocks noChangeShapeType="1"/>
              </p:cNvSpPr>
              <p:nvPr/>
            </p:nvSpPr>
            <p:spPr bwMode="auto">
              <a:xfrm flipH="1">
                <a:off x="-112" y="2549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7" name="Line 327"/>
              <p:cNvSpPr>
                <a:spLocks noChangeShapeType="1"/>
              </p:cNvSpPr>
              <p:nvPr/>
            </p:nvSpPr>
            <p:spPr bwMode="auto">
              <a:xfrm flipH="1">
                <a:off x="-112" y="2229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8" name="Line 328"/>
              <p:cNvSpPr>
                <a:spLocks noChangeShapeType="1"/>
              </p:cNvSpPr>
              <p:nvPr/>
            </p:nvSpPr>
            <p:spPr bwMode="auto">
              <a:xfrm flipH="1">
                <a:off x="-112" y="1909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49" name="Line 329"/>
              <p:cNvSpPr>
                <a:spLocks noChangeShapeType="1"/>
              </p:cNvSpPr>
              <p:nvPr/>
            </p:nvSpPr>
            <p:spPr bwMode="auto">
              <a:xfrm flipH="1">
                <a:off x="-112" y="1588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50" name="Line 330"/>
              <p:cNvSpPr>
                <a:spLocks noChangeShapeType="1"/>
              </p:cNvSpPr>
              <p:nvPr/>
            </p:nvSpPr>
            <p:spPr bwMode="auto">
              <a:xfrm flipH="1">
                <a:off x="-112" y="1268"/>
                <a:ext cx="1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51" name="Line 331"/>
              <p:cNvSpPr>
                <a:spLocks noChangeShapeType="1"/>
              </p:cNvSpPr>
              <p:nvPr/>
            </p:nvSpPr>
            <p:spPr bwMode="auto">
              <a:xfrm flipH="1">
                <a:off x="-128" y="2710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52" name="Line 332"/>
              <p:cNvSpPr>
                <a:spLocks noChangeShapeType="1"/>
              </p:cNvSpPr>
              <p:nvPr/>
            </p:nvSpPr>
            <p:spPr bwMode="auto">
              <a:xfrm flipH="1">
                <a:off x="-128" y="2390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53" name="Line 333"/>
              <p:cNvSpPr>
                <a:spLocks noChangeShapeType="1"/>
              </p:cNvSpPr>
              <p:nvPr/>
            </p:nvSpPr>
            <p:spPr bwMode="auto">
              <a:xfrm flipH="1">
                <a:off x="-128" y="2069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54" name="Line 334"/>
              <p:cNvSpPr>
                <a:spLocks noChangeShapeType="1"/>
              </p:cNvSpPr>
              <p:nvPr/>
            </p:nvSpPr>
            <p:spPr bwMode="auto">
              <a:xfrm flipH="1">
                <a:off x="-128" y="1749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55" name="Line 335"/>
              <p:cNvSpPr>
                <a:spLocks noChangeShapeType="1"/>
              </p:cNvSpPr>
              <p:nvPr/>
            </p:nvSpPr>
            <p:spPr bwMode="auto">
              <a:xfrm flipH="1">
                <a:off x="-128" y="1428"/>
                <a:ext cx="33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56" name="Rectangle 336"/>
              <p:cNvSpPr>
                <a:spLocks noChangeArrowheads="1"/>
              </p:cNvSpPr>
              <p:nvPr/>
            </p:nvSpPr>
            <p:spPr bwMode="auto">
              <a:xfrm>
                <a:off x="20" y="2901"/>
                <a:ext cx="1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7" name="Rectangle 337"/>
              <p:cNvSpPr>
                <a:spLocks noChangeArrowheads="1"/>
              </p:cNvSpPr>
              <p:nvPr/>
            </p:nvSpPr>
            <p:spPr bwMode="auto">
              <a:xfrm>
                <a:off x="457" y="2901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8" name="Rectangle 338"/>
              <p:cNvSpPr>
                <a:spLocks noChangeArrowheads="1"/>
              </p:cNvSpPr>
              <p:nvPr/>
            </p:nvSpPr>
            <p:spPr bwMode="auto">
              <a:xfrm>
                <a:off x="830" y="2901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9" name="Rectangle 339"/>
              <p:cNvSpPr>
                <a:spLocks noChangeArrowheads="1"/>
              </p:cNvSpPr>
              <p:nvPr/>
            </p:nvSpPr>
            <p:spPr bwMode="auto">
              <a:xfrm>
                <a:off x="1228" y="2901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0" name="Rectangle 340"/>
              <p:cNvSpPr>
                <a:spLocks noChangeArrowheads="1"/>
              </p:cNvSpPr>
              <p:nvPr/>
            </p:nvSpPr>
            <p:spPr bwMode="auto">
              <a:xfrm>
                <a:off x="1626" y="2901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1" name="Rectangle 341"/>
              <p:cNvSpPr>
                <a:spLocks noChangeArrowheads="1"/>
              </p:cNvSpPr>
              <p:nvPr/>
            </p:nvSpPr>
            <p:spPr bwMode="auto">
              <a:xfrm>
                <a:off x="-281" y="2657"/>
                <a:ext cx="1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-20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2" name="Rectangle 342"/>
              <p:cNvSpPr>
                <a:spLocks noChangeArrowheads="1"/>
              </p:cNvSpPr>
              <p:nvPr/>
            </p:nvSpPr>
            <p:spPr bwMode="auto">
              <a:xfrm>
                <a:off x="-202" y="2337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3" name="Rectangle 343"/>
              <p:cNvSpPr>
                <a:spLocks noChangeArrowheads="1"/>
              </p:cNvSpPr>
              <p:nvPr/>
            </p:nvSpPr>
            <p:spPr bwMode="auto">
              <a:xfrm>
                <a:off x="-252" y="2016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4" name="Rectangle 344"/>
              <p:cNvSpPr>
                <a:spLocks noChangeArrowheads="1"/>
              </p:cNvSpPr>
              <p:nvPr/>
            </p:nvSpPr>
            <p:spPr bwMode="auto">
              <a:xfrm>
                <a:off x="-252" y="1696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5" name="Rectangle 345"/>
              <p:cNvSpPr>
                <a:spLocks noChangeArrowheads="1"/>
              </p:cNvSpPr>
              <p:nvPr/>
            </p:nvSpPr>
            <p:spPr bwMode="auto">
              <a:xfrm>
                <a:off x="-252" y="1376"/>
                <a:ext cx="12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</a:t>
                </a: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6" name="Line 346"/>
              <p:cNvSpPr>
                <a:spLocks noChangeShapeType="1"/>
              </p:cNvSpPr>
              <p:nvPr/>
            </p:nvSpPr>
            <p:spPr bwMode="auto">
              <a:xfrm>
                <a:off x="-39" y="276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67" name="Line 347"/>
              <p:cNvSpPr>
                <a:spLocks noChangeShapeType="1"/>
              </p:cNvSpPr>
              <p:nvPr/>
            </p:nvSpPr>
            <p:spPr bwMode="auto">
              <a:xfrm flipH="1">
                <a:off x="-39" y="2762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68" name="Line 348"/>
              <p:cNvSpPr>
                <a:spLocks noChangeShapeType="1"/>
              </p:cNvSpPr>
              <p:nvPr/>
            </p:nvSpPr>
            <p:spPr bwMode="auto">
              <a:xfrm>
                <a:off x="-18" y="2762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69" name="Line 349"/>
              <p:cNvSpPr>
                <a:spLocks noChangeShapeType="1"/>
              </p:cNvSpPr>
              <p:nvPr/>
            </p:nvSpPr>
            <p:spPr bwMode="auto">
              <a:xfrm>
                <a:off x="-39" y="2783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0" name="Line 350"/>
              <p:cNvSpPr>
                <a:spLocks noChangeShapeType="1"/>
              </p:cNvSpPr>
              <p:nvPr/>
            </p:nvSpPr>
            <p:spPr bwMode="auto">
              <a:xfrm>
                <a:off x="1358" y="165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1" name="Line 351"/>
              <p:cNvSpPr>
                <a:spLocks noChangeShapeType="1"/>
              </p:cNvSpPr>
              <p:nvPr/>
            </p:nvSpPr>
            <p:spPr bwMode="auto">
              <a:xfrm flipH="1">
                <a:off x="1358" y="165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2" name="Line 352"/>
              <p:cNvSpPr>
                <a:spLocks noChangeShapeType="1"/>
              </p:cNvSpPr>
              <p:nvPr/>
            </p:nvSpPr>
            <p:spPr bwMode="auto">
              <a:xfrm>
                <a:off x="1380" y="165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3" name="Line 353"/>
              <p:cNvSpPr>
                <a:spLocks noChangeShapeType="1"/>
              </p:cNvSpPr>
              <p:nvPr/>
            </p:nvSpPr>
            <p:spPr bwMode="auto">
              <a:xfrm>
                <a:off x="1358" y="167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4" name="Line 354"/>
              <p:cNvSpPr>
                <a:spLocks noChangeShapeType="1"/>
              </p:cNvSpPr>
              <p:nvPr/>
            </p:nvSpPr>
            <p:spPr bwMode="auto">
              <a:xfrm>
                <a:off x="1887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5" name="Line 355"/>
              <p:cNvSpPr>
                <a:spLocks noChangeShapeType="1"/>
              </p:cNvSpPr>
              <p:nvPr/>
            </p:nvSpPr>
            <p:spPr bwMode="auto">
              <a:xfrm flipH="1">
                <a:off x="1887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6" name="Line 356"/>
              <p:cNvSpPr>
                <a:spLocks noChangeShapeType="1"/>
              </p:cNvSpPr>
              <p:nvPr/>
            </p:nvSpPr>
            <p:spPr bwMode="auto">
              <a:xfrm>
                <a:off x="1908" y="122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7" name="Line 357"/>
              <p:cNvSpPr>
                <a:spLocks noChangeShapeType="1"/>
              </p:cNvSpPr>
              <p:nvPr/>
            </p:nvSpPr>
            <p:spPr bwMode="auto">
              <a:xfrm>
                <a:off x="1887" y="124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8" name="Line 358"/>
              <p:cNvSpPr>
                <a:spLocks noChangeShapeType="1"/>
              </p:cNvSpPr>
              <p:nvPr/>
            </p:nvSpPr>
            <p:spPr bwMode="auto">
              <a:xfrm>
                <a:off x="1637" y="1425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79" name="Line 359"/>
              <p:cNvSpPr>
                <a:spLocks noChangeShapeType="1"/>
              </p:cNvSpPr>
              <p:nvPr/>
            </p:nvSpPr>
            <p:spPr bwMode="auto">
              <a:xfrm flipH="1">
                <a:off x="1637" y="1425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0" name="Line 360"/>
              <p:cNvSpPr>
                <a:spLocks noChangeShapeType="1"/>
              </p:cNvSpPr>
              <p:nvPr/>
            </p:nvSpPr>
            <p:spPr bwMode="auto">
              <a:xfrm>
                <a:off x="1659" y="1425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1" name="Line 361"/>
              <p:cNvSpPr>
                <a:spLocks noChangeShapeType="1"/>
              </p:cNvSpPr>
              <p:nvPr/>
            </p:nvSpPr>
            <p:spPr bwMode="auto">
              <a:xfrm>
                <a:off x="1637" y="1447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2" name="Line 362"/>
              <p:cNvSpPr>
                <a:spLocks noChangeShapeType="1"/>
              </p:cNvSpPr>
              <p:nvPr/>
            </p:nvSpPr>
            <p:spPr bwMode="auto">
              <a:xfrm>
                <a:off x="1926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3" name="Line 363"/>
              <p:cNvSpPr>
                <a:spLocks noChangeShapeType="1"/>
              </p:cNvSpPr>
              <p:nvPr/>
            </p:nvSpPr>
            <p:spPr bwMode="auto">
              <a:xfrm flipH="1">
                <a:off x="1926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4" name="Line 364"/>
              <p:cNvSpPr>
                <a:spLocks noChangeShapeType="1"/>
              </p:cNvSpPr>
              <p:nvPr/>
            </p:nvSpPr>
            <p:spPr bwMode="auto">
              <a:xfrm>
                <a:off x="1948" y="118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5" name="Line 365"/>
              <p:cNvSpPr>
                <a:spLocks noChangeShapeType="1"/>
              </p:cNvSpPr>
              <p:nvPr/>
            </p:nvSpPr>
            <p:spPr bwMode="auto">
              <a:xfrm>
                <a:off x="1926" y="121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6" name="Line 366"/>
              <p:cNvSpPr>
                <a:spLocks noChangeShapeType="1"/>
              </p:cNvSpPr>
              <p:nvPr/>
            </p:nvSpPr>
            <p:spPr bwMode="auto">
              <a:xfrm>
                <a:off x="1047" y="190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7" name="Line 367"/>
              <p:cNvSpPr>
                <a:spLocks noChangeShapeType="1"/>
              </p:cNvSpPr>
              <p:nvPr/>
            </p:nvSpPr>
            <p:spPr bwMode="auto">
              <a:xfrm flipH="1">
                <a:off x="1047" y="190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8" name="Line 368"/>
              <p:cNvSpPr>
                <a:spLocks noChangeShapeType="1"/>
              </p:cNvSpPr>
              <p:nvPr/>
            </p:nvSpPr>
            <p:spPr bwMode="auto">
              <a:xfrm>
                <a:off x="1068" y="190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89" name="Line 369"/>
              <p:cNvSpPr>
                <a:spLocks noChangeShapeType="1"/>
              </p:cNvSpPr>
              <p:nvPr/>
            </p:nvSpPr>
            <p:spPr bwMode="auto">
              <a:xfrm>
                <a:off x="1047" y="192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0" name="Line 370"/>
              <p:cNvSpPr>
                <a:spLocks noChangeShapeType="1"/>
              </p:cNvSpPr>
              <p:nvPr/>
            </p:nvSpPr>
            <p:spPr bwMode="auto">
              <a:xfrm>
                <a:off x="1442" y="15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1" name="Line 371"/>
              <p:cNvSpPr>
                <a:spLocks noChangeShapeType="1"/>
              </p:cNvSpPr>
              <p:nvPr/>
            </p:nvSpPr>
            <p:spPr bwMode="auto">
              <a:xfrm flipH="1">
                <a:off x="1442" y="15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2" name="Line 372"/>
              <p:cNvSpPr>
                <a:spLocks noChangeShapeType="1"/>
              </p:cNvSpPr>
              <p:nvPr/>
            </p:nvSpPr>
            <p:spPr bwMode="auto">
              <a:xfrm>
                <a:off x="1464" y="157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3" name="Line 373"/>
              <p:cNvSpPr>
                <a:spLocks noChangeShapeType="1"/>
              </p:cNvSpPr>
              <p:nvPr/>
            </p:nvSpPr>
            <p:spPr bwMode="auto">
              <a:xfrm>
                <a:off x="1442" y="159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4" name="Line 374"/>
              <p:cNvSpPr>
                <a:spLocks noChangeShapeType="1"/>
              </p:cNvSpPr>
              <p:nvPr/>
            </p:nvSpPr>
            <p:spPr bwMode="auto">
              <a:xfrm>
                <a:off x="1799" y="1287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5" name="Line 375"/>
              <p:cNvSpPr>
                <a:spLocks noChangeShapeType="1"/>
              </p:cNvSpPr>
              <p:nvPr/>
            </p:nvSpPr>
            <p:spPr bwMode="auto">
              <a:xfrm flipH="1">
                <a:off x="1799" y="1287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6" name="Line 376"/>
              <p:cNvSpPr>
                <a:spLocks noChangeShapeType="1"/>
              </p:cNvSpPr>
              <p:nvPr/>
            </p:nvSpPr>
            <p:spPr bwMode="auto">
              <a:xfrm>
                <a:off x="1820" y="1287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7" name="Line 377"/>
              <p:cNvSpPr>
                <a:spLocks noChangeShapeType="1"/>
              </p:cNvSpPr>
              <p:nvPr/>
            </p:nvSpPr>
            <p:spPr bwMode="auto">
              <a:xfrm>
                <a:off x="1799" y="130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8" name="Line 378"/>
              <p:cNvSpPr>
                <a:spLocks noChangeShapeType="1"/>
              </p:cNvSpPr>
              <p:nvPr/>
            </p:nvSpPr>
            <p:spPr bwMode="auto">
              <a:xfrm>
                <a:off x="98" y="2631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499" name="Line 379"/>
              <p:cNvSpPr>
                <a:spLocks noChangeShapeType="1"/>
              </p:cNvSpPr>
              <p:nvPr/>
            </p:nvSpPr>
            <p:spPr bwMode="auto">
              <a:xfrm flipH="1">
                <a:off x="98" y="2631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0" name="Line 380"/>
              <p:cNvSpPr>
                <a:spLocks noChangeShapeType="1"/>
              </p:cNvSpPr>
              <p:nvPr/>
            </p:nvSpPr>
            <p:spPr bwMode="auto">
              <a:xfrm>
                <a:off x="119" y="2631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1" name="Line 381"/>
              <p:cNvSpPr>
                <a:spLocks noChangeShapeType="1"/>
              </p:cNvSpPr>
              <p:nvPr/>
            </p:nvSpPr>
            <p:spPr bwMode="auto">
              <a:xfrm>
                <a:off x="98" y="2653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2" name="Line 382"/>
              <p:cNvSpPr>
                <a:spLocks noChangeShapeType="1"/>
              </p:cNvSpPr>
              <p:nvPr/>
            </p:nvSpPr>
            <p:spPr bwMode="auto">
              <a:xfrm>
                <a:off x="1858" y="1243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3" name="Line 383"/>
              <p:cNvSpPr>
                <a:spLocks noChangeShapeType="1"/>
              </p:cNvSpPr>
              <p:nvPr/>
            </p:nvSpPr>
            <p:spPr bwMode="auto">
              <a:xfrm flipH="1">
                <a:off x="1858" y="1243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4" name="Line 384"/>
              <p:cNvSpPr>
                <a:spLocks noChangeShapeType="1"/>
              </p:cNvSpPr>
              <p:nvPr/>
            </p:nvSpPr>
            <p:spPr bwMode="auto">
              <a:xfrm>
                <a:off x="1880" y="124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5" name="Line 385"/>
              <p:cNvSpPr>
                <a:spLocks noChangeShapeType="1"/>
              </p:cNvSpPr>
              <p:nvPr/>
            </p:nvSpPr>
            <p:spPr bwMode="auto">
              <a:xfrm>
                <a:off x="1858" y="1265"/>
                <a:ext cx="44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6" name="Line 386"/>
              <p:cNvSpPr>
                <a:spLocks noChangeShapeType="1"/>
              </p:cNvSpPr>
              <p:nvPr/>
            </p:nvSpPr>
            <p:spPr bwMode="auto">
              <a:xfrm>
                <a:off x="1501" y="152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7" name="Line 387"/>
              <p:cNvSpPr>
                <a:spLocks noChangeShapeType="1"/>
              </p:cNvSpPr>
              <p:nvPr/>
            </p:nvSpPr>
            <p:spPr bwMode="auto">
              <a:xfrm flipH="1">
                <a:off x="1501" y="152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8" name="Line 388"/>
              <p:cNvSpPr>
                <a:spLocks noChangeShapeType="1"/>
              </p:cNvSpPr>
              <p:nvPr/>
            </p:nvSpPr>
            <p:spPr bwMode="auto">
              <a:xfrm>
                <a:off x="1523" y="152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09" name="Line 389"/>
              <p:cNvSpPr>
                <a:spLocks noChangeShapeType="1"/>
              </p:cNvSpPr>
              <p:nvPr/>
            </p:nvSpPr>
            <p:spPr bwMode="auto">
              <a:xfrm>
                <a:off x="1501" y="154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0" name="Line 390"/>
              <p:cNvSpPr>
                <a:spLocks noChangeShapeType="1"/>
              </p:cNvSpPr>
              <p:nvPr/>
            </p:nvSpPr>
            <p:spPr bwMode="auto">
              <a:xfrm>
                <a:off x="1696" y="137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1" name="Line 391"/>
              <p:cNvSpPr>
                <a:spLocks noChangeShapeType="1"/>
              </p:cNvSpPr>
              <p:nvPr/>
            </p:nvSpPr>
            <p:spPr bwMode="auto">
              <a:xfrm flipH="1">
                <a:off x="1696" y="137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2" name="Line 392"/>
              <p:cNvSpPr>
                <a:spLocks noChangeShapeType="1"/>
              </p:cNvSpPr>
              <p:nvPr/>
            </p:nvSpPr>
            <p:spPr bwMode="auto">
              <a:xfrm>
                <a:off x="1717" y="137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3" name="Line 393"/>
              <p:cNvSpPr>
                <a:spLocks noChangeShapeType="1"/>
              </p:cNvSpPr>
              <p:nvPr/>
            </p:nvSpPr>
            <p:spPr bwMode="auto">
              <a:xfrm>
                <a:off x="1696" y="139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4" name="Line 394"/>
              <p:cNvSpPr>
                <a:spLocks noChangeShapeType="1"/>
              </p:cNvSpPr>
              <p:nvPr/>
            </p:nvSpPr>
            <p:spPr bwMode="auto">
              <a:xfrm>
                <a:off x="1443" y="15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5" name="Line 395"/>
              <p:cNvSpPr>
                <a:spLocks noChangeShapeType="1"/>
              </p:cNvSpPr>
              <p:nvPr/>
            </p:nvSpPr>
            <p:spPr bwMode="auto">
              <a:xfrm flipH="1">
                <a:off x="1443" y="15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6" name="Line 396"/>
              <p:cNvSpPr>
                <a:spLocks noChangeShapeType="1"/>
              </p:cNvSpPr>
              <p:nvPr/>
            </p:nvSpPr>
            <p:spPr bwMode="auto">
              <a:xfrm>
                <a:off x="1465" y="157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7" name="Line 397"/>
              <p:cNvSpPr>
                <a:spLocks noChangeShapeType="1"/>
              </p:cNvSpPr>
              <p:nvPr/>
            </p:nvSpPr>
            <p:spPr bwMode="auto">
              <a:xfrm>
                <a:off x="1443" y="159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8" name="Line 398"/>
              <p:cNvSpPr>
                <a:spLocks noChangeShapeType="1"/>
              </p:cNvSpPr>
              <p:nvPr/>
            </p:nvSpPr>
            <p:spPr bwMode="auto">
              <a:xfrm>
                <a:off x="1501" y="152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19" name="Line 399"/>
              <p:cNvSpPr>
                <a:spLocks noChangeShapeType="1"/>
              </p:cNvSpPr>
              <p:nvPr/>
            </p:nvSpPr>
            <p:spPr bwMode="auto">
              <a:xfrm flipH="1">
                <a:off x="1501" y="152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0" name="Line 400"/>
              <p:cNvSpPr>
                <a:spLocks noChangeShapeType="1"/>
              </p:cNvSpPr>
              <p:nvPr/>
            </p:nvSpPr>
            <p:spPr bwMode="auto">
              <a:xfrm>
                <a:off x="1523" y="152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1" name="Line 401"/>
              <p:cNvSpPr>
                <a:spLocks noChangeShapeType="1"/>
              </p:cNvSpPr>
              <p:nvPr/>
            </p:nvSpPr>
            <p:spPr bwMode="auto">
              <a:xfrm>
                <a:off x="1501" y="154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2" name="Line 402"/>
              <p:cNvSpPr>
                <a:spLocks noChangeShapeType="1"/>
              </p:cNvSpPr>
              <p:nvPr/>
            </p:nvSpPr>
            <p:spPr bwMode="auto">
              <a:xfrm>
                <a:off x="1696" y="137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3" name="Line 403"/>
              <p:cNvSpPr>
                <a:spLocks noChangeShapeType="1"/>
              </p:cNvSpPr>
              <p:nvPr/>
            </p:nvSpPr>
            <p:spPr bwMode="auto">
              <a:xfrm flipH="1">
                <a:off x="1696" y="137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4" name="Line 404"/>
              <p:cNvSpPr>
                <a:spLocks noChangeShapeType="1"/>
              </p:cNvSpPr>
              <p:nvPr/>
            </p:nvSpPr>
            <p:spPr bwMode="auto">
              <a:xfrm>
                <a:off x="1717" y="137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5" name="Line 405"/>
              <p:cNvSpPr>
                <a:spLocks noChangeShapeType="1"/>
              </p:cNvSpPr>
              <p:nvPr/>
            </p:nvSpPr>
            <p:spPr bwMode="auto">
              <a:xfrm>
                <a:off x="1696" y="139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6" name="Line 406"/>
              <p:cNvSpPr>
                <a:spLocks noChangeShapeType="1"/>
              </p:cNvSpPr>
              <p:nvPr/>
            </p:nvSpPr>
            <p:spPr bwMode="auto">
              <a:xfrm>
                <a:off x="1858" y="1243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7" name="Line 407"/>
              <p:cNvSpPr>
                <a:spLocks noChangeShapeType="1"/>
              </p:cNvSpPr>
              <p:nvPr/>
            </p:nvSpPr>
            <p:spPr bwMode="auto">
              <a:xfrm flipH="1">
                <a:off x="1858" y="1243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8" name="Line 408"/>
              <p:cNvSpPr>
                <a:spLocks noChangeShapeType="1"/>
              </p:cNvSpPr>
              <p:nvPr/>
            </p:nvSpPr>
            <p:spPr bwMode="auto">
              <a:xfrm>
                <a:off x="1880" y="124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29" name="Line 409"/>
              <p:cNvSpPr>
                <a:spLocks noChangeShapeType="1"/>
              </p:cNvSpPr>
              <p:nvPr/>
            </p:nvSpPr>
            <p:spPr bwMode="auto">
              <a:xfrm>
                <a:off x="1858" y="1265"/>
                <a:ext cx="44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0" name="Line 410"/>
              <p:cNvSpPr>
                <a:spLocks noChangeShapeType="1"/>
              </p:cNvSpPr>
              <p:nvPr/>
            </p:nvSpPr>
            <p:spPr bwMode="auto">
              <a:xfrm>
                <a:off x="1799" y="1287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1" name="Line 411"/>
              <p:cNvSpPr>
                <a:spLocks noChangeShapeType="1"/>
              </p:cNvSpPr>
              <p:nvPr/>
            </p:nvSpPr>
            <p:spPr bwMode="auto">
              <a:xfrm flipH="1">
                <a:off x="1799" y="1287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2" name="Line 412"/>
              <p:cNvSpPr>
                <a:spLocks noChangeShapeType="1"/>
              </p:cNvSpPr>
              <p:nvPr/>
            </p:nvSpPr>
            <p:spPr bwMode="auto">
              <a:xfrm>
                <a:off x="1820" y="1287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3" name="Line 413"/>
              <p:cNvSpPr>
                <a:spLocks noChangeShapeType="1"/>
              </p:cNvSpPr>
              <p:nvPr/>
            </p:nvSpPr>
            <p:spPr bwMode="auto">
              <a:xfrm>
                <a:off x="1799" y="130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4" name="Line 414"/>
              <p:cNvSpPr>
                <a:spLocks noChangeShapeType="1"/>
              </p:cNvSpPr>
              <p:nvPr/>
            </p:nvSpPr>
            <p:spPr bwMode="auto">
              <a:xfrm>
                <a:off x="1047" y="190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5" name="Line 415"/>
              <p:cNvSpPr>
                <a:spLocks noChangeShapeType="1"/>
              </p:cNvSpPr>
              <p:nvPr/>
            </p:nvSpPr>
            <p:spPr bwMode="auto">
              <a:xfrm flipH="1">
                <a:off x="1047" y="190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6" name="Line 416"/>
              <p:cNvSpPr>
                <a:spLocks noChangeShapeType="1"/>
              </p:cNvSpPr>
              <p:nvPr/>
            </p:nvSpPr>
            <p:spPr bwMode="auto">
              <a:xfrm>
                <a:off x="1068" y="190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7" name="Line 417"/>
              <p:cNvSpPr>
                <a:spLocks noChangeShapeType="1"/>
              </p:cNvSpPr>
              <p:nvPr/>
            </p:nvSpPr>
            <p:spPr bwMode="auto">
              <a:xfrm>
                <a:off x="1047" y="192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8" name="Line 418"/>
              <p:cNvSpPr>
                <a:spLocks noChangeShapeType="1"/>
              </p:cNvSpPr>
              <p:nvPr/>
            </p:nvSpPr>
            <p:spPr bwMode="auto">
              <a:xfrm>
                <a:off x="1358" y="165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39" name="Line 419"/>
              <p:cNvSpPr>
                <a:spLocks noChangeShapeType="1"/>
              </p:cNvSpPr>
              <p:nvPr/>
            </p:nvSpPr>
            <p:spPr bwMode="auto">
              <a:xfrm flipH="1">
                <a:off x="1358" y="165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0" name="Line 420"/>
              <p:cNvSpPr>
                <a:spLocks noChangeShapeType="1"/>
              </p:cNvSpPr>
              <p:nvPr/>
            </p:nvSpPr>
            <p:spPr bwMode="auto">
              <a:xfrm>
                <a:off x="1380" y="165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1" name="Line 421"/>
              <p:cNvSpPr>
                <a:spLocks noChangeShapeType="1"/>
              </p:cNvSpPr>
              <p:nvPr/>
            </p:nvSpPr>
            <p:spPr bwMode="auto">
              <a:xfrm>
                <a:off x="1358" y="167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2" name="Line 422"/>
              <p:cNvSpPr>
                <a:spLocks noChangeShapeType="1"/>
              </p:cNvSpPr>
              <p:nvPr/>
            </p:nvSpPr>
            <p:spPr bwMode="auto">
              <a:xfrm>
                <a:off x="1926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3" name="Line 423"/>
              <p:cNvSpPr>
                <a:spLocks noChangeShapeType="1"/>
              </p:cNvSpPr>
              <p:nvPr/>
            </p:nvSpPr>
            <p:spPr bwMode="auto">
              <a:xfrm flipH="1">
                <a:off x="1926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4" name="Line 424"/>
              <p:cNvSpPr>
                <a:spLocks noChangeShapeType="1"/>
              </p:cNvSpPr>
              <p:nvPr/>
            </p:nvSpPr>
            <p:spPr bwMode="auto">
              <a:xfrm>
                <a:off x="1948" y="118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5" name="Line 425"/>
              <p:cNvSpPr>
                <a:spLocks noChangeShapeType="1"/>
              </p:cNvSpPr>
              <p:nvPr/>
            </p:nvSpPr>
            <p:spPr bwMode="auto">
              <a:xfrm>
                <a:off x="1926" y="121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6" name="Line 426"/>
              <p:cNvSpPr>
                <a:spLocks noChangeShapeType="1"/>
              </p:cNvSpPr>
              <p:nvPr/>
            </p:nvSpPr>
            <p:spPr bwMode="auto">
              <a:xfrm>
                <a:off x="1637" y="1424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7" name="Line 427"/>
              <p:cNvSpPr>
                <a:spLocks noChangeShapeType="1"/>
              </p:cNvSpPr>
              <p:nvPr/>
            </p:nvSpPr>
            <p:spPr bwMode="auto">
              <a:xfrm flipH="1">
                <a:off x="1637" y="1424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8" name="Line 428"/>
              <p:cNvSpPr>
                <a:spLocks noChangeShapeType="1"/>
              </p:cNvSpPr>
              <p:nvPr/>
            </p:nvSpPr>
            <p:spPr bwMode="auto">
              <a:xfrm>
                <a:off x="1659" y="1424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49" name="Line 429"/>
              <p:cNvSpPr>
                <a:spLocks noChangeShapeType="1"/>
              </p:cNvSpPr>
              <p:nvPr/>
            </p:nvSpPr>
            <p:spPr bwMode="auto">
              <a:xfrm>
                <a:off x="1637" y="1446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0" name="Line 430"/>
              <p:cNvSpPr>
                <a:spLocks noChangeShapeType="1"/>
              </p:cNvSpPr>
              <p:nvPr/>
            </p:nvSpPr>
            <p:spPr bwMode="auto">
              <a:xfrm>
                <a:off x="1887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1" name="Line 431"/>
              <p:cNvSpPr>
                <a:spLocks noChangeShapeType="1"/>
              </p:cNvSpPr>
              <p:nvPr/>
            </p:nvSpPr>
            <p:spPr bwMode="auto">
              <a:xfrm flipH="1">
                <a:off x="1887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2" name="Line 432"/>
              <p:cNvSpPr>
                <a:spLocks noChangeShapeType="1"/>
              </p:cNvSpPr>
              <p:nvPr/>
            </p:nvSpPr>
            <p:spPr bwMode="auto">
              <a:xfrm>
                <a:off x="1908" y="122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3" name="Line 433"/>
              <p:cNvSpPr>
                <a:spLocks noChangeShapeType="1"/>
              </p:cNvSpPr>
              <p:nvPr/>
            </p:nvSpPr>
            <p:spPr bwMode="auto">
              <a:xfrm>
                <a:off x="1887" y="124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4" name="Line 434"/>
              <p:cNvSpPr>
                <a:spLocks noChangeShapeType="1"/>
              </p:cNvSpPr>
              <p:nvPr/>
            </p:nvSpPr>
            <p:spPr bwMode="auto">
              <a:xfrm>
                <a:off x="1443" y="15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5" name="Line 435"/>
              <p:cNvSpPr>
                <a:spLocks noChangeShapeType="1"/>
              </p:cNvSpPr>
              <p:nvPr/>
            </p:nvSpPr>
            <p:spPr bwMode="auto">
              <a:xfrm flipH="1">
                <a:off x="1443" y="157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6" name="Line 436"/>
              <p:cNvSpPr>
                <a:spLocks noChangeShapeType="1"/>
              </p:cNvSpPr>
              <p:nvPr/>
            </p:nvSpPr>
            <p:spPr bwMode="auto">
              <a:xfrm>
                <a:off x="1465" y="157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7" name="Line 437"/>
              <p:cNvSpPr>
                <a:spLocks noChangeShapeType="1"/>
              </p:cNvSpPr>
              <p:nvPr/>
            </p:nvSpPr>
            <p:spPr bwMode="auto">
              <a:xfrm>
                <a:off x="1443" y="159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8" name="Line 438"/>
              <p:cNvSpPr>
                <a:spLocks noChangeShapeType="1"/>
              </p:cNvSpPr>
              <p:nvPr/>
            </p:nvSpPr>
            <p:spPr bwMode="auto">
              <a:xfrm>
                <a:off x="1799" y="1287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59" name="Line 439"/>
              <p:cNvSpPr>
                <a:spLocks noChangeShapeType="1"/>
              </p:cNvSpPr>
              <p:nvPr/>
            </p:nvSpPr>
            <p:spPr bwMode="auto">
              <a:xfrm flipH="1">
                <a:off x="1799" y="1287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0" name="Line 440"/>
              <p:cNvSpPr>
                <a:spLocks noChangeShapeType="1"/>
              </p:cNvSpPr>
              <p:nvPr/>
            </p:nvSpPr>
            <p:spPr bwMode="auto">
              <a:xfrm>
                <a:off x="1820" y="1287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1" name="Line 441"/>
              <p:cNvSpPr>
                <a:spLocks noChangeShapeType="1"/>
              </p:cNvSpPr>
              <p:nvPr/>
            </p:nvSpPr>
            <p:spPr bwMode="auto">
              <a:xfrm>
                <a:off x="1799" y="130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2" name="Line 442"/>
              <p:cNvSpPr>
                <a:spLocks noChangeShapeType="1"/>
              </p:cNvSpPr>
              <p:nvPr/>
            </p:nvSpPr>
            <p:spPr bwMode="auto">
              <a:xfrm>
                <a:off x="1858" y="1243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3" name="Line 443"/>
              <p:cNvSpPr>
                <a:spLocks noChangeShapeType="1"/>
              </p:cNvSpPr>
              <p:nvPr/>
            </p:nvSpPr>
            <p:spPr bwMode="auto">
              <a:xfrm flipH="1">
                <a:off x="1858" y="1243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4" name="Line 444"/>
              <p:cNvSpPr>
                <a:spLocks noChangeShapeType="1"/>
              </p:cNvSpPr>
              <p:nvPr/>
            </p:nvSpPr>
            <p:spPr bwMode="auto">
              <a:xfrm>
                <a:off x="1880" y="124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5" name="Line 445"/>
              <p:cNvSpPr>
                <a:spLocks noChangeShapeType="1"/>
              </p:cNvSpPr>
              <p:nvPr/>
            </p:nvSpPr>
            <p:spPr bwMode="auto">
              <a:xfrm>
                <a:off x="1858" y="1265"/>
                <a:ext cx="44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6" name="Line 446"/>
              <p:cNvSpPr>
                <a:spLocks noChangeShapeType="1"/>
              </p:cNvSpPr>
              <p:nvPr/>
            </p:nvSpPr>
            <p:spPr bwMode="auto">
              <a:xfrm>
                <a:off x="1696" y="137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7" name="Line 447"/>
              <p:cNvSpPr>
                <a:spLocks noChangeShapeType="1"/>
              </p:cNvSpPr>
              <p:nvPr/>
            </p:nvSpPr>
            <p:spPr bwMode="auto">
              <a:xfrm flipH="1">
                <a:off x="1696" y="137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8" name="Line 448"/>
              <p:cNvSpPr>
                <a:spLocks noChangeShapeType="1"/>
              </p:cNvSpPr>
              <p:nvPr/>
            </p:nvSpPr>
            <p:spPr bwMode="auto">
              <a:xfrm>
                <a:off x="1717" y="137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69" name="Line 449"/>
              <p:cNvSpPr>
                <a:spLocks noChangeShapeType="1"/>
              </p:cNvSpPr>
              <p:nvPr/>
            </p:nvSpPr>
            <p:spPr bwMode="auto">
              <a:xfrm>
                <a:off x="1696" y="139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0" name="Line 450"/>
              <p:cNvSpPr>
                <a:spLocks noChangeShapeType="1"/>
              </p:cNvSpPr>
              <p:nvPr/>
            </p:nvSpPr>
            <p:spPr bwMode="auto">
              <a:xfrm>
                <a:off x="1501" y="152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1" name="Line 451"/>
              <p:cNvSpPr>
                <a:spLocks noChangeShapeType="1"/>
              </p:cNvSpPr>
              <p:nvPr/>
            </p:nvSpPr>
            <p:spPr bwMode="auto">
              <a:xfrm flipH="1">
                <a:off x="1501" y="1523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2" name="Line 452"/>
              <p:cNvSpPr>
                <a:spLocks noChangeShapeType="1"/>
              </p:cNvSpPr>
              <p:nvPr/>
            </p:nvSpPr>
            <p:spPr bwMode="auto">
              <a:xfrm>
                <a:off x="1523" y="1523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3" name="Line 453"/>
              <p:cNvSpPr>
                <a:spLocks noChangeShapeType="1"/>
              </p:cNvSpPr>
              <p:nvPr/>
            </p:nvSpPr>
            <p:spPr bwMode="auto">
              <a:xfrm>
                <a:off x="1501" y="154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4" name="Line 454"/>
              <p:cNvSpPr>
                <a:spLocks noChangeShapeType="1"/>
              </p:cNvSpPr>
              <p:nvPr/>
            </p:nvSpPr>
            <p:spPr bwMode="auto">
              <a:xfrm>
                <a:off x="1047" y="190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5" name="Line 455"/>
              <p:cNvSpPr>
                <a:spLocks noChangeShapeType="1"/>
              </p:cNvSpPr>
              <p:nvPr/>
            </p:nvSpPr>
            <p:spPr bwMode="auto">
              <a:xfrm flipH="1">
                <a:off x="1047" y="190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6" name="Line 456"/>
              <p:cNvSpPr>
                <a:spLocks noChangeShapeType="1"/>
              </p:cNvSpPr>
              <p:nvPr/>
            </p:nvSpPr>
            <p:spPr bwMode="auto">
              <a:xfrm>
                <a:off x="1068" y="190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7" name="Line 457"/>
              <p:cNvSpPr>
                <a:spLocks noChangeShapeType="1"/>
              </p:cNvSpPr>
              <p:nvPr/>
            </p:nvSpPr>
            <p:spPr bwMode="auto">
              <a:xfrm>
                <a:off x="1047" y="192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8" name="Line 458"/>
              <p:cNvSpPr>
                <a:spLocks noChangeShapeType="1"/>
              </p:cNvSpPr>
              <p:nvPr/>
            </p:nvSpPr>
            <p:spPr bwMode="auto">
              <a:xfrm>
                <a:off x="1926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79" name="Line 459"/>
              <p:cNvSpPr>
                <a:spLocks noChangeShapeType="1"/>
              </p:cNvSpPr>
              <p:nvPr/>
            </p:nvSpPr>
            <p:spPr bwMode="auto">
              <a:xfrm flipH="1">
                <a:off x="1926" y="118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0" name="Line 460"/>
              <p:cNvSpPr>
                <a:spLocks noChangeShapeType="1"/>
              </p:cNvSpPr>
              <p:nvPr/>
            </p:nvSpPr>
            <p:spPr bwMode="auto">
              <a:xfrm>
                <a:off x="1948" y="118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1" name="Line 461"/>
              <p:cNvSpPr>
                <a:spLocks noChangeShapeType="1"/>
              </p:cNvSpPr>
              <p:nvPr/>
            </p:nvSpPr>
            <p:spPr bwMode="auto">
              <a:xfrm>
                <a:off x="1926" y="121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2" name="Line 462"/>
              <p:cNvSpPr>
                <a:spLocks noChangeShapeType="1"/>
              </p:cNvSpPr>
              <p:nvPr/>
            </p:nvSpPr>
            <p:spPr bwMode="auto">
              <a:xfrm>
                <a:off x="1637" y="1424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3" name="Line 463"/>
              <p:cNvSpPr>
                <a:spLocks noChangeShapeType="1"/>
              </p:cNvSpPr>
              <p:nvPr/>
            </p:nvSpPr>
            <p:spPr bwMode="auto">
              <a:xfrm flipH="1">
                <a:off x="1637" y="1424"/>
                <a:ext cx="43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4" name="Line 464"/>
              <p:cNvSpPr>
                <a:spLocks noChangeShapeType="1"/>
              </p:cNvSpPr>
              <p:nvPr/>
            </p:nvSpPr>
            <p:spPr bwMode="auto">
              <a:xfrm>
                <a:off x="1659" y="1424"/>
                <a:ext cx="0" cy="44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5" name="Line 465"/>
              <p:cNvSpPr>
                <a:spLocks noChangeShapeType="1"/>
              </p:cNvSpPr>
              <p:nvPr/>
            </p:nvSpPr>
            <p:spPr bwMode="auto">
              <a:xfrm>
                <a:off x="1637" y="1446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6" name="Line 466"/>
              <p:cNvSpPr>
                <a:spLocks noChangeShapeType="1"/>
              </p:cNvSpPr>
              <p:nvPr/>
            </p:nvSpPr>
            <p:spPr bwMode="auto">
              <a:xfrm>
                <a:off x="1887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7" name="Line 467"/>
              <p:cNvSpPr>
                <a:spLocks noChangeShapeType="1"/>
              </p:cNvSpPr>
              <p:nvPr/>
            </p:nvSpPr>
            <p:spPr bwMode="auto">
              <a:xfrm flipH="1">
                <a:off x="1887" y="122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8" name="Line 468"/>
              <p:cNvSpPr>
                <a:spLocks noChangeShapeType="1"/>
              </p:cNvSpPr>
              <p:nvPr/>
            </p:nvSpPr>
            <p:spPr bwMode="auto">
              <a:xfrm>
                <a:off x="1908" y="122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89" name="Line 469"/>
              <p:cNvSpPr>
                <a:spLocks noChangeShapeType="1"/>
              </p:cNvSpPr>
              <p:nvPr/>
            </p:nvSpPr>
            <p:spPr bwMode="auto">
              <a:xfrm>
                <a:off x="1887" y="124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0" name="Line 470"/>
              <p:cNvSpPr>
                <a:spLocks noChangeShapeType="1"/>
              </p:cNvSpPr>
              <p:nvPr/>
            </p:nvSpPr>
            <p:spPr bwMode="auto">
              <a:xfrm>
                <a:off x="1358" y="165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1" name="Line 471"/>
              <p:cNvSpPr>
                <a:spLocks noChangeShapeType="1"/>
              </p:cNvSpPr>
              <p:nvPr/>
            </p:nvSpPr>
            <p:spPr bwMode="auto">
              <a:xfrm flipH="1">
                <a:off x="1358" y="1651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2" name="Line 472"/>
              <p:cNvSpPr>
                <a:spLocks noChangeShapeType="1"/>
              </p:cNvSpPr>
              <p:nvPr/>
            </p:nvSpPr>
            <p:spPr bwMode="auto">
              <a:xfrm>
                <a:off x="1380" y="1651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3" name="Line 473"/>
              <p:cNvSpPr>
                <a:spLocks noChangeShapeType="1"/>
              </p:cNvSpPr>
              <p:nvPr/>
            </p:nvSpPr>
            <p:spPr bwMode="auto">
              <a:xfrm>
                <a:off x="1358" y="1672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4" name="Line 474"/>
              <p:cNvSpPr>
                <a:spLocks noChangeShapeType="1"/>
              </p:cNvSpPr>
              <p:nvPr/>
            </p:nvSpPr>
            <p:spPr bwMode="auto">
              <a:xfrm>
                <a:off x="952" y="1978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5" name="Line 475"/>
              <p:cNvSpPr>
                <a:spLocks noChangeShapeType="1"/>
              </p:cNvSpPr>
              <p:nvPr/>
            </p:nvSpPr>
            <p:spPr bwMode="auto">
              <a:xfrm flipH="1">
                <a:off x="952" y="1978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6" name="Line 476"/>
              <p:cNvSpPr>
                <a:spLocks noChangeShapeType="1"/>
              </p:cNvSpPr>
              <p:nvPr/>
            </p:nvSpPr>
            <p:spPr bwMode="auto">
              <a:xfrm>
                <a:off x="973" y="1978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7" name="Line 477"/>
              <p:cNvSpPr>
                <a:spLocks noChangeShapeType="1"/>
              </p:cNvSpPr>
              <p:nvPr/>
            </p:nvSpPr>
            <p:spPr bwMode="auto">
              <a:xfrm>
                <a:off x="952" y="1999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8" name="Line 478"/>
              <p:cNvSpPr>
                <a:spLocks noChangeShapeType="1"/>
              </p:cNvSpPr>
              <p:nvPr/>
            </p:nvSpPr>
            <p:spPr bwMode="auto">
              <a:xfrm>
                <a:off x="966" y="1962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599" name="Line 479"/>
              <p:cNvSpPr>
                <a:spLocks noChangeShapeType="1"/>
              </p:cNvSpPr>
              <p:nvPr/>
            </p:nvSpPr>
            <p:spPr bwMode="auto">
              <a:xfrm flipH="1">
                <a:off x="966" y="1962"/>
                <a:ext cx="44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0" name="Line 480"/>
              <p:cNvSpPr>
                <a:spLocks noChangeShapeType="1"/>
              </p:cNvSpPr>
              <p:nvPr/>
            </p:nvSpPr>
            <p:spPr bwMode="auto">
              <a:xfrm>
                <a:off x="988" y="1962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1" name="Line 481"/>
              <p:cNvSpPr>
                <a:spLocks noChangeShapeType="1"/>
              </p:cNvSpPr>
              <p:nvPr/>
            </p:nvSpPr>
            <p:spPr bwMode="auto">
              <a:xfrm>
                <a:off x="966" y="1983"/>
                <a:ext cx="44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2" name="Line 482"/>
              <p:cNvSpPr>
                <a:spLocks noChangeShapeType="1"/>
              </p:cNvSpPr>
              <p:nvPr/>
            </p:nvSpPr>
            <p:spPr bwMode="auto">
              <a:xfrm>
                <a:off x="951" y="197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3" name="Line 483"/>
              <p:cNvSpPr>
                <a:spLocks noChangeShapeType="1"/>
              </p:cNvSpPr>
              <p:nvPr/>
            </p:nvSpPr>
            <p:spPr bwMode="auto">
              <a:xfrm flipH="1">
                <a:off x="951" y="1975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4" name="Line 484"/>
              <p:cNvSpPr>
                <a:spLocks noChangeShapeType="1"/>
              </p:cNvSpPr>
              <p:nvPr/>
            </p:nvSpPr>
            <p:spPr bwMode="auto">
              <a:xfrm>
                <a:off x="972" y="1975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5" name="Line 485"/>
              <p:cNvSpPr>
                <a:spLocks noChangeShapeType="1"/>
              </p:cNvSpPr>
              <p:nvPr/>
            </p:nvSpPr>
            <p:spPr bwMode="auto">
              <a:xfrm>
                <a:off x="951" y="1996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6" name="Line 486"/>
              <p:cNvSpPr>
                <a:spLocks noChangeShapeType="1"/>
              </p:cNvSpPr>
              <p:nvPr/>
            </p:nvSpPr>
            <p:spPr bwMode="auto">
              <a:xfrm>
                <a:off x="945" y="197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7" name="Line 487"/>
              <p:cNvSpPr>
                <a:spLocks noChangeShapeType="1"/>
              </p:cNvSpPr>
              <p:nvPr/>
            </p:nvSpPr>
            <p:spPr bwMode="auto">
              <a:xfrm flipH="1">
                <a:off x="945" y="1979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8" name="Line 488"/>
              <p:cNvSpPr>
                <a:spLocks noChangeShapeType="1"/>
              </p:cNvSpPr>
              <p:nvPr/>
            </p:nvSpPr>
            <p:spPr bwMode="auto">
              <a:xfrm>
                <a:off x="966" y="1979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09" name="Line 489"/>
              <p:cNvSpPr>
                <a:spLocks noChangeShapeType="1"/>
              </p:cNvSpPr>
              <p:nvPr/>
            </p:nvSpPr>
            <p:spPr bwMode="auto">
              <a:xfrm>
                <a:off x="945" y="2000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0" name="Line 490"/>
              <p:cNvSpPr>
                <a:spLocks noChangeShapeType="1"/>
              </p:cNvSpPr>
              <p:nvPr/>
            </p:nvSpPr>
            <p:spPr bwMode="auto">
              <a:xfrm>
                <a:off x="943" y="198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1" name="Line 491"/>
              <p:cNvSpPr>
                <a:spLocks noChangeShapeType="1"/>
              </p:cNvSpPr>
              <p:nvPr/>
            </p:nvSpPr>
            <p:spPr bwMode="auto">
              <a:xfrm flipH="1">
                <a:off x="943" y="1980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2" name="Line 492"/>
              <p:cNvSpPr>
                <a:spLocks noChangeShapeType="1"/>
              </p:cNvSpPr>
              <p:nvPr/>
            </p:nvSpPr>
            <p:spPr bwMode="auto">
              <a:xfrm>
                <a:off x="964" y="1980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3" name="Line 493"/>
              <p:cNvSpPr>
                <a:spLocks noChangeShapeType="1"/>
              </p:cNvSpPr>
              <p:nvPr/>
            </p:nvSpPr>
            <p:spPr bwMode="auto">
              <a:xfrm>
                <a:off x="943" y="2001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4" name="Line 494"/>
              <p:cNvSpPr>
                <a:spLocks noChangeShapeType="1"/>
              </p:cNvSpPr>
              <p:nvPr/>
            </p:nvSpPr>
            <p:spPr bwMode="auto">
              <a:xfrm>
                <a:off x="959" y="1966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5" name="Line 495"/>
              <p:cNvSpPr>
                <a:spLocks noChangeShapeType="1"/>
              </p:cNvSpPr>
              <p:nvPr/>
            </p:nvSpPr>
            <p:spPr bwMode="auto">
              <a:xfrm flipH="1">
                <a:off x="959" y="1966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6" name="Line 496"/>
              <p:cNvSpPr>
                <a:spLocks noChangeShapeType="1"/>
              </p:cNvSpPr>
              <p:nvPr/>
            </p:nvSpPr>
            <p:spPr bwMode="auto">
              <a:xfrm>
                <a:off x="980" y="1966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7" name="Line 497"/>
              <p:cNvSpPr>
                <a:spLocks noChangeShapeType="1"/>
              </p:cNvSpPr>
              <p:nvPr/>
            </p:nvSpPr>
            <p:spPr bwMode="auto">
              <a:xfrm>
                <a:off x="959" y="1987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8" name="Line 498"/>
              <p:cNvSpPr>
                <a:spLocks noChangeShapeType="1"/>
              </p:cNvSpPr>
              <p:nvPr/>
            </p:nvSpPr>
            <p:spPr bwMode="auto">
              <a:xfrm>
                <a:off x="957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19" name="Line 499"/>
              <p:cNvSpPr>
                <a:spLocks noChangeShapeType="1"/>
              </p:cNvSpPr>
              <p:nvPr/>
            </p:nvSpPr>
            <p:spPr bwMode="auto">
              <a:xfrm flipH="1">
                <a:off x="957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0" name="Line 500"/>
              <p:cNvSpPr>
                <a:spLocks noChangeShapeType="1"/>
              </p:cNvSpPr>
              <p:nvPr/>
            </p:nvSpPr>
            <p:spPr bwMode="auto">
              <a:xfrm>
                <a:off x="978" y="196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1" name="Line 501"/>
              <p:cNvSpPr>
                <a:spLocks noChangeShapeType="1"/>
              </p:cNvSpPr>
              <p:nvPr/>
            </p:nvSpPr>
            <p:spPr bwMode="auto">
              <a:xfrm>
                <a:off x="957" y="198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2" name="Line 502"/>
              <p:cNvSpPr>
                <a:spLocks noChangeShapeType="1"/>
              </p:cNvSpPr>
              <p:nvPr/>
            </p:nvSpPr>
            <p:spPr bwMode="auto">
              <a:xfrm>
                <a:off x="961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3" name="Line 503"/>
              <p:cNvSpPr>
                <a:spLocks noChangeShapeType="1"/>
              </p:cNvSpPr>
              <p:nvPr/>
            </p:nvSpPr>
            <p:spPr bwMode="auto">
              <a:xfrm flipH="1">
                <a:off x="961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4" name="Line 504"/>
              <p:cNvSpPr>
                <a:spLocks noChangeShapeType="1"/>
              </p:cNvSpPr>
              <p:nvPr/>
            </p:nvSpPr>
            <p:spPr bwMode="auto">
              <a:xfrm>
                <a:off x="982" y="196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5" name="Line 505"/>
              <p:cNvSpPr>
                <a:spLocks noChangeShapeType="1"/>
              </p:cNvSpPr>
              <p:nvPr/>
            </p:nvSpPr>
            <p:spPr bwMode="auto">
              <a:xfrm>
                <a:off x="961" y="198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6" name="Line 506"/>
              <p:cNvSpPr>
                <a:spLocks noChangeShapeType="1"/>
              </p:cNvSpPr>
              <p:nvPr/>
            </p:nvSpPr>
            <p:spPr bwMode="auto">
              <a:xfrm>
                <a:off x="957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7" name="Line 507"/>
              <p:cNvSpPr>
                <a:spLocks noChangeShapeType="1"/>
              </p:cNvSpPr>
              <p:nvPr/>
            </p:nvSpPr>
            <p:spPr bwMode="auto">
              <a:xfrm flipH="1">
                <a:off x="957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8" name="Line 508"/>
              <p:cNvSpPr>
                <a:spLocks noChangeShapeType="1"/>
              </p:cNvSpPr>
              <p:nvPr/>
            </p:nvSpPr>
            <p:spPr bwMode="auto">
              <a:xfrm>
                <a:off x="978" y="196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29" name="Line 509"/>
              <p:cNvSpPr>
                <a:spLocks noChangeShapeType="1"/>
              </p:cNvSpPr>
              <p:nvPr/>
            </p:nvSpPr>
            <p:spPr bwMode="auto">
              <a:xfrm>
                <a:off x="957" y="198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30" name="Line 510"/>
              <p:cNvSpPr>
                <a:spLocks noChangeShapeType="1"/>
              </p:cNvSpPr>
              <p:nvPr/>
            </p:nvSpPr>
            <p:spPr bwMode="auto">
              <a:xfrm>
                <a:off x="961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31" name="Line 511"/>
              <p:cNvSpPr>
                <a:spLocks noChangeShapeType="1"/>
              </p:cNvSpPr>
              <p:nvPr/>
            </p:nvSpPr>
            <p:spPr bwMode="auto">
              <a:xfrm flipH="1">
                <a:off x="961" y="1964"/>
                <a:ext cx="43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32" name="Line 512"/>
              <p:cNvSpPr>
                <a:spLocks noChangeShapeType="1"/>
              </p:cNvSpPr>
              <p:nvPr/>
            </p:nvSpPr>
            <p:spPr bwMode="auto">
              <a:xfrm>
                <a:off x="982" y="1964"/>
                <a:ext cx="0" cy="43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  <p:sp>
            <p:nvSpPr>
              <p:cNvPr id="633" name="Line 513"/>
              <p:cNvSpPr>
                <a:spLocks noChangeShapeType="1"/>
              </p:cNvSpPr>
              <p:nvPr/>
            </p:nvSpPr>
            <p:spPr bwMode="auto">
              <a:xfrm>
                <a:off x="961" y="1985"/>
                <a:ext cx="43" cy="0"/>
              </a:xfrm>
              <a:prstGeom prst="line">
                <a:avLst/>
              </a:prstGeom>
              <a:noFill/>
              <a:ln w="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400"/>
              </a:p>
            </p:txBody>
          </p:sp>
        </p:grpSp>
        <p:sp>
          <p:nvSpPr>
            <p:cNvPr id="335" name="Line 515"/>
            <p:cNvSpPr>
              <a:spLocks noChangeShapeType="1"/>
            </p:cNvSpPr>
            <p:nvPr/>
          </p:nvSpPr>
          <p:spPr bwMode="auto">
            <a:xfrm>
              <a:off x="2257623" y="31210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36" name="Line 516"/>
            <p:cNvSpPr>
              <a:spLocks noChangeShapeType="1"/>
            </p:cNvSpPr>
            <p:nvPr/>
          </p:nvSpPr>
          <p:spPr bwMode="auto">
            <a:xfrm flipH="1">
              <a:off x="2257623" y="31210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37" name="Line 517"/>
            <p:cNvSpPr>
              <a:spLocks noChangeShapeType="1"/>
            </p:cNvSpPr>
            <p:nvPr/>
          </p:nvSpPr>
          <p:spPr bwMode="auto">
            <a:xfrm>
              <a:off x="2290960" y="312102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38" name="Line 518"/>
            <p:cNvSpPr>
              <a:spLocks noChangeShapeType="1"/>
            </p:cNvSpPr>
            <p:nvPr/>
          </p:nvSpPr>
          <p:spPr bwMode="auto">
            <a:xfrm>
              <a:off x="2257623" y="315436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39" name="Line 519"/>
            <p:cNvSpPr>
              <a:spLocks noChangeShapeType="1"/>
            </p:cNvSpPr>
            <p:nvPr/>
          </p:nvSpPr>
          <p:spPr bwMode="auto">
            <a:xfrm>
              <a:off x="223222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0" name="Line 520"/>
            <p:cNvSpPr>
              <a:spLocks noChangeShapeType="1"/>
            </p:cNvSpPr>
            <p:nvPr/>
          </p:nvSpPr>
          <p:spPr bwMode="auto">
            <a:xfrm flipH="1">
              <a:off x="223222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1" name="Line 521"/>
            <p:cNvSpPr>
              <a:spLocks noChangeShapeType="1"/>
            </p:cNvSpPr>
            <p:nvPr/>
          </p:nvSpPr>
          <p:spPr bwMode="auto">
            <a:xfrm>
              <a:off x="2265560" y="3143251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2" name="Line 522"/>
            <p:cNvSpPr>
              <a:spLocks noChangeShapeType="1"/>
            </p:cNvSpPr>
            <p:nvPr/>
          </p:nvSpPr>
          <p:spPr bwMode="auto">
            <a:xfrm>
              <a:off x="2232223" y="317658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3" name="Line 523"/>
            <p:cNvSpPr>
              <a:spLocks noChangeShapeType="1"/>
            </p:cNvSpPr>
            <p:nvPr/>
          </p:nvSpPr>
          <p:spPr bwMode="auto">
            <a:xfrm>
              <a:off x="2246510" y="31400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4" name="Line 524"/>
            <p:cNvSpPr>
              <a:spLocks noChangeShapeType="1"/>
            </p:cNvSpPr>
            <p:nvPr/>
          </p:nvSpPr>
          <p:spPr bwMode="auto">
            <a:xfrm flipH="1">
              <a:off x="2246510" y="31400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5" name="Line 525"/>
            <p:cNvSpPr>
              <a:spLocks noChangeShapeType="1"/>
            </p:cNvSpPr>
            <p:nvPr/>
          </p:nvSpPr>
          <p:spPr bwMode="auto">
            <a:xfrm>
              <a:off x="2279848" y="314007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6" name="Line 526"/>
            <p:cNvSpPr>
              <a:spLocks noChangeShapeType="1"/>
            </p:cNvSpPr>
            <p:nvPr/>
          </p:nvSpPr>
          <p:spPr bwMode="auto">
            <a:xfrm>
              <a:off x="2246510" y="317341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7" name="Line 527"/>
            <p:cNvSpPr>
              <a:spLocks noChangeShapeType="1"/>
            </p:cNvSpPr>
            <p:nvPr/>
          </p:nvSpPr>
          <p:spPr bwMode="auto">
            <a:xfrm>
              <a:off x="2235398" y="31416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8" name="Line 528"/>
            <p:cNvSpPr>
              <a:spLocks noChangeShapeType="1"/>
            </p:cNvSpPr>
            <p:nvPr/>
          </p:nvSpPr>
          <p:spPr bwMode="auto">
            <a:xfrm flipH="1">
              <a:off x="2235398" y="31416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49" name="Line 529"/>
            <p:cNvSpPr>
              <a:spLocks noChangeShapeType="1"/>
            </p:cNvSpPr>
            <p:nvPr/>
          </p:nvSpPr>
          <p:spPr bwMode="auto">
            <a:xfrm>
              <a:off x="2268735" y="314166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0" name="Line 530"/>
            <p:cNvSpPr>
              <a:spLocks noChangeShapeType="1"/>
            </p:cNvSpPr>
            <p:nvPr/>
          </p:nvSpPr>
          <p:spPr bwMode="auto">
            <a:xfrm>
              <a:off x="2235398" y="317500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1" name="Line 531"/>
            <p:cNvSpPr>
              <a:spLocks noChangeShapeType="1"/>
            </p:cNvSpPr>
            <p:nvPr/>
          </p:nvSpPr>
          <p:spPr bwMode="auto">
            <a:xfrm>
              <a:off x="2244923" y="31353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2" name="Line 532"/>
            <p:cNvSpPr>
              <a:spLocks noChangeShapeType="1"/>
            </p:cNvSpPr>
            <p:nvPr/>
          </p:nvSpPr>
          <p:spPr bwMode="auto">
            <a:xfrm flipH="1">
              <a:off x="2244923" y="31353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3" name="Line 533"/>
            <p:cNvSpPr>
              <a:spLocks noChangeShapeType="1"/>
            </p:cNvSpPr>
            <p:nvPr/>
          </p:nvSpPr>
          <p:spPr bwMode="auto">
            <a:xfrm>
              <a:off x="2278260" y="313531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4" name="Line 534"/>
            <p:cNvSpPr>
              <a:spLocks noChangeShapeType="1"/>
            </p:cNvSpPr>
            <p:nvPr/>
          </p:nvSpPr>
          <p:spPr bwMode="auto">
            <a:xfrm>
              <a:off x="2244923" y="316865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5" name="Line 535"/>
            <p:cNvSpPr>
              <a:spLocks noChangeShapeType="1"/>
            </p:cNvSpPr>
            <p:nvPr/>
          </p:nvSpPr>
          <p:spPr bwMode="auto">
            <a:xfrm>
              <a:off x="2268735" y="3114676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6" name="Line 536"/>
            <p:cNvSpPr>
              <a:spLocks noChangeShapeType="1"/>
            </p:cNvSpPr>
            <p:nvPr/>
          </p:nvSpPr>
          <p:spPr bwMode="auto">
            <a:xfrm flipH="1">
              <a:off x="2268735" y="3114676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7" name="Line 537"/>
            <p:cNvSpPr>
              <a:spLocks noChangeShapeType="1"/>
            </p:cNvSpPr>
            <p:nvPr/>
          </p:nvSpPr>
          <p:spPr bwMode="auto">
            <a:xfrm>
              <a:off x="2303660" y="311467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8" name="Line 538"/>
            <p:cNvSpPr>
              <a:spLocks noChangeShapeType="1"/>
            </p:cNvSpPr>
            <p:nvPr/>
          </p:nvSpPr>
          <p:spPr bwMode="auto">
            <a:xfrm>
              <a:off x="2268735" y="3148013"/>
              <a:ext cx="69850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59" name="Line 539"/>
            <p:cNvSpPr>
              <a:spLocks noChangeShapeType="1"/>
            </p:cNvSpPr>
            <p:nvPr/>
          </p:nvSpPr>
          <p:spPr bwMode="auto">
            <a:xfrm>
              <a:off x="223222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0" name="Line 540"/>
            <p:cNvSpPr>
              <a:spLocks noChangeShapeType="1"/>
            </p:cNvSpPr>
            <p:nvPr/>
          </p:nvSpPr>
          <p:spPr bwMode="auto">
            <a:xfrm flipH="1">
              <a:off x="2232223" y="31432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1" name="Line 541"/>
            <p:cNvSpPr>
              <a:spLocks noChangeShapeType="1"/>
            </p:cNvSpPr>
            <p:nvPr/>
          </p:nvSpPr>
          <p:spPr bwMode="auto">
            <a:xfrm>
              <a:off x="2265560" y="3143251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2" name="Line 542"/>
            <p:cNvSpPr>
              <a:spLocks noChangeShapeType="1"/>
            </p:cNvSpPr>
            <p:nvPr/>
          </p:nvSpPr>
          <p:spPr bwMode="auto">
            <a:xfrm>
              <a:off x="2232223" y="317658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3" name="Line 543"/>
            <p:cNvSpPr>
              <a:spLocks noChangeShapeType="1"/>
            </p:cNvSpPr>
            <p:nvPr/>
          </p:nvSpPr>
          <p:spPr bwMode="auto">
            <a:xfrm>
              <a:off x="2257623" y="31210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4" name="Line 544"/>
            <p:cNvSpPr>
              <a:spLocks noChangeShapeType="1"/>
            </p:cNvSpPr>
            <p:nvPr/>
          </p:nvSpPr>
          <p:spPr bwMode="auto">
            <a:xfrm flipH="1">
              <a:off x="2257623" y="312102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5" name="Line 545"/>
            <p:cNvSpPr>
              <a:spLocks noChangeShapeType="1"/>
            </p:cNvSpPr>
            <p:nvPr/>
          </p:nvSpPr>
          <p:spPr bwMode="auto">
            <a:xfrm>
              <a:off x="2290960" y="312102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6" name="Line 546"/>
            <p:cNvSpPr>
              <a:spLocks noChangeShapeType="1"/>
            </p:cNvSpPr>
            <p:nvPr/>
          </p:nvSpPr>
          <p:spPr bwMode="auto">
            <a:xfrm>
              <a:off x="2257623" y="315436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7" name="Line 547"/>
            <p:cNvSpPr>
              <a:spLocks noChangeShapeType="1"/>
            </p:cNvSpPr>
            <p:nvPr/>
          </p:nvSpPr>
          <p:spPr bwMode="auto">
            <a:xfrm>
              <a:off x="2260798" y="31178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8" name="Line 548"/>
            <p:cNvSpPr>
              <a:spLocks noChangeShapeType="1"/>
            </p:cNvSpPr>
            <p:nvPr/>
          </p:nvSpPr>
          <p:spPr bwMode="auto">
            <a:xfrm flipH="1">
              <a:off x="2260798" y="31178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69" name="Line 549"/>
            <p:cNvSpPr>
              <a:spLocks noChangeShapeType="1"/>
            </p:cNvSpPr>
            <p:nvPr/>
          </p:nvSpPr>
          <p:spPr bwMode="auto">
            <a:xfrm>
              <a:off x="2294135" y="3117851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0" name="Line 550"/>
            <p:cNvSpPr>
              <a:spLocks noChangeShapeType="1"/>
            </p:cNvSpPr>
            <p:nvPr/>
          </p:nvSpPr>
          <p:spPr bwMode="auto">
            <a:xfrm>
              <a:off x="2260798" y="315118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1" name="Line 551"/>
            <p:cNvSpPr>
              <a:spLocks noChangeShapeType="1"/>
            </p:cNvSpPr>
            <p:nvPr/>
          </p:nvSpPr>
          <p:spPr bwMode="auto">
            <a:xfrm>
              <a:off x="2254448" y="31178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2" name="Line 552"/>
            <p:cNvSpPr>
              <a:spLocks noChangeShapeType="1"/>
            </p:cNvSpPr>
            <p:nvPr/>
          </p:nvSpPr>
          <p:spPr bwMode="auto">
            <a:xfrm flipH="1">
              <a:off x="2254448" y="3117851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3" name="Line 553"/>
            <p:cNvSpPr>
              <a:spLocks noChangeShapeType="1"/>
            </p:cNvSpPr>
            <p:nvPr/>
          </p:nvSpPr>
          <p:spPr bwMode="auto">
            <a:xfrm>
              <a:off x="2287785" y="3117851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4" name="Line 554"/>
            <p:cNvSpPr>
              <a:spLocks noChangeShapeType="1"/>
            </p:cNvSpPr>
            <p:nvPr/>
          </p:nvSpPr>
          <p:spPr bwMode="auto">
            <a:xfrm>
              <a:off x="2254448" y="315118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5" name="Line 555"/>
            <p:cNvSpPr>
              <a:spLocks noChangeShapeType="1"/>
            </p:cNvSpPr>
            <p:nvPr/>
          </p:nvSpPr>
          <p:spPr bwMode="auto">
            <a:xfrm>
              <a:off x="2235398" y="31416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6" name="Line 556"/>
            <p:cNvSpPr>
              <a:spLocks noChangeShapeType="1"/>
            </p:cNvSpPr>
            <p:nvPr/>
          </p:nvSpPr>
          <p:spPr bwMode="auto">
            <a:xfrm flipH="1">
              <a:off x="2235398" y="314166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7" name="Line 557"/>
            <p:cNvSpPr>
              <a:spLocks noChangeShapeType="1"/>
            </p:cNvSpPr>
            <p:nvPr/>
          </p:nvSpPr>
          <p:spPr bwMode="auto">
            <a:xfrm>
              <a:off x="2268735" y="314166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8" name="Line 558"/>
            <p:cNvSpPr>
              <a:spLocks noChangeShapeType="1"/>
            </p:cNvSpPr>
            <p:nvPr/>
          </p:nvSpPr>
          <p:spPr bwMode="auto">
            <a:xfrm>
              <a:off x="2235398" y="317500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79" name="Line 559"/>
            <p:cNvSpPr>
              <a:spLocks noChangeShapeType="1"/>
            </p:cNvSpPr>
            <p:nvPr/>
          </p:nvSpPr>
          <p:spPr bwMode="auto">
            <a:xfrm>
              <a:off x="2244923" y="31353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0" name="Line 560"/>
            <p:cNvSpPr>
              <a:spLocks noChangeShapeType="1"/>
            </p:cNvSpPr>
            <p:nvPr/>
          </p:nvSpPr>
          <p:spPr bwMode="auto">
            <a:xfrm flipH="1">
              <a:off x="2244923" y="3135313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1" name="Line 561"/>
            <p:cNvSpPr>
              <a:spLocks noChangeShapeType="1"/>
            </p:cNvSpPr>
            <p:nvPr/>
          </p:nvSpPr>
          <p:spPr bwMode="auto">
            <a:xfrm>
              <a:off x="2278260" y="3135313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2" name="Line 562"/>
            <p:cNvSpPr>
              <a:spLocks noChangeShapeType="1"/>
            </p:cNvSpPr>
            <p:nvPr/>
          </p:nvSpPr>
          <p:spPr bwMode="auto">
            <a:xfrm>
              <a:off x="2244923" y="316865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3" name="Line 563"/>
            <p:cNvSpPr>
              <a:spLocks noChangeShapeType="1"/>
            </p:cNvSpPr>
            <p:nvPr/>
          </p:nvSpPr>
          <p:spPr bwMode="auto">
            <a:xfrm>
              <a:off x="2268735" y="3114676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4" name="Line 564"/>
            <p:cNvSpPr>
              <a:spLocks noChangeShapeType="1"/>
            </p:cNvSpPr>
            <p:nvPr/>
          </p:nvSpPr>
          <p:spPr bwMode="auto">
            <a:xfrm flipH="1">
              <a:off x="2268735" y="3114676"/>
              <a:ext cx="6985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5" name="Line 565"/>
            <p:cNvSpPr>
              <a:spLocks noChangeShapeType="1"/>
            </p:cNvSpPr>
            <p:nvPr/>
          </p:nvSpPr>
          <p:spPr bwMode="auto">
            <a:xfrm>
              <a:off x="2303660" y="311467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6" name="Line 566"/>
            <p:cNvSpPr>
              <a:spLocks noChangeShapeType="1"/>
            </p:cNvSpPr>
            <p:nvPr/>
          </p:nvSpPr>
          <p:spPr bwMode="auto">
            <a:xfrm>
              <a:off x="2268735" y="3148013"/>
              <a:ext cx="69850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7" name="Line 567"/>
            <p:cNvSpPr>
              <a:spLocks noChangeShapeType="1"/>
            </p:cNvSpPr>
            <p:nvPr/>
          </p:nvSpPr>
          <p:spPr bwMode="auto">
            <a:xfrm>
              <a:off x="2246510" y="31400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8" name="Line 568"/>
            <p:cNvSpPr>
              <a:spLocks noChangeShapeType="1"/>
            </p:cNvSpPr>
            <p:nvPr/>
          </p:nvSpPr>
          <p:spPr bwMode="auto">
            <a:xfrm flipH="1">
              <a:off x="2246510" y="31400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89" name="Line 569"/>
            <p:cNvSpPr>
              <a:spLocks noChangeShapeType="1"/>
            </p:cNvSpPr>
            <p:nvPr/>
          </p:nvSpPr>
          <p:spPr bwMode="auto">
            <a:xfrm>
              <a:off x="2279848" y="314007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0" name="Line 570"/>
            <p:cNvSpPr>
              <a:spLocks noChangeShapeType="1"/>
            </p:cNvSpPr>
            <p:nvPr/>
          </p:nvSpPr>
          <p:spPr bwMode="auto">
            <a:xfrm>
              <a:off x="2246510" y="317341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1" name="Line 571"/>
            <p:cNvSpPr>
              <a:spLocks noChangeShapeType="1"/>
            </p:cNvSpPr>
            <p:nvPr/>
          </p:nvSpPr>
          <p:spPr bwMode="auto">
            <a:xfrm>
              <a:off x="890785" y="4176713"/>
              <a:ext cx="68263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2" name="Line 572"/>
            <p:cNvSpPr>
              <a:spLocks noChangeShapeType="1"/>
            </p:cNvSpPr>
            <p:nvPr/>
          </p:nvSpPr>
          <p:spPr bwMode="auto">
            <a:xfrm flipH="1">
              <a:off x="890785" y="4176713"/>
              <a:ext cx="68263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3" name="Line 573"/>
            <p:cNvSpPr>
              <a:spLocks noChangeShapeType="1"/>
            </p:cNvSpPr>
            <p:nvPr/>
          </p:nvSpPr>
          <p:spPr bwMode="auto">
            <a:xfrm>
              <a:off x="924123" y="4176713"/>
              <a:ext cx="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4" name="Line 574"/>
            <p:cNvSpPr>
              <a:spLocks noChangeShapeType="1"/>
            </p:cNvSpPr>
            <p:nvPr/>
          </p:nvSpPr>
          <p:spPr bwMode="auto">
            <a:xfrm>
              <a:off x="890785" y="4211638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5" name="Line 575"/>
            <p:cNvSpPr>
              <a:spLocks noChangeShapeType="1"/>
            </p:cNvSpPr>
            <p:nvPr/>
          </p:nvSpPr>
          <p:spPr bwMode="auto">
            <a:xfrm>
              <a:off x="673298" y="43846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6" name="Line 576"/>
            <p:cNvSpPr>
              <a:spLocks noChangeShapeType="1"/>
            </p:cNvSpPr>
            <p:nvPr/>
          </p:nvSpPr>
          <p:spPr bwMode="auto">
            <a:xfrm flipH="1">
              <a:off x="673298" y="4384676"/>
              <a:ext cx="68263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7" name="Line 577"/>
            <p:cNvSpPr>
              <a:spLocks noChangeShapeType="1"/>
            </p:cNvSpPr>
            <p:nvPr/>
          </p:nvSpPr>
          <p:spPr bwMode="auto">
            <a:xfrm>
              <a:off x="706635" y="4384676"/>
              <a:ext cx="0" cy="68263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8" name="Line 578"/>
            <p:cNvSpPr>
              <a:spLocks noChangeShapeType="1"/>
            </p:cNvSpPr>
            <p:nvPr/>
          </p:nvSpPr>
          <p:spPr bwMode="auto">
            <a:xfrm>
              <a:off x="673298" y="4418013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399" name="Line 579"/>
            <p:cNvSpPr>
              <a:spLocks noChangeShapeType="1"/>
            </p:cNvSpPr>
            <p:nvPr/>
          </p:nvSpPr>
          <p:spPr bwMode="auto">
            <a:xfrm>
              <a:off x="890785" y="4175126"/>
              <a:ext cx="68263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00" name="Line 580"/>
            <p:cNvSpPr>
              <a:spLocks noChangeShapeType="1"/>
            </p:cNvSpPr>
            <p:nvPr/>
          </p:nvSpPr>
          <p:spPr bwMode="auto">
            <a:xfrm flipH="1">
              <a:off x="890785" y="4175126"/>
              <a:ext cx="68263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01" name="Line 581"/>
            <p:cNvSpPr>
              <a:spLocks noChangeShapeType="1"/>
            </p:cNvSpPr>
            <p:nvPr/>
          </p:nvSpPr>
          <p:spPr bwMode="auto">
            <a:xfrm>
              <a:off x="924123" y="4175126"/>
              <a:ext cx="0" cy="6985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02" name="Line 582"/>
            <p:cNvSpPr>
              <a:spLocks noChangeShapeType="1"/>
            </p:cNvSpPr>
            <p:nvPr/>
          </p:nvSpPr>
          <p:spPr bwMode="auto">
            <a:xfrm>
              <a:off x="890785" y="4210051"/>
              <a:ext cx="68263" cy="0"/>
            </a:xfrm>
            <a:prstGeom prst="line">
              <a:avLst/>
            </a:prstGeom>
            <a:noFill/>
            <a:ln w="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03" name="Line 583"/>
            <p:cNvSpPr>
              <a:spLocks noChangeShapeType="1"/>
            </p:cNvSpPr>
            <p:nvPr/>
          </p:nvSpPr>
          <p:spPr bwMode="auto">
            <a:xfrm flipV="1">
              <a:off x="584398" y="1784351"/>
              <a:ext cx="3411538" cy="2746375"/>
            </a:xfrm>
            <a:prstGeom prst="line">
              <a:avLst/>
            </a:prstGeom>
            <a:noFill/>
            <a:ln w="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400"/>
            </a:p>
          </p:txBody>
        </p:sp>
        <p:sp>
          <p:nvSpPr>
            <p:cNvPr id="419" name="Rectangle 599"/>
            <p:cNvSpPr>
              <a:spLocks noChangeArrowheads="1"/>
            </p:cNvSpPr>
            <p:nvPr/>
          </p:nvSpPr>
          <p:spPr bwMode="auto">
            <a:xfrm rot="16200000">
              <a:off x="-56632" y="2500447"/>
              <a:ext cx="42639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 </a:t>
              </a:r>
              <a:r>
                <a:rPr lang="de-DE" sz="1400" dirty="0" err="1">
                  <a:solidFill>
                    <a:srgbClr val="000000"/>
                  </a:solidFill>
                  <a:cs typeface="Arial" pitchFamily="34" charset="0"/>
                </a:rPr>
                <a:t>tr</a:t>
              </a:r>
              <a:r>
                <a:rPr lang="de-DE" sz="1400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(</a:t>
              </a:r>
              <a:r>
                <a:rPr lang="de-DE" sz="1400" b="1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s</a:t>
              </a:r>
              <a:r>
                <a:rPr lang="de-DE" sz="1400" dirty="0">
                  <a:solidFill>
                    <a:srgbClr val="000000"/>
                  </a:solidFill>
                  <a:latin typeface="Symbol" pitchFamily="18" charset="2"/>
                  <a:cs typeface="Arial" pitchFamily="34" charset="0"/>
                </a:rPr>
                <a:t>)</a:t>
              </a:r>
              <a:endParaRPr lang="de-DE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" name="Rectangle 600"/>
            <p:cNvSpPr>
              <a:spLocks noChangeArrowheads="1"/>
            </p:cNvSpPr>
            <p:nvPr/>
          </p:nvSpPr>
          <p:spPr bwMode="auto">
            <a:xfrm rot="16200000">
              <a:off x="162882" y="2205266"/>
              <a:ext cx="6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2" name="Rectangle 612"/>
            <p:cNvSpPr>
              <a:spLocks noChangeArrowheads="1"/>
            </p:cNvSpPr>
            <p:nvPr/>
          </p:nvSpPr>
          <p:spPr bwMode="auto">
            <a:xfrm>
              <a:off x="2656085" y="4835526"/>
              <a:ext cx="42639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 </a:t>
              </a:r>
              <a:r>
                <a:rPr kumimoji="0" lang="de-DE" sz="140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tr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(</a:t>
              </a:r>
              <a:r>
                <a:rPr kumimoji="0" lang="de-DE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s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)</a:t>
              </a: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3" name="Rectangle 613"/>
            <p:cNvSpPr>
              <a:spLocks noChangeArrowheads="1"/>
            </p:cNvSpPr>
            <p:nvPr/>
          </p:nvSpPr>
          <p:spPr bwMode="auto">
            <a:xfrm>
              <a:off x="2832298" y="4851401"/>
              <a:ext cx="6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36" name="Inhaltsplatzhalter 63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4" t="7258" r="4200" b="9193"/>
          <a:stretch/>
        </p:blipFill>
        <p:spPr>
          <a:xfrm>
            <a:off x="1259632" y="908723"/>
            <a:ext cx="2296584" cy="1997111"/>
          </a:xfrm>
        </p:spPr>
      </p:pic>
      <p:sp>
        <p:nvSpPr>
          <p:cNvPr id="637" name="Rectangle 309"/>
          <p:cNvSpPr>
            <a:spLocks noChangeArrowheads="1"/>
          </p:cNvSpPr>
          <p:nvPr/>
        </p:nvSpPr>
        <p:spPr bwMode="auto">
          <a:xfrm>
            <a:off x="2771800" y="1412776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</a:t>
            </a:r>
            <a:endParaRPr kumimoji="0" lang="de-DE" sz="14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8" name="Rectangle 309"/>
          <p:cNvSpPr>
            <a:spLocks noChangeArrowheads="1"/>
          </p:cNvSpPr>
          <p:nvPr/>
        </p:nvSpPr>
        <p:spPr bwMode="auto">
          <a:xfrm>
            <a:off x="2722211" y="2121561"/>
            <a:ext cx="2292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C1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9" name="Rectangle 309"/>
          <p:cNvSpPr>
            <a:spLocks noChangeArrowheads="1"/>
          </p:cNvSpPr>
          <p:nvPr/>
        </p:nvSpPr>
        <p:spPr bwMode="auto">
          <a:xfrm>
            <a:off x="3059832" y="1653888"/>
            <a:ext cx="2292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C3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0" name="Rectangle 309"/>
          <p:cNvSpPr>
            <a:spLocks noChangeArrowheads="1"/>
          </p:cNvSpPr>
          <p:nvPr/>
        </p:nvSpPr>
        <p:spPr bwMode="auto">
          <a:xfrm>
            <a:off x="2711667" y="1832949"/>
            <a:ext cx="2292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C2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1" name="Textfeld 640"/>
          <p:cNvSpPr txBox="1"/>
          <p:nvPr/>
        </p:nvSpPr>
        <p:spPr>
          <a:xfrm>
            <a:off x="4678119" y="1268760"/>
            <a:ext cx="4006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method:		BP86/SV(P)</a:t>
            </a:r>
          </a:p>
          <a:p>
            <a:r>
              <a:rPr lang="en-US" dirty="0" smtClean="0"/>
              <a:t>CPU time: 	8 min (ECP)</a:t>
            </a:r>
          </a:p>
          <a:p>
            <a:r>
              <a:rPr lang="en-US" dirty="0" smtClean="0"/>
              <a:t>		8 min (all-electron)</a:t>
            </a:r>
            <a:endParaRPr lang="en-US" dirty="0"/>
          </a:p>
        </p:txBody>
      </p:sp>
      <p:sp>
        <p:nvSpPr>
          <p:cNvPr id="635" name="Textfeld 634"/>
          <p:cNvSpPr txBox="1"/>
          <p:nvPr/>
        </p:nvSpPr>
        <p:spPr>
          <a:xfrm>
            <a:off x="1772111" y="275141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M</a:t>
            </a:r>
            <a:r>
              <a:rPr lang="de-DE" dirty="0" smtClean="0"/>
              <a:t>(</a:t>
            </a:r>
            <a:r>
              <a:rPr lang="de-DE" dirty="0" err="1" smtClean="0"/>
              <a:t>ppy</a:t>
            </a:r>
            <a:r>
              <a:rPr lang="de-DE" dirty="0" smtClean="0"/>
              <a:t>)</a:t>
            </a:r>
            <a:r>
              <a:rPr lang="de-DE" baseline="-25000" dirty="0" smtClean="0"/>
              <a:t>3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VCD-spectra: theory and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751888" cy="4894262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Determination of the absolute configuration of chiral molecules through measurement and calculation of VCD-intensities: </a:t>
            </a:r>
          </a:p>
          <a:p>
            <a:pPr marL="0" indent="0"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sz="1800" dirty="0" smtClean="0"/>
              <a:t>          </a:t>
            </a:r>
            <a:r>
              <a:rPr lang="en-US" sz="1800" b="1" dirty="0" smtClean="0"/>
              <a:t>             </a:t>
            </a:r>
            <a:r>
              <a:rPr lang="en-US" sz="1800" dirty="0" smtClean="0"/>
              <a:t>transition dipole moments: ground state → vibrational state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Atomic </a:t>
            </a:r>
            <a:r>
              <a:rPr lang="en-US" sz="1800" dirty="0" smtClean="0"/>
              <a:t>Axial </a:t>
            </a:r>
            <a:r>
              <a:rPr lang="en-US" sz="1800" dirty="0"/>
              <a:t>T</a:t>
            </a:r>
            <a:r>
              <a:rPr lang="en-US" sz="1800" dirty="0" smtClean="0"/>
              <a:t>ensor </a:t>
            </a:r>
            <a:r>
              <a:rPr lang="en-US" sz="1800" dirty="0" smtClean="0"/>
              <a:t>(AAT):                           with 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Necessary for        : Change of the orbitals with respect to the magnetic field:</a:t>
            </a:r>
            <a:endParaRPr lang="en-US" sz="1800" dirty="0">
              <a:latin typeface="Courier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1124"/>
              </p:ext>
            </p:extLst>
          </p:nvPr>
        </p:nvGraphicFramePr>
        <p:xfrm>
          <a:off x="5659438" y="1692275"/>
          <a:ext cx="160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Formel" r:id="rId3" imgW="1155600" imgH="241200" progId="Equation.3">
                  <p:embed/>
                </p:oleObj>
              </mc:Choice>
              <mc:Fallback>
                <p:oleObj name="Formel" r:id="rId3" imgW="1155600" imgH="241200" progId="Equation.3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692275"/>
                        <a:ext cx="16097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43988"/>
              </p:ext>
            </p:extLst>
          </p:nvPr>
        </p:nvGraphicFramePr>
        <p:xfrm>
          <a:off x="1565275" y="2636838"/>
          <a:ext cx="2174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Formel" r:id="rId5" imgW="1562040" imgH="482400" progId="Equation.3">
                  <p:embed/>
                </p:oleObj>
              </mc:Choice>
              <mc:Fallback>
                <p:oleObj name="Formel" r:id="rId5" imgW="1562040" imgH="48240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636838"/>
                        <a:ext cx="21748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704181"/>
              </p:ext>
            </p:extLst>
          </p:nvPr>
        </p:nvGraphicFramePr>
        <p:xfrm>
          <a:off x="4644008" y="2748409"/>
          <a:ext cx="27765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Formel" r:id="rId7" imgW="1993680" imgH="380880" progId="Equation.3">
                  <p:embed/>
                </p:oleObj>
              </mc:Choice>
              <mc:Fallback>
                <p:oleObj name="Formel" r:id="rId7" imgW="1993680" imgH="380880" progId="Equation.3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748409"/>
                        <a:ext cx="27765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1036"/>
              </p:ext>
            </p:extLst>
          </p:nvPr>
        </p:nvGraphicFramePr>
        <p:xfrm>
          <a:off x="3535040" y="3645024"/>
          <a:ext cx="1397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" name="Formel" r:id="rId9" imgW="1002960" imgH="253800" progId="Equation.3">
                  <p:embed/>
                </p:oleObj>
              </mc:Choice>
              <mc:Fallback>
                <p:oleObj name="Formel" r:id="rId9" imgW="1002960" imgH="253800" progId="Equation.3">
                  <p:embed/>
                  <p:pic>
                    <p:nvPicPr>
                      <p:cNvPr id="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040" y="3645024"/>
                        <a:ext cx="1397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4888"/>
              </p:ext>
            </p:extLst>
          </p:nvPr>
        </p:nvGraphicFramePr>
        <p:xfrm>
          <a:off x="5678488" y="3429000"/>
          <a:ext cx="2828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" name="Formel" r:id="rId11" imgW="2031840" imgH="558720" progId="Equation.3">
                  <p:embed/>
                </p:oleObj>
              </mc:Choice>
              <mc:Fallback>
                <p:oleObj name="Formel" r:id="rId11" imgW="2031840" imgH="558720" progId="Equation.3">
                  <p:embed/>
                  <p:pic>
                    <p:nvPicPr>
                      <p:cNvPr id="0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3429000"/>
                        <a:ext cx="28289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3946"/>
              </p:ext>
            </p:extLst>
          </p:nvPr>
        </p:nvGraphicFramePr>
        <p:xfrm>
          <a:off x="2195736" y="4581128"/>
          <a:ext cx="4413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" name="Formel" r:id="rId13" imgW="317160" imgH="228600" progId="Equation.3">
                  <p:embed/>
                </p:oleObj>
              </mc:Choice>
              <mc:Fallback>
                <p:oleObj name="Formel" r:id="rId13" imgW="317160" imgH="22860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581128"/>
                        <a:ext cx="4413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67187"/>
              </p:ext>
            </p:extLst>
          </p:nvPr>
        </p:nvGraphicFramePr>
        <p:xfrm>
          <a:off x="2454275" y="5157788"/>
          <a:ext cx="42068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name="Formel" r:id="rId15" imgW="3022560" imgH="520560" progId="Equation.3">
                  <p:embed/>
                </p:oleObj>
              </mc:Choice>
              <mc:Fallback>
                <p:oleObj name="Formel" r:id="rId15" imgW="3022560" imgH="520560" progId="Equation.3">
                  <p:embed/>
                  <p:pic>
                    <p:nvPicPr>
                      <p:cNvPr id="0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5157788"/>
                        <a:ext cx="42068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247550"/>
              </p:ext>
            </p:extLst>
          </p:nvPr>
        </p:nvGraphicFramePr>
        <p:xfrm>
          <a:off x="7812360" y="2204864"/>
          <a:ext cx="213217" cy="23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Formel" r:id="rId17" imgW="126720" imgH="139680" progId="Equation.3">
                  <p:embed/>
                </p:oleObj>
              </mc:Choice>
              <mc:Fallback>
                <p:oleObj name="Formel" r:id="rId17" imgW="126720" imgH="13968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2204864"/>
                        <a:ext cx="213217" cy="23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20567"/>
              </p:ext>
            </p:extLst>
          </p:nvPr>
        </p:nvGraphicFramePr>
        <p:xfrm>
          <a:off x="897484" y="2132856"/>
          <a:ext cx="9382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Formel" r:id="rId19" imgW="672840" imgH="241200" progId="Equation.3">
                  <p:embed/>
                </p:oleObj>
              </mc:Choice>
              <mc:Fallback>
                <p:oleObj name="Formel" r:id="rId19" imgW="672840" imgH="241200" progId="Equation.3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484" y="2132856"/>
                        <a:ext cx="93821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5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VCD-spectra: theory and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751888" cy="4894262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    </a:t>
            </a:r>
            <a:r>
              <a:rPr lang="en-US" sz="1800" dirty="0" smtClean="0"/>
              <a:t> also necessary for </a:t>
            </a:r>
            <a:r>
              <a:rPr lang="en-US" sz="1800" b="1" dirty="0" smtClean="0"/>
              <a:t>chemical </a:t>
            </a:r>
            <a:r>
              <a:rPr lang="en-US" sz="1800" b="1" dirty="0" err="1" smtClean="0"/>
              <a:t>shieldings</a:t>
            </a:r>
            <a:r>
              <a:rPr lang="en-US" sz="1800" dirty="0" smtClean="0"/>
              <a:t> (module </a:t>
            </a:r>
            <a:r>
              <a:rPr lang="en-US" sz="1800" dirty="0" err="1" smtClean="0">
                <a:latin typeface="Courier" pitchFamily="49" charset="0"/>
              </a:rPr>
              <a:t>mpshift</a:t>
            </a:r>
            <a:r>
              <a:rPr lang="en-US" sz="1800" dirty="0" smtClean="0"/>
              <a:t>) 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Gauge including atomic orbitals (GIAOs)</a:t>
            </a:r>
            <a:br>
              <a:rPr lang="en-US" sz="1800" dirty="0" smtClean="0"/>
            </a:b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800" dirty="0" smtClean="0"/>
              <a:t>Extension of the module (</a:t>
            </a:r>
            <a:r>
              <a:rPr lang="en-US" sz="1800" dirty="0" err="1" smtClean="0">
                <a:latin typeface="Courier" pitchFamily="49" charset="0"/>
              </a:rPr>
              <a:t>aoforce</a:t>
            </a:r>
            <a:r>
              <a:rPr lang="en-US" sz="1800" dirty="0" smtClean="0"/>
              <a:t>) for the calculation of the vibrational states: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800" dirty="0" smtClean="0"/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1800" dirty="0" smtClean="0"/>
          </a:p>
          <a:p>
            <a:pPr marL="0" indent="0">
              <a:lnSpc>
                <a:spcPct val="25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→</a:t>
            </a:r>
            <a:r>
              <a:rPr lang="en-US" sz="1800" dirty="0" smtClean="0"/>
              <a:t> Calculation of a VCD-spectrum: 1. call </a:t>
            </a:r>
            <a:r>
              <a:rPr lang="en-US" sz="1800" dirty="0" err="1" smtClean="0">
                <a:latin typeface="Courier" pitchFamily="49" charset="0"/>
              </a:rPr>
              <a:t>mpshift</a:t>
            </a:r>
            <a:r>
              <a:rPr lang="en-US" sz="1800" dirty="0" smtClean="0"/>
              <a:t>, 2. call </a:t>
            </a:r>
            <a:r>
              <a:rPr lang="en-US" sz="1800" dirty="0" err="1" smtClean="0">
                <a:latin typeface="Courier" pitchFamily="49" charset="0"/>
              </a:rPr>
              <a:t>aoforce</a:t>
            </a:r>
            <a:endParaRPr lang="en-US" sz="1800" dirty="0">
              <a:latin typeface="Courier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38221"/>
              </p:ext>
            </p:extLst>
          </p:nvPr>
        </p:nvGraphicFramePr>
        <p:xfrm>
          <a:off x="4427984" y="3933056"/>
          <a:ext cx="35020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Formel" r:id="rId3" imgW="2501640" imgH="482400" progId="Equation.3">
                  <p:embed/>
                </p:oleObj>
              </mc:Choice>
              <mc:Fallback>
                <p:oleObj name="Formel" r:id="rId3" imgW="2501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3933056"/>
                        <a:ext cx="3502025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62541"/>
              </p:ext>
            </p:extLst>
          </p:nvPr>
        </p:nvGraphicFramePr>
        <p:xfrm>
          <a:off x="683568" y="1196752"/>
          <a:ext cx="3492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Formel" r:id="rId5" imgW="228600" imgH="203040" progId="Equation.3">
                  <p:embed/>
                </p:oleObj>
              </mc:Choice>
              <mc:Fallback>
                <p:oleObj name="Formel" r:id="rId5" imgW="228600" imgH="203040" progId="Equation.3">
                  <p:embed/>
                  <p:pic>
                    <p:nvPicPr>
                      <p:cNvPr id="0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96752"/>
                        <a:ext cx="3492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942970"/>
              </p:ext>
            </p:extLst>
          </p:nvPr>
        </p:nvGraphicFramePr>
        <p:xfrm>
          <a:off x="711200" y="2636912"/>
          <a:ext cx="41592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Formel" r:id="rId7" imgW="2971800" imgH="253800" progId="Equation.3">
                  <p:embed/>
                </p:oleObj>
              </mc:Choice>
              <mc:Fallback>
                <p:oleObj name="Formel" r:id="rId7" imgW="2971800" imgH="2538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636912"/>
                        <a:ext cx="41592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91971"/>
              </p:ext>
            </p:extLst>
          </p:nvPr>
        </p:nvGraphicFramePr>
        <p:xfrm>
          <a:off x="3707904" y="3933056"/>
          <a:ext cx="7286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Formel" r:id="rId9" imgW="520560" imgH="469800" progId="Equation.3">
                  <p:embed/>
                </p:oleObj>
              </mc:Choice>
              <mc:Fallback>
                <p:oleObj name="Formel" r:id="rId9" imgW="520560" imgH="4698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933056"/>
                        <a:ext cx="72866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590016"/>
              </p:ext>
            </p:extLst>
          </p:nvPr>
        </p:nvGraphicFramePr>
        <p:xfrm>
          <a:off x="3658120" y="4653136"/>
          <a:ext cx="45862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Formel" r:id="rId11" imgW="3276360" imgH="482400" progId="Equation.3">
                  <p:embed/>
                </p:oleObj>
              </mc:Choice>
              <mc:Fallback>
                <p:oleObj name="Formel" r:id="rId11" imgW="3276360" imgH="482400" progId="Equation.3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120" y="4653136"/>
                        <a:ext cx="45862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979223"/>
              </p:ext>
            </p:extLst>
          </p:nvPr>
        </p:nvGraphicFramePr>
        <p:xfrm>
          <a:off x="683568" y="3861048"/>
          <a:ext cx="29876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Formel" r:id="rId13" imgW="2145960" imgH="558720" progId="Equation.3">
                  <p:embed/>
                </p:oleObj>
              </mc:Choice>
              <mc:Fallback>
                <p:oleObj name="Formel" r:id="rId13" imgW="2145960" imgH="558720" progId="Equation.3">
                  <p:embed/>
                  <p:pic>
                    <p:nvPicPr>
                      <p:cNvPr id="0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61048"/>
                        <a:ext cx="29876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VCD-spectra: application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67544" y="5518973"/>
            <a:ext cx="8690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CPU time / h: 	</a:t>
            </a:r>
            <a:r>
              <a:rPr lang="de-DE" dirty="0" err="1" smtClean="0">
                <a:latin typeface="Courier" pitchFamily="49" charset="0"/>
              </a:rPr>
              <a:t>mpshift</a:t>
            </a:r>
            <a:r>
              <a:rPr lang="de-DE" dirty="0">
                <a:latin typeface="Courier" pitchFamily="49" charset="0"/>
              </a:rPr>
              <a:t>	</a:t>
            </a:r>
            <a:r>
              <a:rPr lang="de-DE" dirty="0" smtClean="0">
                <a:latin typeface="Courier" pitchFamily="49" charset="0"/>
              </a:rPr>
              <a:t>   </a:t>
            </a:r>
            <a:r>
              <a:rPr lang="de-DE" dirty="0" err="1" smtClean="0">
                <a:latin typeface="Courier" pitchFamily="49" charset="0"/>
              </a:rPr>
              <a:t>aoforce</a:t>
            </a:r>
            <a:r>
              <a:rPr lang="de-DE" dirty="0" smtClean="0">
                <a:latin typeface="+mj-lt"/>
              </a:rPr>
              <a:t>(1 CPU)</a:t>
            </a:r>
            <a:r>
              <a:rPr lang="de-DE" dirty="0" smtClean="0">
                <a:latin typeface="Courier" pitchFamily="49" charset="0"/>
              </a:rPr>
              <a:t>	</a:t>
            </a:r>
            <a:r>
              <a:rPr lang="de-DE" dirty="0" err="1" smtClean="0">
                <a:latin typeface="Courier" pitchFamily="49" charset="0"/>
              </a:rPr>
              <a:t>aoforce</a:t>
            </a:r>
            <a:r>
              <a:rPr lang="de-DE" dirty="0" smtClean="0">
                <a:latin typeface="+mn-lt"/>
              </a:rPr>
              <a:t>(10 CPUs)</a:t>
            </a:r>
          </a:p>
          <a:p>
            <a:r>
              <a:rPr lang="de-DE" dirty="0" smtClean="0">
                <a:latin typeface="+mn-lt"/>
              </a:rPr>
              <a:t>BP86/SV(P)</a:t>
            </a:r>
            <a:r>
              <a:rPr lang="de-DE" dirty="0">
                <a:latin typeface="Courier" pitchFamily="49" charset="0"/>
              </a:rPr>
              <a:t>	</a:t>
            </a:r>
            <a:r>
              <a:rPr lang="de-DE" dirty="0" smtClean="0">
                <a:latin typeface="Courier" pitchFamily="49" charset="0"/>
              </a:rPr>
              <a:t>  </a:t>
            </a:r>
            <a:r>
              <a:rPr lang="de-DE" dirty="0" smtClean="0">
                <a:latin typeface="+mj-lt"/>
              </a:rPr>
              <a:t>0.7			97	</a:t>
            </a:r>
            <a:r>
              <a:rPr lang="de-DE" dirty="0">
                <a:latin typeface="+mj-lt"/>
              </a:rPr>
              <a:t>	</a:t>
            </a:r>
            <a:r>
              <a:rPr lang="de-DE" dirty="0" smtClean="0">
                <a:latin typeface="+mj-lt"/>
              </a:rPr>
              <a:t>       13</a:t>
            </a:r>
            <a:endParaRPr lang="de-DE" dirty="0">
              <a:latin typeface="+mj-lt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1435" r="9488" b="1497"/>
          <a:stretch/>
        </p:blipFill>
        <p:spPr>
          <a:xfrm>
            <a:off x="546411" y="1090846"/>
            <a:ext cx="1642943" cy="1876883"/>
          </a:xfrm>
        </p:spPr>
      </p:pic>
      <p:pic>
        <p:nvPicPr>
          <p:cNvPr id="17" name="Inhaltsplatzhalter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1435" r="9488" b="1497"/>
          <a:stretch/>
        </p:blipFill>
        <p:spPr bwMode="auto">
          <a:xfrm flipH="1">
            <a:off x="539552" y="3290228"/>
            <a:ext cx="1641600" cy="193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Line 175"/>
          <p:cNvSpPr>
            <a:spLocks noChangeShapeType="1"/>
          </p:cNvSpPr>
          <p:nvPr/>
        </p:nvSpPr>
        <p:spPr bwMode="auto">
          <a:xfrm>
            <a:off x="12207874" y="1954213"/>
            <a:ext cx="0" cy="15875"/>
          </a:xfrm>
          <a:prstGeom prst="line">
            <a:avLst/>
          </a:prstGeom>
          <a:noFill/>
          <a:ln w="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4" name="Line 623"/>
          <p:cNvSpPr>
            <a:spLocks noChangeShapeType="1"/>
          </p:cNvSpPr>
          <p:nvPr/>
        </p:nvSpPr>
        <p:spPr bwMode="auto">
          <a:xfrm>
            <a:off x="12211049" y="1952626"/>
            <a:ext cx="0" cy="15875"/>
          </a:xfrm>
          <a:prstGeom prst="line">
            <a:avLst/>
          </a:prstGeom>
          <a:noFill/>
          <a:ln w="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9" name="AutoShape 675"/>
          <p:cNvSpPr>
            <a:spLocks noChangeAspect="1" noChangeArrowheads="1" noTextEdit="1"/>
          </p:cNvSpPr>
          <p:nvPr/>
        </p:nvSpPr>
        <p:spPr bwMode="auto">
          <a:xfrm>
            <a:off x="5173663" y="3122613"/>
            <a:ext cx="3427412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1" name="Line 847"/>
          <p:cNvSpPr>
            <a:spLocks noChangeShapeType="1"/>
          </p:cNvSpPr>
          <p:nvPr/>
        </p:nvSpPr>
        <p:spPr bwMode="auto">
          <a:xfrm>
            <a:off x="12204699" y="4260851"/>
            <a:ext cx="0" cy="15875"/>
          </a:xfrm>
          <a:prstGeom prst="line">
            <a:avLst/>
          </a:prstGeom>
          <a:noFill/>
          <a:ln w="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58" name="Line 1293"/>
          <p:cNvSpPr>
            <a:spLocks noChangeShapeType="1"/>
          </p:cNvSpPr>
          <p:nvPr/>
        </p:nvSpPr>
        <p:spPr bwMode="auto">
          <a:xfrm>
            <a:off x="9116357" y="2863638"/>
            <a:ext cx="0" cy="100013"/>
          </a:xfrm>
          <a:prstGeom prst="line">
            <a:avLst/>
          </a:prstGeom>
          <a:noFill/>
          <a:ln w="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15" name="Textfeld 1614"/>
          <p:cNvSpPr txBox="1"/>
          <p:nvPr/>
        </p:nvSpPr>
        <p:spPr>
          <a:xfrm>
            <a:off x="683568" y="2915652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Br</a:t>
            </a:r>
            <a:r>
              <a:rPr lang="de-DE" baseline="-25000" dirty="0" smtClean="0"/>
              <a:t>2</a:t>
            </a:r>
            <a:r>
              <a:rPr lang="de-DE" dirty="0" smtClean="0"/>
              <a:t>C</a:t>
            </a:r>
            <a:r>
              <a:rPr lang="de-DE" baseline="-25000" dirty="0" smtClean="0"/>
              <a:t>64</a:t>
            </a:r>
            <a:r>
              <a:rPr lang="de-DE" dirty="0" smtClean="0"/>
              <a:t>O</a:t>
            </a:r>
            <a:r>
              <a:rPr lang="de-DE" baseline="-25000" dirty="0" smtClean="0"/>
              <a:t>16</a:t>
            </a:r>
            <a:r>
              <a:rPr lang="de-DE" dirty="0" smtClean="0"/>
              <a:t>H</a:t>
            </a:r>
            <a:r>
              <a:rPr lang="de-DE" baseline="-25000" dirty="0" smtClean="0"/>
              <a:t>64</a:t>
            </a:r>
            <a:endParaRPr lang="de-DE" baseline="-25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58" y="756880"/>
            <a:ext cx="3430829" cy="2626461"/>
          </a:xfrm>
          <a:prstGeom prst="rect">
            <a:avLst/>
          </a:prstGeom>
        </p:spPr>
      </p:pic>
      <p:pic>
        <p:nvPicPr>
          <p:cNvPr id="946" name="Grafik 9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83" y="2890770"/>
            <a:ext cx="3430829" cy="262646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5" y="2895021"/>
            <a:ext cx="3430829" cy="262646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756502"/>
            <a:ext cx="3430829" cy="26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7205811" cy="561975"/>
          </a:xfrm>
        </p:spPr>
        <p:txBody>
          <a:bodyPr/>
          <a:lstStyle/>
          <a:p>
            <a:r>
              <a:rPr lang="en-US" dirty="0" smtClean="0"/>
              <a:t>VCD with effective core potentials: application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sp>
        <p:nvSpPr>
          <p:cNvPr id="12" name="Inhaltsplatzhalter 11"/>
          <p:cNvSpPr txBox="1">
            <a:spLocks noGrp="1"/>
          </p:cNvSpPr>
          <p:nvPr>
            <p:ph idx="1"/>
          </p:nvPr>
        </p:nvSpPr>
        <p:spPr>
          <a:xfrm>
            <a:off x="395535" y="5025380"/>
            <a:ext cx="86409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CPU time / h: 		</a:t>
            </a:r>
            <a:r>
              <a:rPr lang="en-US" dirty="0" err="1" smtClean="0">
                <a:latin typeface="Courier" pitchFamily="49" charset="0"/>
              </a:rPr>
              <a:t>mpshift</a:t>
            </a:r>
            <a:r>
              <a:rPr lang="en-US" dirty="0" smtClean="0">
                <a:latin typeface="Courier" pitchFamily="49" charset="0"/>
              </a:rPr>
              <a:t>	   </a:t>
            </a:r>
            <a:r>
              <a:rPr lang="en-US" dirty="0" err="1" smtClean="0">
                <a:latin typeface="Courier" pitchFamily="49" charset="0"/>
              </a:rPr>
              <a:t>aoforce</a:t>
            </a:r>
            <a:r>
              <a:rPr lang="en-US" dirty="0" smtClean="0">
                <a:latin typeface="+mj-lt"/>
              </a:rPr>
              <a:t>(8 CPUs)</a:t>
            </a:r>
            <a:r>
              <a:rPr lang="en-US" dirty="0" smtClean="0">
                <a:latin typeface="Courier" pitchFamily="49" charset="0"/>
              </a:rPr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1   </a:t>
            </a:r>
            <a:r>
              <a:rPr lang="en-US" dirty="0" smtClean="0"/>
              <a:t>(61 atoms)		   0.1			  1.7</a:t>
            </a: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2 </a:t>
            </a:r>
            <a:r>
              <a:rPr lang="en-US" dirty="0" smtClean="0">
                <a:latin typeface="+mj-lt"/>
              </a:rPr>
              <a:t>(139 atoms)		   0.5			12.7		</a:t>
            </a:r>
            <a:endParaRPr lang="en-US" dirty="0">
              <a:latin typeface="+mj-lt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670548"/>
            <a:ext cx="5553986" cy="4251839"/>
          </a:xfrm>
          <a:prstGeom prst="rect">
            <a:avLst/>
          </a:prstGeom>
        </p:spPr>
      </p:pic>
      <p:pic>
        <p:nvPicPr>
          <p:cNvPr id="9" name="Inhaltsplatzhalter 6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4" t="7258" r="4200" b="9193"/>
          <a:stretch/>
        </p:blipFill>
        <p:spPr bwMode="auto">
          <a:xfrm>
            <a:off x="5940155" y="895032"/>
            <a:ext cx="1952771" cy="170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0871" r="2802" b="14538"/>
          <a:stretch/>
        </p:blipFill>
        <p:spPr>
          <a:xfrm>
            <a:off x="5724129" y="2601287"/>
            <a:ext cx="2811264" cy="222872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028384" y="19888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065646" y="4149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1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PB1: heavy elements (Z&gt;36): relativistic core potentials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PB1a: </a:t>
            </a:r>
            <a:r>
              <a:rPr lang="en-US" i="1" dirty="0" smtClean="0"/>
              <a:t>vibrational circular dichroism</a:t>
            </a:r>
            <a:r>
              <a:rPr lang="en-US" dirty="0" smtClean="0"/>
              <a:t> (VCD) spectra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PB2: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solvent effects: COSMO-model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PB3: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efficiency: RI-approximation</a:t>
            </a:r>
          </a:p>
          <a:p>
            <a:pPr>
              <a:lnSpc>
                <a:spcPct val="250000"/>
              </a:lnSpc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PB4: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paramagnetic systems, all-electron-relativistic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Project Q5</a:t>
            </a:r>
            <a:endParaRPr lang="de-DE" altLang="de-DE" dirty="0"/>
          </a:p>
        </p:txBody>
      </p:sp>
      <p:sp>
        <p:nvSpPr>
          <p:cNvPr id="5" name="Halber Rahmen 4"/>
          <p:cNvSpPr/>
          <p:nvPr/>
        </p:nvSpPr>
        <p:spPr>
          <a:xfrm rot="3540000" flipH="1" flipV="1">
            <a:off x="7136053" y="1307156"/>
            <a:ext cx="180000" cy="5400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Halber Rahmen 5"/>
          <p:cNvSpPr/>
          <p:nvPr/>
        </p:nvSpPr>
        <p:spPr>
          <a:xfrm rot="3540000" flipH="1" flipV="1">
            <a:off x="6631997" y="2150705"/>
            <a:ext cx="180000" cy="5400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467544" y="562769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Q5-B: Extension of TURBOMOLE`s module for    </a:t>
            </a:r>
            <a:br>
              <a:rPr lang="en-US" kern="0" dirty="0" smtClean="0"/>
            </a:br>
            <a:r>
              <a:rPr lang="en-US" kern="0" dirty="0" smtClean="0"/>
              <a:t>           the calculation of chemical </a:t>
            </a:r>
            <a:r>
              <a:rPr lang="en-US" kern="0" dirty="0" err="1" smtClean="0"/>
              <a:t>shieldings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478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KIT-PPT_Master_dt_2016</Template>
  <TotalTime>0</TotalTime>
  <Words>334</Words>
  <Application>Microsoft Office PowerPoint</Application>
  <PresentationFormat>Bildschirmpräsentation (4:3)</PresentationFormat>
  <Paragraphs>114</Paragraphs>
  <Slides>10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KIT-PPT_Master_dt_2016</vt:lpstr>
      <vt:lpstr>Formel</vt:lpstr>
      <vt:lpstr>PowerPoint-Präsentation</vt:lpstr>
      <vt:lpstr>Q5-B: Extension of TURBOMOLE`s module for                the calculation of chemical shieldings</vt:lpstr>
      <vt:lpstr>Effective core potentials: implementation</vt:lpstr>
      <vt:lpstr>Effective core potentials: application</vt:lpstr>
      <vt:lpstr>VCD-spectra: theory and implementation</vt:lpstr>
      <vt:lpstr>VCD-spectra: theory and implementation</vt:lpstr>
      <vt:lpstr>VCD-spectra: application</vt:lpstr>
      <vt:lpstr>VCD with effective core potentials: application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Voll</dc:creator>
  <cp:lastModifiedBy>Kevin Reiter</cp:lastModifiedBy>
  <cp:revision>168</cp:revision>
  <cp:lastPrinted>2016-03-30T07:08:51Z</cp:lastPrinted>
  <dcterms:created xsi:type="dcterms:W3CDTF">2015-12-26T12:20:34Z</dcterms:created>
  <dcterms:modified xsi:type="dcterms:W3CDTF">2016-03-30T08:24:49Z</dcterms:modified>
</cp:coreProperties>
</file>