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7" r:id="rId11"/>
    <p:sldId id="425" r:id="rId12"/>
    <p:sldId id="426" r:id="rId13"/>
    <p:sldId id="414" r:id="rId14"/>
    <p:sldId id="419" r:id="rId15"/>
    <p:sldId id="420" r:id="rId16"/>
    <p:sldId id="421" r:id="rId17"/>
    <p:sldId id="422" r:id="rId18"/>
    <p:sldId id="423" r:id="rId19"/>
    <p:sldId id="424" r:id="rId20"/>
    <p:sldId id="429" r:id="rId21"/>
    <p:sldId id="418" r:id="rId22"/>
    <p:sldId id="430" r:id="rId23"/>
    <p:sldId id="431" r:id="rId24"/>
    <p:sldId id="432" r:id="rId25"/>
    <p:sldId id="415" r:id="rId26"/>
    <p:sldId id="433" r:id="rId27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957D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1212" autoAdjust="0"/>
  </p:normalViewPr>
  <p:slideViewPr>
    <p:cSldViewPr>
      <p:cViewPr varScale="1">
        <p:scale>
          <a:sx n="66" d="100"/>
          <a:sy n="66" d="100"/>
        </p:scale>
        <p:origin x="122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32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299651" y="348146"/>
            <a:ext cx="3994271" cy="20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83686" y="6441269"/>
            <a:ext cx="4492981" cy="8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</a:t>
            </a:r>
            <a:r>
              <a:rPr lang="de-DE" altLang="de-DE" sz="800" dirty="0"/>
              <a:t>Helmholtz-Gemeinschaft</a:t>
            </a:r>
            <a:endParaRPr lang="de-DE" altLang="de-DE" sz="800" dirty="0"/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0" y="140440"/>
            <a:ext cx="1459358" cy="34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1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 smtClean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83568" y="3320178"/>
            <a:ext cx="4537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600" dirty="0" smtClean="0">
                <a:solidFill>
                  <a:schemeClr val="bg1"/>
                </a:solidFill>
              </a:rPr>
              <a:t>Sonderforschungsbereich</a:t>
            </a:r>
            <a:r>
              <a:rPr lang="de-DE" altLang="de-DE" sz="1600" baseline="0" dirty="0" smtClean="0">
                <a:solidFill>
                  <a:schemeClr val="bg1"/>
                </a:solidFill>
              </a:rPr>
              <a:t> 1176</a:t>
            </a:r>
            <a:endParaRPr lang="de-DE" altLang="de-DE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smtClean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33375"/>
            <a:ext cx="1639423" cy="5761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112339"/>
            <a:ext cx="1619250" cy="18267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1" r="4324" b="8000"/>
          <a:stretch/>
        </p:blipFill>
        <p:spPr>
          <a:xfrm>
            <a:off x="4067944" y="3220219"/>
            <a:ext cx="4545583" cy="4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 smtClean="0"/>
              <a:t>Folientitel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durch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klicken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hinzufügen</a:t>
            </a:r>
            <a:endParaRPr lang="en-US" altLang="de-DE" noProof="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smtClean="0"/>
              <a:t>Karlsruhe Institute of Technology (KIT).</a:t>
            </a:r>
          </a:p>
          <a:p>
            <a:pPr lvl="1"/>
            <a:r>
              <a:rPr lang="en-US" altLang="de-DE" noProof="0" dirty="0" err="1" smtClean="0"/>
              <a:t>Zweite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Ebene</a:t>
            </a:r>
            <a:endParaRPr lang="en-US" altLang="de-DE" noProof="0" dirty="0" smtClean="0"/>
          </a:p>
          <a:p>
            <a:pPr lvl="2"/>
            <a:r>
              <a:rPr lang="en-US" altLang="de-DE" noProof="0" dirty="0" err="1" smtClean="0"/>
              <a:t>Dritte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Ebene</a:t>
            </a:r>
            <a:endParaRPr lang="en-US" altLang="de-DE" noProof="0" dirty="0" smtClean="0"/>
          </a:p>
          <a:p>
            <a:pPr lvl="3"/>
            <a:r>
              <a:rPr lang="en-US" altLang="de-DE" noProof="0" dirty="0" err="1" smtClean="0"/>
              <a:t>Vierte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Ebene</a:t>
            </a:r>
            <a:endParaRPr lang="en-US" altLang="de-DE" noProof="0" dirty="0" smtClean="0"/>
          </a:p>
          <a:p>
            <a:pPr lvl="4"/>
            <a:r>
              <a:rPr lang="en-US" altLang="de-DE" noProof="0" dirty="0" err="1" smtClean="0"/>
              <a:t>Fünfte</a:t>
            </a:r>
            <a:r>
              <a:rPr lang="en-US" altLang="de-DE" noProof="0" dirty="0" smtClean="0"/>
              <a:t> </a:t>
            </a:r>
            <a:r>
              <a:rPr lang="en-US" altLang="de-DE" noProof="0" dirty="0" err="1" smtClean="0"/>
              <a:t>Ebene</a:t>
            </a:r>
            <a:endParaRPr lang="en-US" altLang="de-DE" noProof="0" dirty="0" smtClean="0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 smtClean="0"/>
              <a:t>SFB 1176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 smtClean="0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670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endParaRPr lang="en-US" alt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3.png"/><Relationship Id="rId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2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44.wmf"/><Relationship Id="rId5" Type="http://schemas.openxmlformats.org/officeDocument/2006/relationships/image" Target="../media/image390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74.png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jpeg"/><Relationship Id="rId5" Type="http://schemas.openxmlformats.org/officeDocument/2006/relationships/image" Target="../media/image76.jpeg"/><Relationship Id="rId4" Type="http://schemas.openxmlformats.org/officeDocument/2006/relationships/image" Target="../media/image75.jpeg"/><Relationship Id="rId9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wmf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7826" y="1412776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 err="1" smtClean="0">
                <a:solidFill>
                  <a:schemeClr val="tx2"/>
                </a:solidFill>
              </a:rPr>
              <a:t>Calculation</a:t>
            </a:r>
            <a:r>
              <a:rPr lang="de-DE" altLang="de-DE" sz="2600" b="1" dirty="0" smtClean="0">
                <a:solidFill>
                  <a:schemeClr val="tx2"/>
                </a:solidFill>
              </a:rPr>
              <a:t> </a:t>
            </a:r>
            <a:r>
              <a:rPr lang="de-DE" altLang="de-DE" sz="2600" b="1" dirty="0" err="1" smtClean="0">
                <a:solidFill>
                  <a:schemeClr val="tx2"/>
                </a:solidFill>
              </a:rPr>
              <a:t>of</a:t>
            </a:r>
            <a:r>
              <a:rPr lang="de-DE" altLang="de-DE" sz="2600" b="1" dirty="0" smtClean="0">
                <a:solidFill>
                  <a:schemeClr val="tx2"/>
                </a:solidFill>
              </a:rPr>
              <a:t> </a:t>
            </a:r>
            <a:r>
              <a:rPr lang="de-DE" altLang="de-DE" sz="2600" b="1" dirty="0" err="1" smtClean="0">
                <a:solidFill>
                  <a:schemeClr val="tx2"/>
                </a:solidFill>
              </a:rPr>
              <a:t>molecular</a:t>
            </a:r>
            <a:r>
              <a:rPr lang="de-DE" altLang="de-DE" sz="2600" b="1" dirty="0" smtClean="0">
                <a:solidFill>
                  <a:schemeClr val="tx2"/>
                </a:solidFill>
              </a:rPr>
              <a:t> </a:t>
            </a:r>
            <a:r>
              <a:rPr lang="de-DE" altLang="de-DE" sz="2600" b="1" dirty="0" err="1" smtClean="0">
                <a:solidFill>
                  <a:schemeClr val="tx2"/>
                </a:solidFill>
              </a:rPr>
              <a:t>properties</a:t>
            </a: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204864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 b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800" b="1" dirty="0" smtClean="0">
                <a:solidFill>
                  <a:srgbClr val="000000"/>
                </a:solidFill>
              </a:rPr>
              <a:t>Kevin Reiter, Mathias Lang	14.09.2017</a:t>
            </a:r>
            <a:endParaRPr lang="de-DE" altLang="de-DE" sz="1800" b="1" dirty="0">
              <a:solidFill>
                <a:srgbClr val="0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1224136" cy="2396481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170662"/>
            <a:ext cx="2160000" cy="1633233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050717"/>
            <a:ext cx="1800000" cy="1873121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5056578" y="592383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HOMO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7422506" y="5923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LUMO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First derivatives</a:t>
            </a:r>
          </a:p>
          <a:p>
            <a:r>
              <a:rPr lang="de-DE" sz="1800" dirty="0" err="1" smtClean="0"/>
              <a:t>Molecular</a:t>
            </a:r>
            <a:r>
              <a:rPr lang="de-DE" sz="1800" dirty="0" smtClean="0"/>
              <a:t> (</a:t>
            </a:r>
            <a:r>
              <a:rPr lang="de-DE" sz="1800" dirty="0" err="1" smtClean="0"/>
              <a:t>nuclear</a:t>
            </a:r>
            <a:r>
              <a:rPr lang="de-DE" sz="1800" dirty="0" smtClean="0"/>
              <a:t>) </a:t>
            </a:r>
            <a:r>
              <a:rPr lang="de-DE" sz="1800" dirty="0" err="1" smtClean="0"/>
              <a:t>gradient</a:t>
            </a:r>
            <a:r>
              <a:rPr lang="de-DE" sz="1800" dirty="0" smtClean="0"/>
              <a:t>:</a:t>
            </a:r>
          </a:p>
          <a:p>
            <a:endParaRPr lang="de-DE" sz="1800" dirty="0"/>
          </a:p>
          <a:p>
            <a:r>
              <a:rPr lang="de-DE" sz="1800" dirty="0" err="1" smtClean="0"/>
              <a:t>Electric</a:t>
            </a:r>
            <a:r>
              <a:rPr lang="de-DE" sz="1800" dirty="0" smtClean="0"/>
              <a:t> </a:t>
            </a:r>
            <a:r>
              <a:rPr lang="de-DE" sz="1800" dirty="0" err="1"/>
              <a:t>d</a:t>
            </a:r>
            <a:r>
              <a:rPr lang="de-DE" sz="1800" dirty="0" err="1" smtClean="0"/>
              <a:t>ipole</a:t>
            </a:r>
            <a:r>
              <a:rPr lang="de-DE" sz="1800" dirty="0" smtClean="0"/>
              <a:t> </a:t>
            </a:r>
            <a:r>
              <a:rPr lang="de-DE" sz="1800" dirty="0" err="1" smtClean="0"/>
              <a:t>moment</a:t>
            </a:r>
            <a:r>
              <a:rPr lang="de-DE" sz="1800" dirty="0" smtClean="0"/>
              <a:t>: </a:t>
            </a:r>
          </a:p>
          <a:p>
            <a:endParaRPr lang="de-DE" sz="1800" dirty="0"/>
          </a:p>
          <a:p>
            <a:r>
              <a:rPr lang="de-DE" sz="1800" dirty="0" err="1" smtClean="0"/>
              <a:t>Magnetic</a:t>
            </a:r>
            <a:r>
              <a:rPr lang="de-DE" sz="1800" dirty="0" smtClean="0"/>
              <a:t> </a:t>
            </a:r>
            <a:r>
              <a:rPr lang="de-DE" sz="1800" dirty="0" err="1" smtClean="0"/>
              <a:t>dipole</a:t>
            </a:r>
            <a:r>
              <a:rPr lang="de-DE" sz="1800" dirty="0" smtClean="0"/>
              <a:t> </a:t>
            </a:r>
            <a:r>
              <a:rPr lang="de-DE" sz="1800" dirty="0" err="1" smtClean="0"/>
              <a:t>moment</a:t>
            </a:r>
            <a:r>
              <a:rPr lang="de-DE" sz="1800" dirty="0" smtClean="0"/>
              <a:t>:</a:t>
            </a:r>
          </a:p>
          <a:p>
            <a:endParaRPr lang="de-DE" sz="1800" dirty="0"/>
          </a:p>
          <a:p>
            <a:r>
              <a:rPr lang="de-DE" sz="1800" dirty="0" smtClean="0"/>
              <a:t>Hyperfine </a:t>
            </a:r>
            <a:r>
              <a:rPr lang="de-DE" sz="1800" dirty="0" err="1" smtClean="0"/>
              <a:t>coupling</a:t>
            </a:r>
            <a:r>
              <a:rPr lang="de-DE" sz="1800" dirty="0" smtClean="0"/>
              <a:t> </a:t>
            </a:r>
            <a:r>
              <a:rPr lang="de-DE" sz="1800" dirty="0" err="1" smtClean="0"/>
              <a:t>constant</a:t>
            </a:r>
            <a:r>
              <a:rPr lang="de-DE" sz="1800" dirty="0" smtClean="0"/>
              <a:t>:   </a:t>
            </a:r>
          </a:p>
          <a:p>
            <a:endParaRPr lang="de-DE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143226"/>
              </p:ext>
            </p:extLst>
          </p:nvPr>
        </p:nvGraphicFramePr>
        <p:xfrm>
          <a:off x="8178800" y="452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8800" y="452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67408"/>
              </p:ext>
            </p:extLst>
          </p:nvPr>
        </p:nvGraphicFramePr>
        <p:xfrm>
          <a:off x="3720281" y="1412776"/>
          <a:ext cx="3476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5" name="Equation" r:id="rId5" imgW="266400" imgH="393480" progId="Equation.DSMT4">
                  <p:embed/>
                </p:oleObj>
              </mc:Choice>
              <mc:Fallback>
                <p:oleObj name="Equation" r:id="rId5" imgW="266400" imgH="393480" progId="Equation.DSMT4">
                  <p:embed/>
                  <p:pic>
                    <p:nvPicPr>
                      <p:cNvPr id="5" name="Objek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281" y="1412776"/>
                        <a:ext cx="34766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41391"/>
              </p:ext>
            </p:extLst>
          </p:nvPr>
        </p:nvGraphicFramePr>
        <p:xfrm>
          <a:off x="3103959" y="2084388"/>
          <a:ext cx="3159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Equation" r:id="rId7" imgW="241200" imgH="393480" progId="Equation.DSMT4">
                  <p:embed/>
                </p:oleObj>
              </mc:Choice>
              <mc:Fallback>
                <p:oleObj name="Equation" r:id="rId7" imgW="241200" imgH="393480" progId="Equation.DSMT4">
                  <p:embed/>
                  <p:pic>
                    <p:nvPicPr>
                      <p:cNvPr id="7" name="Objek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3959" y="2084388"/>
                        <a:ext cx="31591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037983"/>
              </p:ext>
            </p:extLst>
          </p:nvPr>
        </p:nvGraphicFramePr>
        <p:xfrm>
          <a:off x="3376117" y="2736850"/>
          <a:ext cx="331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Equation" r:id="rId9" imgW="253800" imgH="393480" progId="Equation.DSMT4">
                  <p:embed/>
                </p:oleObj>
              </mc:Choice>
              <mc:Fallback>
                <p:oleObj name="Equation" r:id="rId9" imgW="253800" imgH="393480" progId="Equation.DSMT4">
                  <p:embed/>
                  <p:pic>
                    <p:nvPicPr>
                      <p:cNvPr id="7" name="Objek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76117" y="2736850"/>
                        <a:ext cx="331787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587449"/>
              </p:ext>
            </p:extLst>
          </p:nvPr>
        </p:nvGraphicFramePr>
        <p:xfrm>
          <a:off x="3680024" y="3389313"/>
          <a:ext cx="3159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" name="Equation" r:id="rId11" imgW="241200" imgH="393480" progId="Equation.DSMT4">
                  <p:embed/>
                </p:oleObj>
              </mc:Choice>
              <mc:Fallback>
                <p:oleObj name="Equation" r:id="rId11" imgW="241200" imgH="393480" progId="Equation.DSMT4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80024" y="3389313"/>
                        <a:ext cx="315912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4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23528" y="3717032"/>
            <a:ext cx="7992888" cy="21602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Molecular</a:t>
            </a:r>
            <a:r>
              <a:rPr lang="de-DE" dirty="0" smtClean="0"/>
              <a:t> </a:t>
            </a:r>
            <a:r>
              <a:rPr lang="de-DE" dirty="0" err="1" smtClean="0"/>
              <a:t>gradient</a:t>
            </a:r>
            <a:r>
              <a:rPr lang="de-DE" dirty="0" smtClean="0"/>
              <a:t>: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197657"/>
            <a:ext cx="8356600" cy="5038749"/>
          </a:xfrm>
        </p:spPr>
        <p:txBody>
          <a:bodyPr/>
          <a:lstStyle/>
          <a:p>
            <a:r>
              <a:rPr lang="de-DE" sz="1800" dirty="0" smtClean="0"/>
              <a:t>As </a:t>
            </a:r>
            <a:r>
              <a:rPr lang="de-DE" sz="1800" dirty="0" err="1" smtClean="0"/>
              <a:t>we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calculate</a:t>
            </a:r>
            <a:r>
              <a:rPr lang="de-DE" sz="1800" dirty="0" smtClean="0"/>
              <a:t> </a:t>
            </a:r>
            <a:r>
              <a:rPr lang="de-DE" sz="1800" dirty="0" smtClean="0">
                <a:latin typeface="Times" pitchFamily="18" charset="0"/>
              </a:rPr>
              <a:t>E,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800" dirty="0" smtClean="0">
                <a:latin typeface="Times" pitchFamily="18" charset="0"/>
              </a:rPr>
              <a:t> </a:t>
            </a: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sym typeface="Wingdings" panose="05000000000000000000" pitchFamily="2" charset="2"/>
              </a:rPr>
              <a:t>Calculation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of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molecular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properties</a:t>
            </a:r>
            <a:endParaRPr lang="de-DE" sz="1800" dirty="0" smtClean="0">
              <a:sym typeface="Wingdings" panose="05000000000000000000" pitchFamily="2" charset="2"/>
            </a:endParaRPr>
          </a:p>
          <a:p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1800" dirty="0" err="1" smtClean="0">
                <a:sym typeface="Wingdings" panose="05000000000000000000" pitchFamily="2" charset="2"/>
              </a:rPr>
              <a:t>Example</a:t>
            </a:r>
            <a:r>
              <a:rPr lang="de-DE" sz="1800" dirty="0" smtClean="0">
                <a:sym typeface="Wingdings" panose="05000000000000000000" pitchFamily="2" charset="2"/>
              </a:rPr>
              <a:t>: </a:t>
            </a:r>
            <a:r>
              <a:rPr lang="de-DE" sz="1800" dirty="0" err="1" smtClean="0">
                <a:sym typeface="Wingdings" panose="05000000000000000000" pitchFamily="2" charset="2"/>
              </a:rPr>
              <a:t>Structure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optimization</a:t>
            </a:r>
            <a:r>
              <a:rPr lang="de-DE" sz="1800" dirty="0" smtClean="0">
                <a:sym typeface="Wingdings" panose="05000000000000000000" pitchFamily="2" charset="2"/>
              </a:rPr>
              <a:t>: </a:t>
            </a:r>
            <a:r>
              <a:rPr lang="de-DE" sz="1800" dirty="0" err="1" smtClean="0">
                <a:sym typeface="Wingdings" panose="05000000000000000000" pitchFamily="2" charset="2"/>
              </a:rPr>
              <a:t>lowest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energy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for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nuclear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positions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de-DE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 err="1" smtClean="0">
                <a:sym typeface="Wingdings" panose="05000000000000000000" pitchFamily="2" charset="2"/>
              </a:rPr>
              <a:t>Analytically</a:t>
            </a:r>
            <a:r>
              <a:rPr lang="de-DE" sz="1800" dirty="0" smtClean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endParaRPr lang="de-DE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     „</a:t>
            </a:r>
            <a:r>
              <a:rPr lang="de-DE" sz="1600" dirty="0" err="1" smtClean="0">
                <a:sym typeface="Wingdings" panose="05000000000000000000" pitchFamily="2" charset="2"/>
              </a:rPr>
              <a:t>Guess</a:t>
            </a:r>
            <a:r>
              <a:rPr lang="de-DE" sz="1600" dirty="0" smtClean="0">
                <a:sym typeface="Wingdings" panose="05000000000000000000" pitchFamily="2" charset="2"/>
              </a:rPr>
              <a:t>“ </a:t>
            </a:r>
            <a:r>
              <a:rPr lang="de-DE" sz="1600" dirty="0" err="1" smtClean="0">
                <a:sym typeface="Wingdings" panose="05000000000000000000" pitchFamily="2" charset="2"/>
              </a:rPr>
              <a:t>nuclear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positions</a:t>
            </a:r>
            <a:r>
              <a:rPr lang="de-DE" sz="1600" dirty="0" smtClean="0">
                <a:sym typeface="Wingdings" panose="05000000000000000000" pitchFamily="2" charset="2"/>
              </a:rPr>
              <a:t> {</a:t>
            </a:r>
            <a:r>
              <a:rPr lang="de-DE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de-DE" sz="1600" dirty="0">
                <a:sym typeface="Wingdings" panose="05000000000000000000" pitchFamily="2" charset="2"/>
              </a:rPr>
              <a:t>}</a:t>
            </a:r>
            <a:endParaRPr lang="de-DE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/>
              <a:t> </a:t>
            </a:r>
            <a:r>
              <a:rPr lang="de-DE" sz="1600" dirty="0" smtClean="0"/>
              <a:t>    </a:t>
            </a:r>
            <a:r>
              <a:rPr lang="de-DE" sz="1600" dirty="0" err="1" smtClean="0"/>
              <a:t>Use</a:t>
            </a:r>
            <a:r>
              <a:rPr lang="de-DE" sz="1600" dirty="0" smtClean="0"/>
              <a:t> HF/DFT </a:t>
            </a:r>
            <a:r>
              <a:rPr lang="de-DE" sz="1600" dirty="0" err="1" smtClean="0"/>
              <a:t>for</a:t>
            </a:r>
            <a:r>
              <a:rPr lang="de-DE" sz="1600" dirty="0" smtClean="0"/>
              <a:t> {</a:t>
            </a:r>
            <a:r>
              <a:rPr lang="de-DE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600" dirty="0" smtClean="0"/>
              <a:t>} </a:t>
            </a:r>
            <a:r>
              <a:rPr lang="de-DE" sz="1600" dirty="0" smtClean="0">
                <a:sym typeface="Wingdings" panose="05000000000000000000" pitchFamily="2" charset="2"/>
              </a:rPr>
              <a:t>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de-DE" sz="1600" dirty="0" smtClean="0">
                <a:sym typeface="Wingdings" panose="05000000000000000000" pitchFamily="2" charset="2"/>
              </a:rPr>
              <a:t>,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dirty="0" smtClean="0"/>
              <a:t>, etc.				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			relax </a:t>
            </a:r>
            <a:r>
              <a:rPr lang="de-DE" sz="1600" dirty="0" err="1" smtClean="0"/>
              <a:t>structure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sym typeface="Wingdings" panose="05000000000000000000" pitchFamily="2" charset="2"/>
              </a:rPr>
              <a:t>new</a:t>
            </a:r>
            <a:r>
              <a:rPr lang="de-DE" sz="1600" dirty="0" smtClean="0">
                <a:sym typeface="Wingdings" panose="05000000000000000000" pitchFamily="2" charset="2"/>
              </a:rPr>
              <a:t> {</a:t>
            </a:r>
            <a:r>
              <a:rPr lang="de-DE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de-DE" sz="1600" dirty="0" smtClean="0">
                <a:sym typeface="Wingdings" panose="05000000000000000000" pitchFamily="2" charset="2"/>
              </a:rPr>
              <a:t>}</a:t>
            </a:r>
            <a:r>
              <a:rPr lang="de-DE" sz="1600" dirty="0" smtClean="0"/>
              <a:t>	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Upon </a:t>
            </a:r>
            <a:r>
              <a:rPr lang="de-DE" sz="1800" dirty="0" err="1" smtClean="0"/>
              <a:t>Convergence</a:t>
            </a:r>
            <a:r>
              <a:rPr lang="de-DE" sz="1800" dirty="0" smtClean="0"/>
              <a:t>:  </a:t>
            </a: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 err="1"/>
              <a:t>Optimized</a:t>
            </a:r>
            <a:r>
              <a:rPr lang="de-DE" sz="1800" dirty="0"/>
              <a:t>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parameters</a:t>
            </a:r>
            <a:r>
              <a:rPr lang="de-DE" sz="1800" dirty="0"/>
              <a:t>, total </a:t>
            </a:r>
            <a:r>
              <a:rPr lang="de-DE" sz="1800" dirty="0" err="1"/>
              <a:t>energy</a:t>
            </a:r>
            <a:r>
              <a:rPr lang="de-DE" sz="1800" dirty="0"/>
              <a:t>, </a:t>
            </a:r>
            <a:r>
              <a:rPr lang="de-DE" sz="1800" dirty="0" err="1" smtClean="0"/>
              <a:t>orbitals</a:t>
            </a:r>
            <a:r>
              <a:rPr lang="de-DE" sz="1800" dirty="0" smtClean="0"/>
              <a:t>!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	</a:t>
            </a:r>
            <a:endParaRPr lang="de-DE" sz="1800" dirty="0"/>
          </a:p>
        </p:txBody>
      </p:sp>
      <p:graphicFrame>
        <p:nvGraphicFramePr>
          <p:cNvPr id="5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12304"/>
              </p:ext>
            </p:extLst>
          </p:nvPr>
        </p:nvGraphicFramePr>
        <p:xfrm>
          <a:off x="1732037" y="2945953"/>
          <a:ext cx="59102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3" imgW="4546440" imgH="482400" progId="Equation.DSMT4">
                  <p:embed/>
                </p:oleObj>
              </mc:Choice>
              <mc:Fallback>
                <p:oleObj name="Equation" r:id="rId3" imgW="4546440" imgH="482400" progId="Equation.DSMT4">
                  <p:embed/>
                  <p:pic>
                    <p:nvPicPr>
                      <p:cNvPr id="5" name="Objek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2037" y="2945953"/>
                        <a:ext cx="5910262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1835696" y="4170510"/>
            <a:ext cx="234639" cy="410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ight Arrow 7"/>
          <p:cNvSpPr/>
          <p:nvPr/>
        </p:nvSpPr>
        <p:spPr>
          <a:xfrm>
            <a:off x="4294966" y="4674566"/>
            <a:ext cx="1480893" cy="310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58801"/>
              </p:ext>
            </p:extLst>
          </p:nvPr>
        </p:nvGraphicFramePr>
        <p:xfrm>
          <a:off x="7751165" y="4546952"/>
          <a:ext cx="3730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5" imgW="266400" imgH="393480" progId="Equation.DSMT4">
                  <p:embed/>
                </p:oleObj>
              </mc:Choice>
              <mc:Fallback>
                <p:oleObj name="Equation" r:id="rId5" imgW="266400" imgH="39348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165" y="4546952"/>
                        <a:ext cx="3730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>
          <a:xfrm rot="2700000">
            <a:off x="6363176" y="498554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own Arrow 10"/>
          <p:cNvSpPr/>
          <p:nvPr/>
        </p:nvSpPr>
        <p:spPr>
          <a:xfrm rot="8100000">
            <a:off x="3725129" y="4985543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 flipH="1">
            <a:off x="323527" y="232569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Numerically</a:t>
            </a:r>
            <a:r>
              <a:rPr lang="de-DE" dirty="0" smtClean="0"/>
              <a:t>:                                   → </a:t>
            </a:r>
            <a:r>
              <a:rPr lang="de-DE" dirty="0" err="1" smtClean="0"/>
              <a:t>needs</a:t>
            </a:r>
            <a:r>
              <a:rPr lang="de-DE" dirty="0" smtClean="0"/>
              <a:t> 3</a:t>
            </a:r>
            <a:r>
              <a:rPr lang="de-DE" i="1" dirty="0" smtClean="0"/>
              <a:t>N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r>
              <a:rPr lang="de-DE" dirty="0" smtClean="0"/>
              <a:t> → expensive</a:t>
            </a:r>
          </a:p>
        </p:txBody>
      </p:sp>
      <p:graphicFrame>
        <p:nvGraphicFramePr>
          <p:cNvPr id="14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027922"/>
              </p:ext>
            </p:extLst>
          </p:nvPr>
        </p:nvGraphicFramePr>
        <p:xfrm>
          <a:off x="1732037" y="2270014"/>
          <a:ext cx="2047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7" imgW="1574640" imgH="393480" progId="Equation.DSMT4">
                  <p:embed/>
                </p:oleObj>
              </mc:Choice>
              <mc:Fallback>
                <p:oleObj name="Equation" r:id="rId7" imgW="1574640" imgH="393480" progId="Equation.DSMT4">
                  <p:embed/>
                  <p:pic>
                    <p:nvPicPr>
                      <p:cNvPr id="5" name="Objek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2037" y="2270014"/>
                        <a:ext cx="20478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7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Molecular</a:t>
            </a:r>
            <a:r>
              <a:rPr lang="de-DE" dirty="0" smtClean="0"/>
              <a:t> </a:t>
            </a:r>
            <a:r>
              <a:rPr lang="de-DE" dirty="0" err="1" smtClean="0"/>
              <a:t>gradient</a:t>
            </a:r>
            <a:r>
              <a:rPr lang="de-DE" dirty="0" smtClean="0"/>
              <a:t>: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198562"/>
            <a:ext cx="8356600" cy="5038749"/>
          </a:xfrm>
        </p:spPr>
        <p:txBody>
          <a:bodyPr/>
          <a:lstStyle/>
          <a:p>
            <a:r>
              <a:rPr lang="de-DE" sz="1800" dirty="0" smtClean="0"/>
              <a:t>    :</a:t>
            </a:r>
            <a:r>
              <a:rPr lang="de-DE" sz="1800" dirty="0"/>
              <a:t> </a:t>
            </a:r>
            <a:r>
              <a:rPr lang="de-DE" sz="1800" dirty="0" err="1" smtClean="0"/>
              <a:t>change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Hamiltonian</a:t>
            </a:r>
            <a:r>
              <a:rPr lang="de-DE" sz="1800" dirty="0" smtClean="0"/>
              <a:t> </a:t>
            </a: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moving</a:t>
            </a:r>
            <a:r>
              <a:rPr lang="de-DE" sz="1800" dirty="0" smtClean="0"/>
              <a:t> </a:t>
            </a:r>
            <a:r>
              <a:rPr lang="de-DE" sz="1800" dirty="0" err="1" smtClean="0"/>
              <a:t>nuclei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r>
              <a:rPr lang="de-DE" sz="1800" dirty="0" smtClean="0"/>
              <a:t>      </a:t>
            </a:r>
            <a:r>
              <a:rPr lang="de-DE" sz="1800" dirty="0" err="1" smtClean="0"/>
              <a:t>well</a:t>
            </a:r>
            <a:r>
              <a:rPr lang="de-DE" sz="1800" dirty="0" smtClean="0"/>
              <a:t> </a:t>
            </a:r>
            <a:r>
              <a:rPr lang="de-DE" sz="1800" dirty="0" err="1" smtClean="0"/>
              <a:t>feasible</a:t>
            </a:r>
            <a:r>
              <a:rPr lang="de-DE" sz="1800" dirty="0" smtClean="0"/>
              <a:t> </a:t>
            </a:r>
            <a:r>
              <a:rPr lang="de-DE" sz="1800" dirty="0" err="1" smtClean="0"/>
              <a:t>when</a:t>
            </a:r>
            <a:r>
              <a:rPr lang="de-DE" sz="1800" dirty="0" smtClean="0"/>
              <a:t> LCAO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    : </a:t>
            </a:r>
            <a:r>
              <a:rPr lang="de-DE" sz="1800" dirty="0" err="1" smtClean="0"/>
              <a:t>change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wave</a:t>
            </a:r>
            <a:r>
              <a:rPr lang="de-DE" sz="1800" dirty="0" smtClean="0"/>
              <a:t> </a:t>
            </a:r>
            <a:r>
              <a:rPr lang="de-DE" sz="1800" dirty="0" err="1" smtClean="0"/>
              <a:t>function</a:t>
            </a:r>
            <a:r>
              <a:rPr lang="de-DE" sz="1800" dirty="0" smtClean="0"/>
              <a:t> </a:t>
            </a: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moving</a:t>
            </a:r>
            <a:r>
              <a:rPr lang="de-DE" sz="1800" dirty="0" smtClean="0"/>
              <a:t> </a:t>
            </a:r>
            <a:r>
              <a:rPr lang="de-DE" sz="1800" dirty="0" err="1" smtClean="0"/>
              <a:t>nuclei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r>
              <a:rPr lang="de-DE" sz="1800" dirty="0" smtClean="0"/>
              <a:t>      </a:t>
            </a:r>
            <a:r>
              <a:rPr lang="de-DE" sz="1800" dirty="0" err="1" smtClean="0">
                <a:solidFill>
                  <a:srgbClr val="C00000"/>
                </a:solidFill>
              </a:rPr>
              <a:t>generally</a:t>
            </a:r>
            <a:r>
              <a:rPr lang="de-DE" sz="1800" dirty="0" smtClean="0">
                <a:solidFill>
                  <a:srgbClr val="C00000"/>
                </a:solidFill>
              </a:rPr>
              <a:t> </a:t>
            </a:r>
            <a:r>
              <a:rPr lang="de-DE" sz="1800" dirty="0" err="1" smtClean="0">
                <a:solidFill>
                  <a:srgbClr val="C00000"/>
                </a:solidFill>
              </a:rPr>
              <a:t>hard</a:t>
            </a:r>
            <a:r>
              <a:rPr lang="de-DE" sz="1800" dirty="0" smtClean="0">
                <a:solidFill>
                  <a:srgbClr val="C00000"/>
                </a:solidFill>
              </a:rPr>
              <a:t>: </a:t>
            </a:r>
            <a:r>
              <a:rPr lang="de-DE" sz="1800" dirty="0" err="1" smtClean="0">
                <a:solidFill>
                  <a:srgbClr val="C00000"/>
                </a:solidFill>
              </a:rPr>
              <a:t>requires</a:t>
            </a:r>
            <a:r>
              <a:rPr lang="de-DE" sz="1800" dirty="0" smtClean="0">
                <a:solidFill>
                  <a:srgbClr val="C00000"/>
                </a:solidFill>
              </a:rPr>
              <a:t> </a:t>
            </a:r>
            <a:r>
              <a:rPr lang="de-DE" sz="1800" dirty="0" err="1" smtClean="0">
                <a:solidFill>
                  <a:srgbClr val="C00000"/>
                </a:solidFill>
              </a:rPr>
              <a:t>to</a:t>
            </a:r>
            <a:r>
              <a:rPr lang="de-DE" sz="1800" dirty="0" smtClean="0">
                <a:solidFill>
                  <a:srgbClr val="C00000"/>
                </a:solidFill>
              </a:rPr>
              <a:t> </a:t>
            </a:r>
            <a:r>
              <a:rPr lang="de-DE" sz="1800" dirty="0" err="1" smtClean="0">
                <a:solidFill>
                  <a:srgbClr val="C00000"/>
                </a:solidFill>
              </a:rPr>
              <a:t>solve</a:t>
            </a:r>
            <a:r>
              <a:rPr lang="de-DE" sz="1800" dirty="0" smtClean="0">
                <a:solidFill>
                  <a:srgbClr val="C00000"/>
                </a:solidFill>
              </a:rPr>
              <a:t> so </a:t>
            </a:r>
            <a:r>
              <a:rPr lang="de-DE" sz="1800" dirty="0" err="1" smtClean="0">
                <a:solidFill>
                  <a:srgbClr val="C00000"/>
                </a:solidFill>
              </a:rPr>
              <a:t>called</a:t>
            </a:r>
            <a:r>
              <a:rPr lang="de-DE" sz="1800" dirty="0" smtClean="0">
                <a:solidFill>
                  <a:srgbClr val="C00000"/>
                </a:solidFill>
              </a:rPr>
              <a:t> </a:t>
            </a:r>
            <a:r>
              <a:rPr lang="de-DE" sz="1800" dirty="0" err="1" smtClean="0">
                <a:solidFill>
                  <a:srgbClr val="C00000"/>
                </a:solidFill>
              </a:rPr>
              <a:t>Coupled</a:t>
            </a:r>
            <a:r>
              <a:rPr lang="de-DE" sz="1800" dirty="0" smtClean="0">
                <a:solidFill>
                  <a:srgbClr val="C00000"/>
                </a:solidFill>
              </a:rPr>
              <a:t> </a:t>
            </a:r>
            <a:r>
              <a:rPr lang="de-DE" sz="1800" dirty="0" err="1" smtClean="0">
                <a:solidFill>
                  <a:srgbClr val="C00000"/>
                </a:solidFill>
              </a:rPr>
              <a:t>Perturbed</a:t>
            </a:r>
            <a:r>
              <a:rPr lang="de-DE" sz="1800" dirty="0" smtClean="0">
                <a:solidFill>
                  <a:srgbClr val="C00000"/>
                </a:solidFill>
              </a:rPr>
              <a:t> HF (CPHF)</a:t>
            </a:r>
            <a:br>
              <a:rPr lang="de-DE" sz="1800" dirty="0" smtClean="0">
                <a:solidFill>
                  <a:srgbClr val="C00000"/>
                </a:solidFill>
              </a:rPr>
            </a:br>
            <a:r>
              <a:rPr lang="de-DE" sz="1800" dirty="0" smtClean="0">
                <a:solidFill>
                  <a:srgbClr val="C00000"/>
                </a:solidFill>
              </a:rPr>
              <a:t>      </a:t>
            </a:r>
            <a:r>
              <a:rPr lang="de-DE" sz="1800" dirty="0" err="1" smtClean="0">
                <a:solidFill>
                  <a:srgbClr val="C00000"/>
                </a:solidFill>
              </a:rPr>
              <a:t>equations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        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first</a:t>
            </a:r>
            <a:r>
              <a:rPr lang="de-DE" sz="1800" dirty="0" smtClean="0"/>
              <a:t> derivatives at HF </a:t>
            </a:r>
            <a:r>
              <a:rPr lang="de-DE" sz="1800" dirty="0" err="1" smtClean="0"/>
              <a:t>or</a:t>
            </a:r>
            <a:r>
              <a:rPr lang="de-DE" sz="1800" dirty="0" smtClean="0"/>
              <a:t> DFT </a:t>
            </a:r>
            <a:r>
              <a:rPr lang="de-DE" sz="1800" dirty="0" err="1" smtClean="0"/>
              <a:t>level</a:t>
            </a:r>
            <a:r>
              <a:rPr lang="de-DE" sz="1800" dirty="0" smtClean="0"/>
              <a:t>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avoided</a:t>
            </a:r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         OVERALL: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calculated</a:t>
            </a:r>
            <a:r>
              <a:rPr lang="de-DE" sz="1800" dirty="0" smtClean="0"/>
              <a:t>, </a:t>
            </a:r>
            <a:r>
              <a:rPr lang="de-DE" sz="1800" b="1" dirty="0" err="1" smtClean="0">
                <a:solidFill>
                  <a:srgbClr val="00957D"/>
                </a:solidFill>
              </a:rPr>
              <a:t>gradients</a:t>
            </a:r>
            <a:r>
              <a:rPr lang="de-DE" sz="1800" b="1" dirty="0" smtClean="0">
                <a:solidFill>
                  <a:srgbClr val="00957D"/>
                </a:solidFill>
              </a:rPr>
              <a:t> </a:t>
            </a:r>
            <a:r>
              <a:rPr lang="de-DE" sz="1800" b="1" dirty="0" err="1" smtClean="0">
                <a:solidFill>
                  <a:srgbClr val="00957D"/>
                </a:solidFill>
              </a:rPr>
              <a:t>of</a:t>
            </a:r>
            <a:r>
              <a:rPr lang="de-DE" sz="1800" b="1" dirty="0" smtClean="0">
                <a:solidFill>
                  <a:srgbClr val="00957D"/>
                </a:solidFill>
              </a:rPr>
              <a:t> </a:t>
            </a:r>
            <a:r>
              <a:rPr lang="de-DE" sz="1800" b="1" i="1" dirty="0" smtClean="0">
                <a:solidFill>
                  <a:srgbClr val="009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1800" b="1" dirty="0" smtClean="0">
                <a:solidFill>
                  <a:srgbClr val="00957D"/>
                </a:solidFill>
              </a:rPr>
              <a:t> </a:t>
            </a:r>
            <a:r>
              <a:rPr lang="de-DE" sz="1800" b="1" dirty="0" err="1" smtClean="0">
                <a:solidFill>
                  <a:srgbClr val="00957D"/>
                </a:solidFill>
              </a:rPr>
              <a:t>are</a:t>
            </a:r>
            <a:r>
              <a:rPr lang="de-DE" sz="1800" b="1" dirty="0" smtClean="0">
                <a:solidFill>
                  <a:srgbClr val="00957D"/>
                </a:solidFill>
              </a:rPr>
              <a:t> </a:t>
            </a:r>
            <a:r>
              <a:rPr lang="de-DE" sz="1800" b="1" dirty="0" err="1" smtClean="0">
                <a:solidFill>
                  <a:srgbClr val="00957D"/>
                </a:solidFill>
              </a:rPr>
              <a:t>cheap</a:t>
            </a:r>
            <a:r>
              <a:rPr lang="de-DE" sz="1800" b="1" dirty="0" smtClean="0">
                <a:solidFill>
                  <a:srgbClr val="00957D"/>
                </a:solidFill>
              </a:rPr>
              <a:t> </a:t>
            </a:r>
            <a:br>
              <a:rPr lang="de-DE" sz="1800" b="1" dirty="0" smtClean="0">
                <a:solidFill>
                  <a:srgbClr val="00957D"/>
                </a:solidFill>
              </a:rPr>
            </a:br>
            <a:r>
              <a:rPr lang="de-DE" sz="1800" b="1" dirty="0" smtClean="0">
                <a:solidFill>
                  <a:srgbClr val="00957D"/>
                </a:solidFill>
              </a:rPr>
              <a:t>                            at HF </a:t>
            </a:r>
            <a:r>
              <a:rPr lang="de-DE" sz="1800" b="1" dirty="0" err="1" smtClean="0">
                <a:solidFill>
                  <a:srgbClr val="00957D"/>
                </a:solidFill>
              </a:rPr>
              <a:t>or</a:t>
            </a:r>
            <a:r>
              <a:rPr lang="de-DE" sz="1800" b="1" dirty="0" smtClean="0">
                <a:solidFill>
                  <a:srgbClr val="00957D"/>
                </a:solidFill>
              </a:rPr>
              <a:t> DFT</a:t>
            </a:r>
            <a:r>
              <a:rPr lang="de-DE" sz="1800" dirty="0" smtClean="0"/>
              <a:t> </a:t>
            </a:r>
            <a:r>
              <a:rPr lang="de-DE" sz="1800" dirty="0" err="1" smtClean="0"/>
              <a:t>level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graphicFrame>
        <p:nvGraphicFramePr>
          <p:cNvPr id="15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510627"/>
              </p:ext>
            </p:extLst>
          </p:nvPr>
        </p:nvGraphicFramePr>
        <p:xfrm>
          <a:off x="611560" y="1057816"/>
          <a:ext cx="3635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3" imgW="279360" imgH="431640" progId="Equation.DSMT4">
                  <p:embed/>
                </p:oleObj>
              </mc:Choice>
              <mc:Fallback>
                <p:oleObj name="Equation" r:id="rId3" imgW="279360" imgH="431640" progId="Equation.DSMT4">
                  <p:embed/>
                  <p:pic>
                    <p:nvPicPr>
                      <p:cNvPr id="14" name="Objek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057816"/>
                        <a:ext cx="363538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8069"/>
              </p:ext>
            </p:extLst>
          </p:nvPr>
        </p:nvGraphicFramePr>
        <p:xfrm>
          <a:off x="611560" y="2060848"/>
          <a:ext cx="3476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5" imgW="266400" imgH="393480" progId="Equation.DSMT4">
                  <p:embed/>
                </p:oleObj>
              </mc:Choice>
              <mc:Fallback>
                <p:oleObj name="Equation" r:id="rId5" imgW="266400" imgH="393480" progId="Equation.DSMT4">
                  <p:embed/>
                  <p:pic>
                    <p:nvPicPr>
                      <p:cNvPr id="15" name="Objek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060848"/>
                        <a:ext cx="347662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0"/>
          <p:cNvSpPr/>
          <p:nvPr/>
        </p:nvSpPr>
        <p:spPr>
          <a:xfrm>
            <a:off x="975098" y="321297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ight Arrow 10"/>
          <p:cNvSpPr/>
          <p:nvPr/>
        </p:nvSpPr>
        <p:spPr>
          <a:xfrm>
            <a:off x="395536" y="422859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1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Molecular</a:t>
            </a:r>
            <a:r>
              <a:rPr lang="de-DE" dirty="0" smtClean="0"/>
              <a:t> </a:t>
            </a:r>
            <a:r>
              <a:rPr lang="de-DE" dirty="0" err="1" smtClean="0"/>
              <a:t>gradient</a:t>
            </a:r>
            <a:r>
              <a:rPr lang="de-DE" dirty="0" smtClean="0"/>
              <a:t>: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/>
              <a:t>o</a:t>
            </a:r>
            <a:r>
              <a:rPr lang="de-DE" dirty="0" err="1" smtClean="0"/>
              <a:t>ptimization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</a:t>
            </a:r>
            <a:r>
              <a:rPr lang="de-DE" baseline="-25000" dirty="0" smtClean="0"/>
              <a:t>6</a:t>
            </a:r>
            <a:r>
              <a:rPr lang="de-DE" dirty="0" smtClean="0"/>
              <a:t>H</a:t>
            </a:r>
            <a:r>
              <a:rPr lang="de-DE" baseline="-25000" dirty="0" smtClean="0"/>
              <a:t>5</a:t>
            </a:r>
            <a:r>
              <a:rPr lang="de-DE" dirty="0" smtClean="0"/>
              <a:t>F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1 </a:t>
            </a:r>
            <a:r>
              <a:rPr lang="de-DE" dirty="0" err="1"/>
              <a:t>a.u</a:t>
            </a:r>
            <a:r>
              <a:rPr lang="de-DE" dirty="0"/>
              <a:t>. = 2625 kJ/</a:t>
            </a:r>
            <a:r>
              <a:rPr lang="de-DE" dirty="0" err="1"/>
              <a:t>mol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5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7" b="5432"/>
          <a:stretch/>
        </p:blipFill>
        <p:spPr>
          <a:xfrm>
            <a:off x="1554934" y="1661094"/>
            <a:ext cx="1492198" cy="1104594"/>
          </a:xfrm>
          <a:prstGeom prst="rect">
            <a:avLst/>
          </a:prstGeom>
        </p:spPr>
      </p:pic>
      <p:pic>
        <p:nvPicPr>
          <p:cNvPr id="6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b="4893"/>
          <a:stretch/>
        </p:blipFill>
        <p:spPr>
          <a:xfrm>
            <a:off x="6300192" y="4653137"/>
            <a:ext cx="1733854" cy="1240802"/>
          </a:xfrm>
          <a:prstGeom prst="rect">
            <a:avLst/>
          </a:prstGeom>
        </p:spPr>
      </p:pic>
      <p:grpSp>
        <p:nvGrpSpPr>
          <p:cNvPr id="7" name="Gruppieren 27723"/>
          <p:cNvGrpSpPr/>
          <p:nvPr/>
        </p:nvGrpSpPr>
        <p:grpSpPr>
          <a:xfrm>
            <a:off x="5148065" y="1661094"/>
            <a:ext cx="3346036" cy="2772560"/>
            <a:chOff x="2107920" y="2419326"/>
            <a:chExt cx="4013480" cy="3138732"/>
          </a:xfrm>
        </p:grpSpPr>
        <p:grpSp>
          <p:nvGrpSpPr>
            <p:cNvPr id="8" name="Gruppieren 27720"/>
            <p:cNvGrpSpPr/>
            <p:nvPr/>
          </p:nvGrpSpPr>
          <p:grpSpPr>
            <a:xfrm>
              <a:off x="2557978" y="2419326"/>
              <a:ext cx="3563422" cy="2792312"/>
              <a:chOff x="2595027" y="1982788"/>
              <a:chExt cx="1781711" cy="1396156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781300" y="3267075"/>
                <a:ext cx="1595438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2781300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2957513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135313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13113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3489325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3667125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844925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4021138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4198938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376738" y="3267075"/>
                <a:ext cx="0" cy="127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870200" y="3267075"/>
                <a:ext cx="0" cy="254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3046413" y="3267075"/>
                <a:ext cx="0" cy="254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3224213" y="3267075"/>
                <a:ext cx="0" cy="254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3402013" y="3267075"/>
                <a:ext cx="0" cy="254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3578225" y="3267075"/>
                <a:ext cx="0" cy="254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3756025" y="3267075"/>
                <a:ext cx="0" cy="254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3933825" y="3267075"/>
                <a:ext cx="0" cy="254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4110038" y="3267075"/>
                <a:ext cx="0" cy="254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4287838" y="3267075"/>
                <a:ext cx="0" cy="2540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 flipV="1">
                <a:off x="2781300" y="1982788"/>
                <a:ext cx="0" cy="12842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H="1">
                <a:off x="2768600" y="3267075"/>
                <a:ext cx="127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 flipH="1">
                <a:off x="2768600" y="3009900"/>
                <a:ext cx="127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 flipH="1">
                <a:off x="2768600" y="2752725"/>
                <a:ext cx="127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 flipH="1">
                <a:off x="2768600" y="2497138"/>
                <a:ext cx="127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 flipH="1">
                <a:off x="2768600" y="2239963"/>
                <a:ext cx="127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 flipH="1">
                <a:off x="2768600" y="1982788"/>
                <a:ext cx="127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 flipH="1">
                <a:off x="2755900" y="3140075"/>
                <a:ext cx="254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 flipH="1">
                <a:off x="2755900" y="2882900"/>
                <a:ext cx="254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 flipH="1">
                <a:off x="2755900" y="2625725"/>
                <a:ext cx="254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 flipH="1">
                <a:off x="2755900" y="2368550"/>
                <a:ext cx="254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 flipH="1">
                <a:off x="2755900" y="2111375"/>
                <a:ext cx="25400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2854325" y="3302000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3032125" y="3302000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3209925" y="3302000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de-DE" alt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3386138" y="3302000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3563938" y="3302000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3725863" y="3302000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4"/>
              <p:cNvSpPr>
                <a:spLocks noChangeArrowheads="1"/>
              </p:cNvSpPr>
              <p:nvPr/>
            </p:nvSpPr>
            <p:spPr bwMode="auto">
              <a:xfrm>
                <a:off x="3903663" y="3302000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</a:t>
                </a:r>
                <a:endPara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4079875" y="3302000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14</a:t>
                </a:r>
                <a:endPara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4257675" y="3302000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</a:t>
                </a:r>
                <a:endPara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2595028" y="3105150"/>
                <a:ext cx="123431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0,00</a:t>
                </a:r>
                <a:endParaRPr kumimoji="0" lang="de-DE" alt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2595027" y="2847975"/>
                <a:ext cx="123431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0,05</a:t>
                </a:r>
                <a:endParaRPr kumimoji="0" lang="de-DE" alt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2595028" y="2590800"/>
                <a:ext cx="123431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0,10</a:t>
                </a:r>
                <a:endParaRPr kumimoji="0" lang="de-DE" alt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2595028" y="2333625"/>
                <a:ext cx="123431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0,15</a:t>
                </a:r>
                <a:endParaRPr kumimoji="0" lang="de-DE" alt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2595028" y="2076450"/>
                <a:ext cx="123431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0,20</a:t>
                </a:r>
                <a:endParaRPr kumimoji="0" lang="de-DE" alt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2965450" y="2095500"/>
                <a:ext cx="74613" cy="24606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3051175" y="2384425"/>
                <a:ext cx="80963" cy="50006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>
                <a:off x="3148013" y="2924175"/>
                <a:ext cx="63500" cy="92075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 flipV="1">
                <a:off x="3236913" y="2930525"/>
                <a:ext cx="63500" cy="8731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>
                <a:off x="3327400" y="2927350"/>
                <a:ext cx="58738" cy="60325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3416300" y="3021013"/>
                <a:ext cx="58738" cy="6191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 flipV="1">
                <a:off x="3511550" y="3086100"/>
                <a:ext cx="46038" cy="9525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3600450" y="3086100"/>
                <a:ext cx="46038" cy="9525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3689350" y="3106738"/>
                <a:ext cx="46038" cy="15875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 flipV="1">
                <a:off x="3778250" y="3128963"/>
                <a:ext cx="44450" cy="158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 flipV="1">
                <a:off x="3867150" y="3127375"/>
                <a:ext cx="44450" cy="158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3956050" y="3128963"/>
                <a:ext cx="42863" cy="476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>
                <a:off x="4043363" y="3135313"/>
                <a:ext cx="44450" cy="158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4132263" y="3136900"/>
                <a:ext cx="44450" cy="158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1" name="Rectangle 66"/>
              <p:cNvSpPr>
                <a:spLocks noChangeArrowheads="1"/>
              </p:cNvSpPr>
              <p:nvPr/>
            </p:nvSpPr>
            <p:spPr bwMode="auto">
              <a:xfrm>
                <a:off x="2944813" y="2062163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2" name="Rectangle 67"/>
              <p:cNvSpPr>
                <a:spLocks noChangeArrowheads="1"/>
              </p:cNvSpPr>
              <p:nvPr/>
            </p:nvSpPr>
            <p:spPr bwMode="auto">
              <a:xfrm>
                <a:off x="3033713" y="2349500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3" name="Rectangle 68"/>
              <p:cNvSpPr>
                <a:spLocks noChangeArrowheads="1"/>
              </p:cNvSpPr>
              <p:nvPr/>
            </p:nvSpPr>
            <p:spPr bwMode="auto">
              <a:xfrm>
                <a:off x="3122613" y="2892425"/>
                <a:ext cx="25400" cy="2698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4" name="Rectangle 69"/>
              <p:cNvSpPr>
                <a:spLocks noChangeArrowheads="1"/>
              </p:cNvSpPr>
              <p:nvPr/>
            </p:nvSpPr>
            <p:spPr bwMode="auto">
              <a:xfrm>
                <a:off x="3211513" y="3022600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3300413" y="2898775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3387725" y="2990850"/>
                <a:ext cx="26988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7" name="Rectangle 72"/>
              <p:cNvSpPr>
                <a:spLocks noChangeArrowheads="1"/>
              </p:cNvSpPr>
              <p:nvPr/>
            </p:nvSpPr>
            <p:spPr bwMode="auto">
              <a:xfrm>
                <a:off x="3476625" y="3086100"/>
                <a:ext cx="25400" cy="2698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8" name="Rectangle 73"/>
              <p:cNvSpPr>
                <a:spLocks noChangeArrowheads="1"/>
              </p:cNvSpPr>
              <p:nvPr/>
            </p:nvSpPr>
            <p:spPr bwMode="auto">
              <a:xfrm>
                <a:off x="3565525" y="3067050"/>
                <a:ext cx="25400" cy="2698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79" name="Rectangle 74"/>
              <p:cNvSpPr>
                <a:spLocks noChangeArrowheads="1"/>
              </p:cNvSpPr>
              <p:nvPr/>
            </p:nvSpPr>
            <p:spPr bwMode="auto">
              <a:xfrm>
                <a:off x="3654425" y="3087688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80" name="Rectangle 75"/>
              <p:cNvSpPr>
                <a:spLocks noChangeArrowheads="1"/>
              </p:cNvSpPr>
              <p:nvPr/>
            </p:nvSpPr>
            <p:spPr bwMode="auto">
              <a:xfrm>
                <a:off x="3743325" y="3117850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3832225" y="3116263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82" name="Rectangle 77"/>
              <p:cNvSpPr>
                <a:spLocks noChangeArrowheads="1"/>
              </p:cNvSpPr>
              <p:nvPr/>
            </p:nvSpPr>
            <p:spPr bwMode="auto">
              <a:xfrm>
                <a:off x="3921125" y="3113088"/>
                <a:ext cx="25400" cy="2698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83" name="Rectangle 78"/>
              <p:cNvSpPr>
                <a:spLocks noChangeArrowheads="1"/>
              </p:cNvSpPr>
              <p:nvPr/>
            </p:nvSpPr>
            <p:spPr bwMode="auto">
              <a:xfrm>
                <a:off x="4008438" y="3122613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84" name="Rectangle 79"/>
              <p:cNvSpPr>
                <a:spLocks noChangeArrowheads="1"/>
              </p:cNvSpPr>
              <p:nvPr/>
            </p:nvSpPr>
            <p:spPr bwMode="auto">
              <a:xfrm>
                <a:off x="4097338" y="3124200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4186238" y="3125788"/>
                <a:ext cx="25400" cy="25400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27721"/>
                <p:cNvSpPr txBox="1"/>
                <p:nvPr/>
              </p:nvSpPr>
              <p:spPr>
                <a:xfrm rot="16200000">
                  <a:off x="1761864" y="3487025"/>
                  <a:ext cx="1061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de-DE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Textfeld 27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61864" y="3487025"/>
                  <a:ext cx="106144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feld 27722"/>
            <p:cNvSpPr txBox="1"/>
            <p:nvPr/>
          </p:nvSpPr>
          <p:spPr>
            <a:xfrm>
              <a:off x="4112165" y="5209633"/>
              <a:ext cx="711806" cy="348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cycle</a:t>
              </a:r>
              <a:endParaRPr lang="de-DE" sz="1400" dirty="0"/>
            </a:p>
          </p:txBody>
        </p:sp>
      </p:grpSp>
      <p:grpSp>
        <p:nvGrpSpPr>
          <p:cNvPr id="86" name="Gruppieren 27731"/>
          <p:cNvGrpSpPr/>
          <p:nvPr/>
        </p:nvGrpSpPr>
        <p:grpSpPr>
          <a:xfrm>
            <a:off x="35497" y="2685634"/>
            <a:ext cx="4073389" cy="2884030"/>
            <a:chOff x="35497" y="2807479"/>
            <a:chExt cx="4920916" cy="3642003"/>
          </a:xfrm>
        </p:grpSpPr>
        <p:graphicFrame>
          <p:nvGraphicFramePr>
            <p:cNvPr id="87" name="Objekt 277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977139"/>
                </p:ext>
              </p:extLst>
            </p:nvPr>
          </p:nvGraphicFramePr>
          <p:xfrm>
            <a:off x="198129" y="2807479"/>
            <a:ext cx="4758284" cy="3642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Graph" r:id="rId6" imgW="3920760" imgH="3000960" progId="Origin50.Graph">
                    <p:embed/>
                  </p:oleObj>
                </mc:Choice>
                <mc:Fallback>
                  <p:oleObj name="Graph" r:id="rId6" imgW="3920760" imgH="300096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8129" y="2807479"/>
                          <a:ext cx="4758284" cy="36420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Textfeld 27727"/>
            <p:cNvSpPr txBox="1"/>
            <p:nvPr/>
          </p:nvSpPr>
          <p:spPr>
            <a:xfrm rot="16200000">
              <a:off x="-199985" y="4600586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E</a:t>
              </a:r>
              <a:r>
                <a:rPr lang="de-DE" dirty="0" smtClean="0"/>
                <a:t> / </a:t>
              </a:r>
              <a:r>
                <a:rPr lang="de-DE" dirty="0" err="1" smtClean="0"/>
                <a:t>a.u</a:t>
              </a:r>
              <a:r>
                <a:rPr lang="de-DE" dirty="0" smtClean="0"/>
                <a:t>.</a:t>
              </a:r>
              <a:endParaRPr lang="de-DE" dirty="0"/>
            </a:p>
          </p:txBody>
        </p:sp>
        <p:sp>
          <p:nvSpPr>
            <p:cNvPr id="89" name="Textfeld 112"/>
            <p:cNvSpPr txBox="1"/>
            <p:nvPr/>
          </p:nvSpPr>
          <p:spPr>
            <a:xfrm>
              <a:off x="1927478" y="5972926"/>
              <a:ext cx="716904" cy="38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cycle</a:t>
              </a:r>
              <a:endParaRPr lang="de-DE" sz="1400" dirty="0"/>
            </a:p>
          </p:txBody>
        </p:sp>
      </p:grpSp>
      <p:cxnSp>
        <p:nvCxnSpPr>
          <p:cNvPr id="90" name="Gerade Verbindung mit Pfeil 27729"/>
          <p:cNvCxnSpPr/>
          <p:nvPr/>
        </p:nvCxnSpPr>
        <p:spPr>
          <a:xfrm>
            <a:off x="3059832" y="2566664"/>
            <a:ext cx="2965498" cy="2590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27730"/>
          <p:cNvSpPr txBox="1"/>
          <p:nvPr/>
        </p:nvSpPr>
        <p:spPr>
          <a:xfrm>
            <a:off x="2987824" y="3068960"/>
            <a:ext cx="2132187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 smtClean="0"/>
              <a:t>DFT-</a:t>
            </a:r>
            <a:r>
              <a:rPr lang="de-DE" sz="1600" dirty="0" err="1"/>
              <a:t>f</a:t>
            </a:r>
            <a:r>
              <a:rPr lang="de-DE" sz="1600" dirty="0" err="1" smtClean="0"/>
              <a:t>unctional</a:t>
            </a:r>
            <a:r>
              <a:rPr lang="de-DE" sz="1600" dirty="0" smtClean="0"/>
              <a:t>: BP86</a:t>
            </a:r>
          </a:p>
          <a:p>
            <a:r>
              <a:rPr lang="de-DE" sz="1600" dirty="0" smtClean="0"/>
              <a:t>AO </a:t>
            </a:r>
            <a:r>
              <a:rPr lang="de-DE" sz="1600" dirty="0" err="1" smtClean="0"/>
              <a:t>basis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SV(P)</a:t>
            </a:r>
          </a:p>
          <a:p>
            <a:r>
              <a:rPr lang="de-DE" sz="1600" dirty="0" smtClean="0"/>
              <a:t>(„BP86/SV(P)“)</a:t>
            </a:r>
          </a:p>
          <a:p>
            <a:r>
              <a:rPr lang="de-DE" sz="1600" dirty="0" smtClean="0"/>
              <a:t>CPU time: 1 </a:t>
            </a:r>
            <a:r>
              <a:rPr lang="de-DE" sz="1600" dirty="0" err="1" smtClean="0"/>
              <a:t>minute</a:t>
            </a:r>
            <a:endParaRPr lang="de-DE" sz="1600" dirty="0" smtClean="0"/>
          </a:p>
          <a:p>
            <a:r>
              <a:rPr lang="de-DE" sz="1600" dirty="0" smtClean="0"/>
              <a:t>(TURBOMOLE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4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1"/>
          <p:cNvSpPr/>
          <p:nvPr/>
        </p:nvSpPr>
        <p:spPr>
          <a:xfrm>
            <a:off x="179512" y="4151811"/>
            <a:ext cx="8784975" cy="2130220"/>
          </a:xfrm>
          <a:prstGeom prst="roundRect">
            <a:avLst>
              <a:gd name="adj" fmla="val 136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431167"/>
              </p:ext>
            </p:extLst>
          </p:nvPr>
        </p:nvGraphicFramePr>
        <p:xfrm>
          <a:off x="323528" y="4096647"/>
          <a:ext cx="8554942" cy="214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Equation" r:id="rId3" imgW="6286320" imgH="1574640" progId="Equation.DSMT4">
                  <p:embed/>
                </p:oleObj>
              </mc:Choice>
              <mc:Fallback>
                <p:oleObj name="Equation" r:id="rId3" imgW="6286320" imgH="1574640" progId="Equation.DSMT4">
                  <p:embed/>
                  <p:pic>
                    <p:nvPicPr>
                      <p:cNvPr id="23" name="Objek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96647"/>
                        <a:ext cx="8554942" cy="2140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feld 27"/>
          <p:cNvSpPr txBox="1"/>
          <p:nvPr/>
        </p:nvSpPr>
        <p:spPr>
          <a:xfrm>
            <a:off x="5111850" y="5880365"/>
            <a:ext cx="4716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e.g.: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de-DE" sz="1400" dirty="0"/>
              <a:t>(C</a:t>
            </a:r>
            <a:r>
              <a:rPr lang="de-DE" sz="1400" baseline="-25000" dirty="0"/>
              <a:t>6</a:t>
            </a:r>
            <a:r>
              <a:rPr lang="de-DE" sz="1400" dirty="0"/>
              <a:t>H</a:t>
            </a:r>
            <a:r>
              <a:rPr lang="de-DE" sz="1400" baseline="-25000" dirty="0"/>
              <a:t>5</a:t>
            </a:r>
            <a:r>
              <a:rPr lang="de-DE" sz="1400" dirty="0"/>
              <a:t>F): 1.23 Debye (CPU&lt;1second)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Electronic </a:t>
            </a:r>
            <a:r>
              <a:rPr lang="de-DE" dirty="0" err="1" smtClean="0"/>
              <a:t>dipole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800" dirty="0"/>
              <a:t>Further </a:t>
            </a:r>
            <a:r>
              <a:rPr lang="de-DE" sz="1800" dirty="0" err="1"/>
              <a:t>properties</a:t>
            </a:r>
            <a:r>
              <a:rPr lang="de-DE" sz="1800" dirty="0"/>
              <a:t> via </a:t>
            </a:r>
            <a:r>
              <a:rPr lang="de-DE" sz="1800" b="1" dirty="0" err="1"/>
              <a:t>external</a:t>
            </a:r>
            <a:r>
              <a:rPr lang="de-DE" sz="1800" b="1" dirty="0"/>
              <a:t> </a:t>
            </a:r>
            <a:r>
              <a:rPr lang="de-DE" sz="1800" b="1" dirty="0" err="1"/>
              <a:t>perturbations</a:t>
            </a:r>
            <a:r>
              <a:rPr lang="de-DE" sz="1800" b="1" dirty="0"/>
              <a:t>, </a:t>
            </a:r>
            <a:r>
              <a:rPr lang="de-DE" sz="1800" dirty="0"/>
              <a:t>e.g. </a:t>
            </a:r>
            <a:r>
              <a:rPr lang="de-DE" sz="1800" dirty="0" err="1"/>
              <a:t>electric</a:t>
            </a:r>
            <a:r>
              <a:rPr lang="de-DE" sz="1800" dirty="0"/>
              <a:t> </a:t>
            </a:r>
            <a:r>
              <a:rPr lang="de-DE" sz="1800" dirty="0" err="1"/>
              <a:t>field</a:t>
            </a:r>
            <a:r>
              <a:rPr lang="de-DE" sz="1800" dirty="0"/>
              <a:t> </a:t>
            </a:r>
            <a:r>
              <a:rPr lang="de-DE" sz="1800" b="1" dirty="0">
                <a:latin typeface="Times" pitchFamily="18" charset="0"/>
              </a:rPr>
              <a:t>F</a:t>
            </a:r>
            <a:r>
              <a:rPr lang="de-DE" sz="1800" b="1" dirty="0"/>
              <a:t> </a:t>
            </a:r>
            <a:endParaRPr lang="de-DE" sz="1800" dirty="0"/>
          </a:p>
          <a:p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b="1" dirty="0" smtClean="0"/>
              <a:t>       </a:t>
            </a:r>
            <a:br>
              <a:rPr lang="de-DE" sz="1800" b="1" dirty="0" smtClean="0"/>
            </a:br>
            <a:r>
              <a:rPr lang="de-DE" sz="1800" b="1" dirty="0" smtClean="0"/>
              <a:t> </a:t>
            </a:r>
            <a:r>
              <a:rPr lang="de-DE" sz="1800" b="1" dirty="0" smtClean="0"/>
              <a:t>      </a:t>
            </a:r>
            <a:r>
              <a:rPr lang="el-GR" sz="1800" b="1" dirty="0" smtClean="0">
                <a:latin typeface="Times" pitchFamily="18" charset="0"/>
              </a:rPr>
              <a:t>μ</a:t>
            </a:r>
            <a:r>
              <a:rPr lang="de-DE" sz="1800" dirty="0" smtClean="0">
                <a:latin typeface="Times" pitchFamily="18" charset="0"/>
              </a:rPr>
              <a:t>:</a:t>
            </a:r>
            <a:r>
              <a:rPr lang="de-DE" sz="1800" dirty="0" smtClean="0"/>
              <a:t> </a:t>
            </a:r>
            <a:r>
              <a:rPr lang="de-DE" sz="1800" dirty="0"/>
              <a:t>total </a:t>
            </a:r>
            <a:r>
              <a:rPr lang="de-DE" sz="1800" dirty="0" err="1"/>
              <a:t>dipole</a:t>
            </a:r>
            <a:r>
              <a:rPr lang="de-DE" sz="1800" dirty="0"/>
              <a:t> </a:t>
            </a:r>
            <a:r>
              <a:rPr lang="de-DE" sz="1800" dirty="0" err="1"/>
              <a:t>moment</a:t>
            </a:r>
            <a:r>
              <a:rPr lang="de-DE" sz="1800" dirty="0"/>
              <a:t>, </a:t>
            </a:r>
            <a:r>
              <a:rPr lang="el-GR" sz="1800" b="1" dirty="0" smtClean="0">
                <a:latin typeface="Times" pitchFamily="18" charset="0"/>
              </a:rPr>
              <a:t>μ</a:t>
            </a:r>
            <a:r>
              <a:rPr lang="de-DE" sz="1800" baseline="-25000" dirty="0" smtClean="0">
                <a:latin typeface="Times" pitchFamily="18" charset="0"/>
              </a:rPr>
              <a:t>0</a:t>
            </a:r>
            <a:r>
              <a:rPr lang="de-DE" sz="1800" dirty="0"/>
              <a:t>: permanent </a:t>
            </a:r>
            <a:r>
              <a:rPr lang="de-DE" sz="1800" dirty="0" err="1"/>
              <a:t>dipole</a:t>
            </a:r>
            <a:r>
              <a:rPr lang="de-DE" sz="1800" dirty="0"/>
              <a:t> </a:t>
            </a:r>
            <a:r>
              <a:rPr lang="de-DE" sz="1800" dirty="0" err="1"/>
              <a:t>moment</a:t>
            </a:r>
            <a:r>
              <a:rPr lang="de-DE" sz="1800" dirty="0"/>
              <a:t>, </a:t>
            </a:r>
            <a:r>
              <a:rPr lang="el-GR" sz="1800" b="1" dirty="0" smtClean="0">
                <a:latin typeface="Times" pitchFamily="18" charset="0"/>
              </a:rPr>
              <a:t>α</a:t>
            </a:r>
            <a:r>
              <a:rPr lang="de-DE" sz="1800" dirty="0" smtClean="0">
                <a:latin typeface="Times" pitchFamily="18" charset="0"/>
              </a:rPr>
              <a:t>:</a:t>
            </a:r>
            <a:r>
              <a:rPr lang="de-DE" sz="1800" dirty="0" smtClean="0"/>
              <a:t> </a:t>
            </a:r>
            <a:r>
              <a:rPr lang="de-DE" sz="1800" dirty="0" err="1"/>
              <a:t>polarizability</a:t>
            </a:r>
            <a:endParaRPr lang="de-DE" sz="1800" dirty="0"/>
          </a:p>
          <a:p>
            <a:pPr marL="0" indent="0">
              <a:buNone/>
            </a:pPr>
            <a:endParaRPr lang="de-DE" sz="1800" b="1" dirty="0" smtClean="0"/>
          </a:p>
          <a:p>
            <a:r>
              <a:rPr lang="de-DE" sz="1800" dirty="0"/>
              <a:t>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hand</a:t>
            </a:r>
            <a:r>
              <a:rPr lang="de-DE" sz="1800" dirty="0"/>
              <a:t> (Taylor </a:t>
            </a:r>
            <a:r>
              <a:rPr lang="de-DE" sz="1800" dirty="0" err="1"/>
              <a:t>series</a:t>
            </a:r>
            <a:r>
              <a:rPr lang="de-DE" sz="1800" dirty="0"/>
              <a:t>):</a:t>
            </a:r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	 </a:t>
            </a:r>
          </a:p>
          <a:p>
            <a:pPr marL="0" indent="0">
              <a:buNone/>
            </a:pPr>
            <a:endParaRPr lang="de-DE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 smtClean="0"/>
              <a:t>	</a:t>
            </a:r>
            <a:endParaRPr lang="de-DE" sz="1800" dirty="0"/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48794"/>
              </p:ext>
            </p:extLst>
          </p:nvPr>
        </p:nvGraphicFramePr>
        <p:xfrm>
          <a:off x="1011238" y="1724025"/>
          <a:ext cx="63293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Equation" r:id="rId5" imgW="4520880" imgH="393480" progId="Equation.DSMT4">
                  <p:embed/>
                </p:oleObj>
              </mc:Choice>
              <mc:Fallback>
                <p:oleObj name="Equation" r:id="rId5" imgW="4520880" imgH="39348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1238" y="1724025"/>
                        <a:ext cx="6329362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616641"/>
              </p:ext>
            </p:extLst>
          </p:nvPr>
        </p:nvGraphicFramePr>
        <p:xfrm>
          <a:off x="4539325" y="2780928"/>
          <a:ext cx="3395952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Equation" r:id="rId7" imgW="2425680" imgH="482400" progId="Equation.3">
                  <p:embed/>
                </p:oleObj>
              </mc:Choice>
              <mc:Fallback>
                <p:oleObj name="Equation" r:id="rId7" imgW="2425680" imgH="482400" progId="Equation.3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39325" y="2780928"/>
                        <a:ext cx="3395952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85060"/>
              </p:ext>
            </p:extLst>
          </p:nvPr>
        </p:nvGraphicFramePr>
        <p:xfrm>
          <a:off x="704850" y="3384303"/>
          <a:ext cx="36972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name="Equation" r:id="rId9" imgW="2641320" imgH="507960" progId="Equation.DSMT4">
                  <p:embed/>
                </p:oleObj>
              </mc:Choice>
              <mc:Fallback>
                <p:oleObj name="Equation" r:id="rId9" imgW="2641320" imgH="5079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384303"/>
                        <a:ext cx="36972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608159"/>
              </p:ext>
            </p:extLst>
          </p:nvPr>
        </p:nvGraphicFramePr>
        <p:xfrm>
          <a:off x="4671492" y="3472805"/>
          <a:ext cx="28797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name="Equation" r:id="rId11" imgW="2057400" imgH="482400" progId="Equation.3">
                  <p:embed/>
                </p:oleObj>
              </mc:Choice>
              <mc:Fallback>
                <p:oleObj name="Equation" r:id="rId11" imgW="2057400" imgH="482400" progId="Equation.3">
                  <p:embed/>
                  <p:pic>
                    <p:nvPicPr>
                      <p:cNvPr id="14" name="Objek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71492" y="3472805"/>
                        <a:ext cx="287972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lipse 22"/>
          <p:cNvSpPr/>
          <p:nvPr/>
        </p:nvSpPr>
        <p:spPr>
          <a:xfrm>
            <a:off x="4178817" y="3640391"/>
            <a:ext cx="223321" cy="232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99939" y="1893982"/>
            <a:ext cx="254524" cy="265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635896" y="5425479"/>
            <a:ext cx="2030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coefficients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HF/DFT</a:t>
            </a:r>
            <a:endParaRPr lang="de-DE" sz="1400" dirty="0"/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3059832" y="5579368"/>
            <a:ext cx="612068" cy="153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0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/>
      <p:bldP spid="23" grpId="0" animBg="1"/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11"/>
          <p:cNvSpPr/>
          <p:nvPr/>
        </p:nvSpPr>
        <p:spPr>
          <a:xfrm>
            <a:off x="1229008" y="5383747"/>
            <a:ext cx="6429176" cy="6938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Magnetic</a:t>
            </a:r>
            <a:r>
              <a:rPr lang="de-DE" dirty="0" smtClean="0"/>
              <a:t> </a:t>
            </a:r>
            <a:r>
              <a:rPr lang="de-DE" dirty="0" err="1" smtClean="0"/>
              <a:t>dipole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1800" dirty="0" err="1"/>
              <a:t>Magnetic</a:t>
            </a:r>
            <a:r>
              <a:rPr lang="de-DE" sz="1800" dirty="0"/>
              <a:t> </a:t>
            </a:r>
            <a:r>
              <a:rPr lang="de-DE" sz="1800" dirty="0" err="1"/>
              <a:t>field</a:t>
            </a:r>
            <a:r>
              <a:rPr lang="de-DE" sz="1800" dirty="0"/>
              <a:t> 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DE" sz="1800" dirty="0"/>
              <a:t>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electric</a:t>
            </a:r>
            <a:r>
              <a:rPr lang="de-DE" sz="1800" dirty="0"/>
              <a:t> </a:t>
            </a:r>
            <a:r>
              <a:rPr lang="de-DE" sz="1800" dirty="0" err="1"/>
              <a:t>field</a:t>
            </a:r>
            <a:r>
              <a:rPr lang="de-DE" sz="1800" dirty="0"/>
              <a:t> 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sz="1800" b="1" dirty="0"/>
              <a:t>, </a:t>
            </a:r>
            <a:r>
              <a:rPr lang="de-DE" sz="1800" dirty="0"/>
              <a:t>but:</a:t>
            </a:r>
            <a:r>
              <a:rPr lang="de-DE" sz="1800" b="1" dirty="0" smtClean="0"/>
              <a:t> </a:t>
            </a:r>
            <a:br>
              <a:rPr lang="de-DE" sz="1800" b="1" dirty="0" smtClean="0"/>
            </a:b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DE" sz="1800" dirty="0"/>
              <a:t> </a:t>
            </a:r>
            <a:r>
              <a:rPr lang="de-DE" sz="1800" dirty="0" err="1"/>
              <a:t>interacts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particles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their</a:t>
            </a:r>
            <a:r>
              <a:rPr lang="de-DE" sz="1800" dirty="0"/>
              <a:t> </a:t>
            </a:r>
            <a:r>
              <a:rPr lang="de-DE" sz="1800" dirty="0" err="1"/>
              <a:t>movement</a:t>
            </a:r>
            <a:r>
              <a:rPr lang="de-DE" sz="1800" dirty="0"/>
              <a:t> (Lorentz </a:t>
            </a:r>
            <a:r>
              <a:rPr lang="de-DE" sz="1800" dirty="0" err="1"/>
              <a:t>force</a:t>
            </a:r>
            <a:r>
              <a:rPr lang="de-DE" sz="1800" dirty="0"/>
              <a:t>)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→ </a:t>
            </a:r>
            <a:r>
              <a:rPr lang="de-DE" sz="1800" dirty="0" err="1"/>
              <a:t>momentum</a:t>
            </a:r>
            <a:r>
              <a:rPr lang="de-DE" sz="1800" dirty="0"/>
              <a:t>: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B=rot(A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800" b="1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not </a:t>
            </a:r>
            <a:r>
              <a:rPr lang="de-DE" sz="1800" dirty="0" err="1"/>
              <a:t>uniquely</a:t>
            </a:r>
            <a:r>
              <a:rPr lang="de-DE" sz="1800" dirty="0"/>
              <a:t> </a:t>
            </a:r>
            <a:r>
              <a:rPr lang="de-DE" sz="1800" dirty="0" err="1"/>
              <a:t>defined</a:t>
            </a:r>
            <a:r>
              <a:rPr lang="de-DE" sz="1800" dirty="0"/>
              <a:t>, </a:t>
            </a:r>
            <a:r>
              <a:rPr lang="de-DE" sz="1800" dirty="0" err="1"/>
              <a:t>convenient</a:t>
            </a:r>
            <a:r>
              <a:rPr lang="de-DE" sz="1800" dirty="0"/>
              <a:t> </a:t>
            </a:r>
            <a:r>
              <a:rPr lang="de-DE" sz="1800" dirty="0" err="1"/>
              <a:t>choice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r>
              <a:rPr lang="de-DE" sz="1800" dirty="0" smtClean="0"/>
              <a:t>→ </a:t>
            </a:r>
            <a:r>
              <a:rPr lang="de-DE" sz="1800" dirty="0" err="1"/>
              <a:t>results</a:t>
            </a:r>
            <a:r>
              <a:rPr lang="de-DE" sz="1800" dirty="0"/>
              <a:t> </a:t>
            </a:r>
            <a:r>
              <a:rPr lang="de-DE" sz="1800" dirty="0" err="1"/>
              <a:t>become</a:t>
            </a:r>
            <a:r>
              <a:rPr lang="de-DE" sz="1800" dirty="0"/>
              <a:t> </a:t>
            </a:r>
            <a:r>
              <a:rPr lang="de-DE" sz="1800" dirty="0" err="1"/>
              <a:t>dependent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de-DE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/>
              <a:t>Can/</a:t>
            </a:r>
            <a:r>
              <a:rPr lang="de-DE" sz="1800" dirty="0" err="1"/>
              <a:t>has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corrected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so-</a:t>
            </a:r>
            <a:r>
              <a:rPr lang="de-DE" sz="1800" dirty="0" err="1"/>
              <a:t>called</a:t>
            </a:r>
            <a:r>
              <a:rPr lang="de-DE" sz="1800" dirty="0"/>
              <a:t> „London </a:t>
            </a:r>
            <a:r>
              <a:rPr lang="de-DE" sz="1800" dirty="0" err="1"/>
              <a:t>atomic</a:t>
            </a:r>
            <a:r>
              <a:rPr lang="de-DE" sz="1800" dirty="0"/>
              <a:t> </a:t>
            </a:r>
            <a:r>
              <a:rPr lang="de-DE" sz="1800" dirty="0" err="1"/>
              <a:t>orbitals</a:t>
            </a:r>
            <a:r>
              <a:rPr lang="de-DE" sz="1800" dirty="0"/>
              <a:t>“  </a:t>
            </a:r>
          </a:p>
          <a:p>
            <a:pPr>
              <a:lnSpc>
                <a:spcPct val="200000"/>
              </a:lnSpc>
            </a:pP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de-DE" sz="1800" b="1" dirty="0"/>
          </a:p>
          <a:p>
            <a:pPr>
              <a:lnSpc>
                <a:spcPct val="150000"/>
              </a:lnSpc>
            </a:pPr>
            <a:endParaRPr lang="de-DE" sz="1800" dirty="0"/>
          </a:p>
          <a:p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b="1" dirty="0" smtClean="0"/>
              <a:t>       </a:t>
            </a:r>
            <a:br>
              <a:rPr lang="de-DE" sz="1800" b="1" dirty="0" smtClean="0"/>
            </a:br>
            <a:r>
              <a:rPr lang="de-DE" sz="1800" b="1" dirty="0" smtClean="0"/>
              <a:t>       </a:t>
            </a:r>
            <a:endParaRPr lang="de-DE" sz="1800" dirty="0"/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03026"/>
              </p:ext>
            </p:extLst>
          </p:nvPr>
        </p:nvGraphicFramePr>
        <p:xfrm>
          <a:off x="5385620" y="3101372"/>
          <a:ext cx="197316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3" imgW="1409400" imgH="228600" progId="Equation.3">
                  <p:embed/>
                </p:oleObj>
              </mc:Choice>
              <mc:Fallback>
                <p:oleObj name="Equation" r:id="rId3" imgW="1409400" imgH="228600" progId="Equation.3">
                  <p:embed/>
                  <p:pic>
                    <p:nvPicPr>
                      <p:cNvPr id="12" name="Objek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5620" y="3101372"/>
                        <a:ext cx="197316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252853"/>
              </p:ext>
            </p:extLst>
          </p:nvPr>
        </p:nvGraphicFramePr>
        <p:xfrm>
          <a:off x="2267744" y="4725144"/>
          <a:ext cx="421344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Formel" r:id="rId5" imgW="3009600" imgH="253800" progId="Equation.3">
                  <p:embed/>
                </p:oleObj>
              </mc:Choice>
              <mc:Fallback>
                <p:oleObj name="Formel" r:id="rId5" imgW="3009600" imgH="25380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725144"/>
                        <a:ext cx="4213440" cy="35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uppieren 20"/>
          <p:cNvGrpSpPr/>
          <p:nvPr/>
        </p:nvGrpSpPr>
        <p:grpSpPr>
          <a:xfrm>
            <a:off x="1239168" y="5324221"/>
            <a:ext cx="6376070" cy="697167"/>
            <a:chOff x="568178" y="5157192"/>
            <a:chExt cx="6376070" cy="697167"/>
          </a:xfrm>
        </p:grpSpPr>
        <p:sp>
          <p:nvSpPr>
            <p:cNvPr id="22" name="Textfeld 21"/>
            <p:cNvSpPr txBox="1"/>
            <p:nvPr/>
          </p:nvSpPr>
          <p:spPr>
            <a:xfrm>
              <a:off x="568178" y="5157192"/>
              <a:ext cx="4628511" cy="568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de-DE" dirty="0" err="1" smtClean="0"/>
                <a:t>Then</a:t>
              </a:r>
              <a:r>
                <a:rPr lang="de-DE" dirty="0" smtClean="0"/>
                <a:t> </a:t>
              </a:r>
              <a:r>
                <a:rPr lang="de-DE" dirty="0" err="1" smtClean="0"/>
                <a:t>one</a:t>
              </a:r>
              <a:r>
                <a:rPr lang="de-DE" dirty="0" smtClean="0"/>
                <a:t> </a:t>
              </a:r>
              <a:r>
                <a:rPr lang="de-DE" dirty="0" err="1" smtClean="0"/>
                <a:t>can</a:t>
              </a:r>
              <a:r>
                <a:rPr lang="de-DE" dirty="0" smtClean="0"/>
                <a:t> </a:t>
              </a:r>
              <a:r>
                <a:rPr lang="de-DE" dirty="0" err="1" smtClean="0"/>
                <a:t>calculate</a:t>
              </a:r>
              <a:r>
                <a:rPr lang="de-DE" dirty="0" smtClean="0"/>
                <a:t> e.g.: </a:t>
              </a:r>
              <a:r>
                <a:rPr lang="de-DE" dirty="0" err="1" smtClean="0"/>
                <a:t>magnetic</a:t>
              </a:r>
              <a:r>
                <a:rPr lang="de-DE" dirty="0" smtClean="0"/>
                <a:t> </a:t>
              </a:r>
              <a:r>
                <a:rPr lang="de-DE" dirty="0" err="1" smtClean="0"/>
                <a:t>moment</a:t>
              </a:r>
              <a:r>
                <a:rPr lang="de-DE" dirty="0" smtClean="0"/>
                <a:t>:</a:t>
              </a:r>
            </a:p>
          </p:txBody>
        </p:sp>
        <p:graphicFrame>
          <p:nvGraphicFramePr>
            <p:cNvPr id="27" name="Objek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347933"/>
                </p:ext>
              </p:extLst>
            </p:nvPr>
          </p:nvGraphicFramePr>
          <p:xfrm>
            <a:off x="5663135" y="5232059"/>
            <a:ext cx="1281113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2" name="Equation" r:id="rId7" imgW="914400" imgH="444240" progId="Equation.DSMT4">
                    <p:embed/>
                  </p:oleObj>
                </mc:Choice>
                <mc:Fallback>
                  <p:oleObj name="Equation" r:id="rId7" imgW="914400" imgH="444240" progId="Equation.DSMT4">
                    <p:embed/>
                    <p:pic>
                      <p:nvPicPr>
                        <p:cNvPr id="30" name="Objek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3135" y="5232059"/>
                          <a:ext cx="1281113" cy="622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31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11"/>
          <p:cNvSpPr/>
          <p:nvPr/>
        </p:nvSpPr>
        <p:spPr>
          <a:xfrm>
            <a:off x="1979712" y="2780928"/>
            <a:ext cx="5362859" cy="2232172"/>
          </a:xfrm>
          <a:prstGeom prst="roundRect">
            <a:avLst>
              <a:gd name="adj" fmla="val 1325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Hyperfine </a:t>
            </a:r>
            <a:r>
              <a:rPr lang="de-DE" dirty="0" err="1" smtClean="0"/>
              <a:t>coupling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1800" dirty="0"/>
              <a:t>Further </a:t>
            </a:r>
            <a:r>
              <a:rPr lang="de-DE" sz="1800" dirty="0" err="1"/>
              <a:t>properties</a:t>
            </a:r>
            <a:r>
              <a:rPr lang="de-DE" sz="1800" dirty="0"/>
              <a:t> via </a:t>
            </a:r>
            <a:r>
              <a:rPr lang="de-DE" sz="1800" b="1" dirty="0"/>
              <a:t>internal </a:t>
            </a:r>
            <a:r>
              <a:rPr lang="de-DE" sz="1800" b="1" dirty="0" err="1"/>
              <a:t>perturbations</a:t>
            </a:r>
            <a:r>
              <a:rPr lang="de-DE" sz="1800" b="1" dirty="0"/>
              <a:t>: </a:t>
            </a:r>
            <a:r>
              <a:rPr lang="de-DE" sz="1800" dirty="0" err="1"/>
              <a:t>magnetic</a:t>
            </a:r>
            <a:r>
              <a:rPr lang="de-DE" sz="1800" dirty="0"/>
              <a:t> </a:t>
            </a:r>
            <a:r>
              <a:rPr lang="de-DE" sz="1800" dirty="0" err="1" smtClean="0"/>
              <a:t>moments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err="1"/>
              <a:t>Nuclear</a:t>
            </a:r>
            <a:r>
              <a:rPr lang="de-DE" sz="1800" dirty="0"/>
              <a:t> </a:t>
            </a:r>
            <a:r>
              <a:rPr lang="de-DE" sz="1800" dirty="0" err="1"/>
              <a:t>moments</a:t>
            </a:r>
            <a:r>
              <a:rPr lang="de-DE" sz="1800" dirty="0"/>
              <a:t> 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de-DE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>
              <a:lnSpc>
                <a:spcPct val="200000"/>
              </a:lnSpc>
            </a:pPr>
            <a:endParaRPr lang="de-DE" sz="1800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320941"/>
              </p:ext>
            </p:extLst>
          </p:nvPr>
        </p:nvGraphicFramePr>
        <p:xfrm>
          <a:off x="2106613" y="2844800"/>
          <a:ext cx="45672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3" imgW="3263760" imgH="469800" progId="Equation.DSMT4">
                  <p:embed/>
                </p:oleObj>
              </mc:Choice>
              <mc:Fallback>
                <p:oleObj name="Equation" r:id="rId3" imgW="3263760" imgH="46980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613" y="2844800"/>
                        <a:ext cx="45672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2097956" y="4294837"/>
            <a:ext cx="279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Nuclear-electron</a:t>
            </a:r>
            <a:endParaRPr lang="de-DE" dirty="0" smtClean="0"/>
          </a:p>
          <a:p>
            <a:r>
              <a:rPr lang="de-DE" dirty="0" err="1" smtClean="0"/>
              <a:t>hyperfine</a:t>
            </a:r>
            <a:r>
              <a:rPr lang="de-DE" dirty="0" smtClean="0"/>
              <a:t> </a:t>
            </a:r>
            <a:r>
              <a:rPr lang="de-DE" dirty="0" err="1" smtClean="0"/>
              <a:t>coupling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210893" y="4294837"/>
            <a:ext cx="184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NMR</a:t>
            </a:r>
          </a:p>
          <a:p>
            <a:r>
              <a:rPr lang="de-DE" dirty="0" err="1" smtClean="0"/>
              <a:t>coupling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3886187" y="34959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5685922" y="349269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Higher derivatives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mixed</a:t>
            </a:r>
            <a:r>
              <a:rPr lang="de-DE" sz="1800" dirty="0" smtClean="0"/>
              <a:t> derivatives</a:t>
            </a:r>
            <a:br>
              <a:rPr lang="de-DE" sz="1800" dirty="0" smtClean="0"/>
            </a:br>
            <a:endParaRPr lang="de-DE" sz="1800" dirty="0" smtClean="0"/>
          </a:p>
          <a:p>
            <a:r>
              <a:rPr lang="de-DE" sz="1800" dirty="0" err="1" smtClean="0"/>
              <a:t>Harmonic</a:t>
            </a:r>
            <a:r>
              <a:rPr lang="de-DE" sz="1800" dirty="0" smtClean="0"/>
              <a:t> </a:t>
            </a:r>
            <a:r>
              <a:rPr lang="de-DE" sz="1800" dirty="0" err="1" smtClean="0"/>
              <a:t>vibrational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frequencies</a:t>
            </a:r>
            <a:r>
              <a:rPr lang="de-DE" sz="1800" dirty="0" smtClean="0"/>
              <a:t>:</a:t>
            </a:r>
          </a:p>
          <a:p>
            <a:endParaRPr lang="de-DE" sz="1800" dirty="0"/>
          </a:p>
          <a:p>
            <a:r>
              <a:rPr lang="de-DE" sz="1800" dirty="0" smtClean="0"/>
              <a:t>IR-</a:t>
            </a:r>
            <a:r>
              <a:rPr lang="de-DE" sz="1800" dirty="0" err="1" smtClean="0"/>
              <a:t>spectrum</a:t>
            </a:r>
            <a:r>
              <a:rPr lang="de-DE" sz="1800" dirty="0" smtClean="0"/>
              <a:t> </a:t>
            </a:r>
            <a:r>
              <a:rPr lang="de-DE" sz="1800" dirty="0" err="1" smtClean="0"/>
              <a:t>intensities</a:t>
            </a:r>
            <a:r>
              <a:rPr lang="de-DE" sz="1800" dirty="0" smtClean="0"/>
              <a:t>: </a:t>
            </a:r>
          </a:p>
          <a:p>
            <a:endParaRPr lang="de-DE" sz="1800" dirty="0"/>
          </a:p>
          <a:p>
            <a:r>
              <a:rPr lang="de-DE" sz="1800" dirty="0" smtClean="0"/>
              <a:t>Raman-</a:t>
            </a:r>
            <a:r>
              <a:rPr lang="de-DE" sz="1800" dirty="0" err="1" smtClean="0"/>
              <a:t>spectrum</a:t>
            </a:r>
            <a:r>
              <a:rPr lang="de-DE" sz="1800" dirty="0" smtClean="0"/>
              <a:t> </a:t>
            </a:r>
            <a:r>
              <a:rPr lang="de-DE" sz="1800" dirty="0" err="1" smtClean="0"/>
              <a:t>intensities</a:t>
            </a:r>
            <a:r>
              <a:rPr lang="de-DE" sz="1800" dirty="0" smtClean="0"/>
              <a:t>:</a:t>
            </a:r>
          </a:p>
          <a:p>
            <a:endParaRPr lang="de-DE" sz="1800" dirty="0"/>
          </a:p>
          <a:p>
            <a:r>
              <a:rPr lang="de-DE" sz="1800" dirty="0" smtClean="0"/>
              <a:t>NMR </a:t>
            </a:r>
            <a:r>
              <a:rPr lang="de-DE" sz="1800" dirty="0" err="1" smtClean="0"/>
              <a:t>shielding</a:t>
            </a:r>
            <a:r>
              <a:rPr lang="de-DE" sz="1800" dirty="0" smtClean="0"/>
              <a:t>:   </a:t>
            </a:r>
          </a:p>
          <a:p>
            <a:endParaRPr lang="de-DE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8178800" y="452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8800" y="4521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23908"/>
              </p:ext>
            </p:extLst>
          </p:nvPr>
        </p:nvGraphicFramePr>
        <p:xfrm>
          <a:off x="4141470" y="1659280"/>
          <a:ext cx="430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5" imgW="330120" imgH="444240" progId="Equation.DSMT4">
                  <p:embed/>
                </p:oleObj>
              </mc:Choice>
              <mc:Fallback>
                <p:oleObj name="Equation" r:id="rId5" imgW="330120" imgH="444240" progId="Equation.DSMT4">
                  <p:embed/>
                  <p:pic>
                    <p:nvPicPr>
                      <p:cNvPr id="7" name="Objek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1470" y="1659280"/>
                        <a:ext cx="4302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373568"/>
              </p:ext>
            </p:extLst>
          </p:nvPr>
        </p:nvGraphicFramePr>
        <p:xfrm>
          <a:off x="3152160" y="2325295"/>
          <a:ext cx="5667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7" imgW="431640" imgH="431640" progId="Equation.DSMT4">
                  <p:embed/>
                </p:oleObj>
              </mc:Choice>
              <mc:Fallback>
                <p:oleObj name="Equation" r:id="rId7" imgW="431640" imgH="431640" progId="Equation.DSMT4">
                  <p:embed/>
                  <p:pic>
                    <p:nvPicPr>
                      <p:cNvPr id="8" name="Objek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2160" y="2325295"/>
                        <a:ext cx="566738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243664"/>
              </p:ext>
            </p:extLst>
          </p:nvPr>
        </p:nvGraphicFramePr>
        <p:xfrm>
          <a:off x="2381280" y="3645694"/>
          <a:ext cx="4984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Equation" r:id="rId9" imgW="380880" imgH="431640" progId="Equation.DSMT4">
                  <p:embed/>
                </p:oleObj>
              </mc:Choice>
              <mc:Fallback>
                <p:oleObj name="Equation" r:id="rId9" imgW="380880" imgH="431640" progId="Equation.DSMT4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1280" y="3645694"/>
                        <a:ext cx="498475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82767"/>
              </p:ext>
            </p:extLst>
          </p:nvPr>
        </p:nvGraphicFramePr>
        <p:xfrm>
          <a:off x="3668264" y="2969503"/>
          <a:ext cx="6492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Equation" r:id="rId11" imgW="495000" imgH="444240" progId="Equation.DSMT4">
                  <p:embed/>
                </p:oleObj>
              </mc:Choice>
              <mc:Fallback>
                <p:oleObj name="Equation" r:id="rId11" imgW="495000" imgH="444240" progId="Equation.DSMT4">
                  <p:embed/>
                  <p:pic>
                    <p:nvPicPr>
                      <p:cNvPr id="8" name="Objek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68264" y="2969503"/>
                        <a:ext cx="649288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vibrational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de-DE" sz="1800" dirty="0">
                    <a:solidFill>
                      <a:srgbClr val="FF0000"/>
                    </a:solidFill>
                  </a:rPr>
                  <a:t>Harmonic </a:t>
                </a:r>
                <a:r>
                  <a:rPr lang="de-DE" sz="1800" dirty="0" err="1">
                    <a:solidFill>
                      <a:srgbClr val="FF0000"/>
                    </a:solidFill>
                  </a:rPr>
                  <a:t>approximation</a:t>
                </a:r>
                <a:r>
                  <a:rPr lang="de-DE" sz="1800" dirty="0">
                    <a:solidFill>
                      <a:srgbClr val="FF0000"/>
                    </a:solidFill>
                  </a:rPr>
                  <a:t> (valid </a:t>
                </a:r>
                <a:r>
                  <a:rPr lang="de-DE" sz="1800" dirty="0" err="1">
                    <a:solidFill>
                      <a:srgbClr val="FF0000"/>
                    </a:solidFill>
                  </a:rPr>
                  <a:t>only</a:t>
                </a:r>
                <a:r>
                  <a:rPr lang="de-DE" sz="1800" dirty="0">
                    <a:solidFill>
                      <a:srgbClr val="FF0000"/>
                    </a:solidFill>
                  </a:rPr>
                  <a:t> </a:t>
                </a:r>
                <a:r>
                  <a:rPr lang="de-DE" sz="1800" dirty="0" err="1">
                    <a:solidFill>
                      <a:srgbClr val="FF0000"/>
                    </a:solidFill>
                  </a:rPr>
                  <a:t>where</a:t>
                </a:r>
                <a:r>
                  <a:rPr lang="de-DE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de-DE" sz="1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den>
                    </m:f>
                    <m:r>
                      <a:rPr lang="de-DE" sz="1800" i="1">
                        <a:solidFill>
                          <a:srgbClr val="FF0000"/>
                        </a:solidFill>
                        <a:latin typeface="Cambria Math"/>
                      </a:rPr>
                      <m:t>=0)</m:t>
                    </m:r>
                  </m:oMath>
                </a14:m>
                <a:r>
                  <a:rPr lang="de-DE" sz="1800" dirty="0">
                    <a:solidFill>
                      <a:srgbClr val="FF0000"/>
                    </a:solidFill>
                  </a:rPr>
                  <a:t>:</a:t>
                </a:r>
                <a:r>
                  <a:rPr lang="de-DE" sz="1800" dirty="0" smtClean="0"/>
                  <a:t/>
                </a:r>
                <a:br>
                  <a:rPr lang="de-DE" sz="1800" dirty="0" smtClean="0"/>
                </a:br>
                <a:endParaRPr lang="de-DE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pieren 15"/>
          <p:cNvGrpSpPr/>
          <p:nvPr/>
        </p:nvGrpSpPr>
        <p:grpSpPr>
          <a:xfrm>
            <a:off x="1673547" y="2290971"/>
            <a:ext cx="2723381" cy="2257648"/>
            <a:chOff x="4355976" y="1124744"/>
            <a:chExt cx="2723381" cy="2257648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124744"/>
              <a:ext cx="2219325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feld 17"/>
            <p:cNvSpPr txBox="1"/>
            <p:nvPr/>
          </p:nvSpPr>
          <p:spPr>
            <a:xfrm>
              <a:off x="6156176" y="16915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R</a:t>
              </a:r>
              <a:endParaRPr lang="de-DE" i="1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355976" y="112474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E(R)</a:t>
              </a:r>
              <a:endParaRPr lang="de-DE" i="1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637463" y="2878336"/>
              <a:ext cx="167356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435071" y="1968778"/>
              <a:ext cx="4956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solidFill>
                    <a:srgbClr val="FF0000"/>
                  </a:solidFill>
                </a:rPr>
                <a:t>E</a:t>
              </a:r>
              <a:r>
                <a:rPr lang="de-DE" baseline="-25000" dirty="0" smtClean="0">
                  <a:solidFill>
                    <a:srgbClr val="FF0000"/>
                  </a:solidFill>
                </a:rPr>
                <a:t>HO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005043" y="2831524"/>
            <a:ext cx="1728192" cy="873388"/>
            <a:chOff x="5220072" y="4581128"/>
            <a:chExt cx="1728192" cy="873388"/>
          </a:xfrm>
        </p:grpSpPr>
        <p:sp>
          <p:nvSpPr>
            <p:cNvPr id="23" name="Ellipse 22"/>
            <p:cNvSpPr/>
            <p:nvPr/>
          </p:nvSpPr>
          <p:spPr>
            <a:xfrm>
              <a:off x="5292080" y="4941168"/>
              <a:ext cx="216024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588224" y="494116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22"/>
            <p:cNvCxnSpPr>
              <a:stCxn id="23" idx="6"/>
              <a:endCxn id="24" idx="2"/>
            </p:cNvCxnSpPr>
            <p:nvPr/>
          </p:nvCxnSpPr>
          <p:spPr>
            <a:xfrm>
              <a:off x="5508104" y="5049180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5990492" y="50851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R</a:t>
              </a:r>
              <a:endParaRPr lang="de-DE" i="1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220072" y="458112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M</a:t>
              </a:r>
              <a:r>
                <a:rPr lang="de-DE" i="1" baseline="-25000" dirty="0" smtClean="0"/>
                <a:t>1</a:t>
              </a:r>
              <a:endParaRPr lang="de-DE" i="1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487882" y="458112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M</a:t>
              </a:r>
              <a:r>
                <a:rPr lang="de-DE" i="1" baseline="-25000" dirty="0"/>
                <a:t>2</a:t>
              </a:r>
              <a:endParaRPr lang="de-DE" i="1" dirty="0"/>
            </a:p>
          </p:txBody>
        </p:sp>
      </p:grpSp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01743"/>
              </p:ext>
            </p:extLst>
          </p:nvPr>
        </p:nvGraphicFramePr>
        <p:xfrm>
          <a:off x="1129232" y="4537745"/>
          <a:ext cx="3946824" cy="88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5" imgW="2819160" imgH="634680" progId="Equation.3">
                  <p:embed/>
                </p:oleObj>
              </mc:Choice>
              <mc:Fallback>
                <p:oleObj name="Equation" r:id="rId5" imgW="2819160" imgH="634680" progId="Equation.3">
                  <p:embed/>
                  <p:pic>
                    <p:nvPicPr>
                      <p:cNvPr id="10" name="Objek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9232" y="4537745"/>
                        <a:ext cx="3946824" cy="888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833679" y="5383406"/>
                <a:ext cx="296440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Vibration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79" y="5383406"/>
                <a:ext cx="2964401" cy="656013"/>
              </a:xfrm>
              <a:prstGeom prst="rect">
                <a:avLst/>
              </a:prstGeom>
              <a:blipFill>
                <a:blip r:embed="rId7"/>
                <a:stretch>
                  <a:fillRect l="-1852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053928" y="4491233"/>
                <a:ext cx="1686424" cy="93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28" y="4491233"/>
                <a:ext cx="1686424" cy="935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>
            <a:off x="5091283" y="4923281"/>
            <a:ext cx="488829" cy="521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5868144" y="4869160"/>
            <a:ext cx="3600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8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vibrational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lang="de-DE" sz="18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de-DE" sz="18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de-DE" sz="1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de-DE" sz="18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de-DE" sz="1800" dirty="0" smtClean="0"/>
              <a:t>          </a:t>
            </a:r>
            <a:r>
              <a:rPr lang="de-DE" sz="1800" dirty="0" err="1" smtClean="0"/>
              <a:t>unproblematic</a:t>
            </a:r>
            <a:r>
              <a:rPr lang="de-DE" sz="1800" dirty="0" smtClean="0"/>
              <a:t>,     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eliminated</a:t>
            </a:r>
            <a:r>
              <a:rPr lang="de-DE" sz="1800" dirty="0"/>
              <a:t>, </a:t>
            </a:r>
            <a:r>
              <a:rPr lang="de-DE" sz="1800" dirty="0" smtClean="0"/>
              <a:t>but     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required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   </a:t>
            </a:r>
            <a:r>
              <a:rPr lang="de-DE" sz="1800" dirty="0" smtClean="0">
                <a:solidFill>
                  <a:srgbClr val="00957D"/>
                </a:solidFill>
              </a:rPr>
              <a:t>CPHF </a:t>
            </a:r>
            <a:r>
              <a:rPr lang="de-DE" sz="1800" dirty="0" err="1">
                <a:solidFill>
                  <a:srgbClr val="00957D"/>
                </a:solidFill>
              </a:rPr>
              <a:t>equations</a:t>
            </a:r>
            <a:r>
              <a:rPr lang="de-DE" sz="1800" dirty="0">
                <a:solidFill>
                  <a:srgbClr val="00957D"/>
                </a:solidFill>
              </a:rPr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 smtClean="0"/>
              <a:t>solved</a:t>
            </a:r>
            <a:r>
              <a:rPr lang="de-DE" sz="1800" dirty="0" smtClean="0"/>
              <a:t>: </a:t>
            </a:r>
          </a:p>
          <a:p>
            <a:endParaRPr lang="de-DE" sz="1800" dirty="0" smtClean="0">
              <a:solidFill>
                <a:srgbClr val="0070C0"/>
              </a:solidFill>
            </a:endParaRPr>
          </a:p>
          <a:p>
            <a:r>
              <a:rPr lang="de-DE" sz="1800" dirty="0" err="1" smtClean="0">
                <a:solidFill>
                  <a:srgbClr val="00957D"/>
                </a:solidFill>
              </a:rPr>
              <a:t>cheaper</a:t>
            </a:r>
            <a:r>
              <a:rPr lang="de-DE" sz="1800" dirty="0" smtClean="0">
                <a:solidFill>
                  <a:srgbClr val="00957D"/>
                </a:solidFill>
              </a:rPr>
              <a:t> </a:t>
            </a:r>
            <a:r>
              <a:rPr lang="de-DE" sz="1800" dirty="0" err="1">
                <a:solidFill>
                  <a:srgbClr val="00957D"/>
                </a:solidFill>
              </a:rPr>
              <a:t>than</a:t>
            </a:r>
            <a:r>
              <a:rPr lang="de-DE" sz="1800" dirty="0">
                <a:solidFill>
                  <a:srgbClr val="00957D"/>
                </a:solidFill>
              </a:rPr>
              <a:t> </a:t>
            </a:r>
            <a:r>
              <a:rPr lang="de-DE" sz="1800" dirty="0" err="1" smtClean="0">
                <a:solidFill>
                  <a:srgbClr val="00957D"/>
                </a:solidFill>
              </a:rPr>
              <a:t>numerically</a:t>
            </a:r>
            <a:r>
              <a:rPr lang="de-DE" sz="1800" dirty="0" smtClean="0">
                <a:solidFill>
                  <a:srgbClr val="00957D"/>
                </a:solidFill>
              </a:rPr>
              <a:t/>
            </a:r>
            <a:br>
              <a:rPr lang="de-DE" sz="1800" dirty="0" smtClean="0">
                <a:solidFill>
                  <a:srgbClr val="00957D"/>
                </a:solidFill>
              </a:rPr>
            </a:br>
            <a:r>
              <a:rPr lang="de-DE" sz="1800" dirty="0" smtClean="0">
                <a:solidFill>
                  <a:srgbClr val="00957D"/>
                </a:solidFill>
              </a:rPr>
              <a:t>but </a:t>
            </a:r>
            <a:r>
              <a:rPr lang="de-DE" sz="1800" dirty="0">
                <a:solidFill>
                  <a:srgbClr val="00957D"/>
                </a:solidFill>
              </a:rPr>
              <a:t>still </a:t>
            </a:r>
            <a:r>
              <a:rPr lang="de-DE" sz="1800" dirty="0" err="1">
                <a:solidFill>
                  <a:srgbClr val="00957D"/>
                </a:solidFill>
              </a:rPr>
              <a:t>much</a:t>
            </a:r>
            <a:r>
              <a:rPr lang="de-DE" sz="1800" dirty="0">
                <a:solidFill>
                  <a:srgbClr val="00957D"/>
                </a:solidFill>
              </a:rPr>
              <a:t> </a:t>
            </a:r>
            <a:r>
              <a:rPr lang="de-DE" sz="1800" dirty="0" err="1">
                <a:solidFill>
                  <a:srgbClr val="00957D"/>
                </a:solidFill>
              </a:rPr>
              <a:t>more</a:t>
            </a:r>
            <a:r>
              <a:rPr lang="de-DE" sz="1800" dirty="0">
                <a:solidFill>
                  <a:srgbClr val="00957D"/>
                </a:solidFill>
              </a:rPr>
              <a:t> expensive </a:t>
            </a:r>
            <a:r>
              <a:rPr lang="de-DE" sz="1800" dirty="0" err="1">
                <a:solidFill>
                  <a:srgbClr val="00957D"/>
                </a:solidFill>
              </a:rPr>
              <a:t>than</a:t>
            </a:r>
            <a:r>
              <a:rPr lang="de-DE" sz="1800" dirty="0">
                <a:solidFill>
                  <a:srgbClr val="00957D"/>
                </a:solidFill>
              </a:rPr>
              <a:t> </a:t>
            </a:r>
            <a:r>
              <a:rPr lang="de-DE" sz="1800" dirty="0" err="1">
                <a:solidFill>
                  <a:srgbClr val="00957D"/>
                </a:solidFill>
              </a:rPr>
              <a:t>gradients</a:t>
            </a:r>
            <a:endParaRPr lang="de-DE" sz="1800" dirty="0">
              <a:solidFill>
                <a:srgbClr val="00957D"/>
              </a:solidFill>
            </a:endParaRPr>
          </a:p>
          <a:p>
            <a:pPr>
              <a:lnSpc>
                <a:spcPct val="200000"/>
              </a:lnSpc>
            </a:pPr>
            <a:endParaRPr lang="de-DE" sz="1800" dirty="0"/>
          </a:p>
          <a:p>
            <a:pPr>
              <a:lnSpc>
                <a:spcPct val="200000"/>
              </a:lnSpc>
            </a:pPr>
            <a:endParaRPr lang="de-DE" sz="1800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341851" y="1501775"/>
            <a:ext cx="8262597" cy="995363"/>
            <a:chOff x="395536" y="3878039"/>
            <a:chExt cx="8262597" cy="995363"/>
          </a:xfrm>
        </p:grpSpPr>
        <p:graphicFrame>
          <p:nvGraphicFramePr>
            <p:cNvPr id="34" name="Objekt 33"/>
            <p:cNvGraphicFramePr>
              <a:graphicFrameLocks noChangeAspect="1"/>
            </p:cNvGraphicFramePr>
            <p:nvPr>
              <p:extLst/>
            </p:nvPr>
          </p:nvGraphicFramePr>
          <p:xfrm>
            <a:off x="395536" y="4016548"/>
            <a:ext cx="496887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6" name="Equation" r:id="rId3" imgW="355320" imgH="419040" progId="Equation.3">
                    <p:embed/>
                  </p:oleObj>
                </mc:Choice>
                <mc:Fallback>
                  <p:oleObj name="Equation" r:id="rId3" imgW="355320" imgH="419040" progId="Equation.3">
                    <p:embed/>
                    <p:pic>
                      <p:nvPicPr>
                        <p:cNvPr id="34" name="Objek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4016548"/>
                          <a:ext cx="496887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k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2480057"/>
                </p:ext>
              </p:extLst>
            </p:nvPr>
          </p:nvGraphicFramePr>
          <p:xfrm>
            <a:off x="3658898" y="3878039"/>
            <a:ext cx="2578100" cy="995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7" name="Equation" r:id="rId5" imgW="1841400" imgH="711000" progId="Equation.DSMT4">
                    <p:embed/>
                  </p:oleObj>
                </mc:Choice>
                <mc:Fallback>
                  <p:oleObj name="Equation" r:id="rId5" imgW="1841400" imgH="711000" progId="Equation.DSMT4">
                    <p:embed/>
                    <p:pic>
                      <p:nvPicPr>
                        <p:cNvPr id="35" name="Objek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898" y="3878039"/>
                          <a:ext cx="2578100" cy="995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feld 35"/>
            <p:cNvSpPr txBox="1"/>
            <p:nvPr/>
          </p:nvSpPr>
          <p:spPr>
            <a:xfrm>
              <a:off x="755576" y="4098280"/>
              <a:ext cx="580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: </a:t>
              </a:r>
              <a:r>
                <a:rPr lang="de-DE" dirty="0" err="1" smtClean="0">
                  <a:solidFill>
                    <a:srgbClr val="FF0000"/>
                  </a:solidFill>
                </a:rPr>
                <a:t>numerically</a:t>
              </a:r>
              <a:r>
                <a:rPr lang="de-DE" dirty="0" smtClean="0"/>
                <a:t> </a:t>
              </a:r>
              <a:r>
                <a:rPr lang="de-DE" dirty="0" err="1" smtClean="0"/>
                <a:t>from</a:t>
              </a:r>
              <a:r>
                <a:rPr lang="de-DE" dirty="0" smtClean="0"/>
                <a:t> </a:t>
              </a:r>
              <a:r>
                <a:rPr lang="de-DE" dirty="0" err="1" smtClean="0"/>
                <a:t>gradients</a:t>
              </a:r>
              <a:r>
                <a:rPr lang="de-DE" dirty="0" smtClean="0"/>
                <a:t>: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355067" y="4006805"/>
              <a:ext cx="2303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3</a:t>
              </a:r>
              <a:r>
                <a:rPr lang="de-DE" i="1" dirty="0" smtClean="0">
                  <a:solidFill>
                    <a:srgbClr val="FF0000"/>
                  </a:solidFill>
                </a:rPr>
                <a:t>N</a:t>
              </a:r>
              <a:r>
                <a:rPr lang="de-DE" dirty="0" smtClean="0">
                  <a:solidFill>
                    <a:srgbClr val="FF0000"/>
                  </a:solidFill>
                </a:rPr>
                <a:t> </a:t>
              </a:r>
              <a:r>
                <a:rPr lang="de-DE" dirty="0" err="1" smtClean="0">
                  <a:solidFill>
                    <a:srgbClr val="FF0000"/>
                  </a:solidFill>
                </a:rPr>
                <a:t>energy</a:t>
              </a:r>
              <a:r>
                <a:rPr lang="de-DE" dirty="0" smtClean="0">
                  <a:solidFill>
                    <a:srgbClr val="FF0000"/>
                  </a:solidFill>
                </a:rPr>
                <a:t> </a:t>
              </a:r>
              <a:r>
                <a:rPr lang="de-DE" dirty="0" err="1" smtClean="0">
                  <a:solidFill>
                    <a:srgbClr val="FF0000"/>
                  </a:solidFill>
                </a:rPr>
                <a:t>calculations</a:t>
              </a:r>
              <a:endParaRPr lang="de-DE" dirty="0" smtClean="0">
                <a:solidFill>
                  <a:srgbClr val="FF0000"/>
                </a:solidFill>
              </a:endParaRPr>
            </a:p>
            <a:p>
              <a:r>
                <a:rPr lang="de-DE" dirty="0" err="1" smtClean="0">
                  <a:solidFill>
                    <a:srgbClr val="FF0000"/>
                  </a:solidFill>
                </a:rPr>
                <a:t>required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832664" y="2665413"/>
            <a:ext cx="5980886" cy="996950"/>
            <a:chOff x="971600" y="4664671"/>
            <a:chExt cx="5980886" cy="996950"/>
          </a:xfrm>
        </p:grpSpPr>
        <p:graphicFrame>
          <p:nvGraphicFramePr>
            <p:cNvPr id="39" name="Objek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6163400"/>
                </p:ext>
              </p:extLst>
            </p:nvPr>
          </p:nvGraphicFramePr>
          <p:xfrm>
            <a:off x="2220149" y="4664671"/>
            <a:ext cx="4732337" cy="99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8" name="Equation" r:id="rId7" imgW="3377880" imgH="711000" progId="Equation.DSMT4">
                    <p:embed/>
                  </p:oleObj>
                </mc:Choice>
                <mc:Fallback>
                  <p:oleObj name="Equation" r:id="rId7" imgW="3377880" imgH="711000" progId="Equation.DSMT4">
                    <p:embed/>
                    <p:pic>
                      <p:nvPicPr>
                        <p:cNvPr id="10240" name="Objekt 10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149" y="4664671"/>
                          <a:ext cx="4732337" cy="996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feld 39"/>
            <p:cNvSpPr txBox="1"/>
            <p:nvPr/>
          </p:nvSpPr>
          <p:spPr>
            <a:xfrm>
              <a:off x="971600" y="4874106"/>
              <a:ext cx="580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957D"/>
                  </a:solidFill>
                </a:rPr>
                <a:t>a</a:t>
              </a:r>
              <a:r>
                <a:rPr lang="de-DE" dirty="0" err="1" smtClean="0">
                  <a:solidFill>
                    <a:srgbClr val="00957D"/>
                  </a:solidFill>
                </a:rPr>
                <a:t>nalytically</a:t>
              </a:r>
              <a:r>
                <a:rPr lang="de-DE" dirty="0" smtClean="0">
                  <a:solidFill>
                    <a:srgbClr val="00957D"/>
                  </a:solidFill>
                </a:rPr>
                <a:t>:</a:t>
              </a:r>
              <a:endParaRPr lang="de-DE" dirty="0">
                <a:solidFill>
                  <a:srgbClr val="00957D"/>
                </a:solidFill>
              </a:endParaRPr>
            </a:p>
          </p:txBody>
        </p:sp>
      </p:grp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515558"/>
              </p:ext>
            </p:extLst>
          </p:nvPr>
        </p:nvGraphicFramePr>
        <p:xfrm>
          <a:off x="631430" y="3765325"/>
          <a:ext cx="6762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Equation" r:id="rId9" imgW="482400" imgH="241200" progId="Equation.DSMT4">
                  <p:embed/>
                </p:oleObj>
              </mc:Choice>
              <mc:Fallback>
                <p:oleObj name="Equation" r:id="rId9" imgW="482400" imgH="241200" progId="Equation.DSMT4">
                  <p:embed/>
                  <p:pic>
                    <p:nvPicPr>
                      <p:cNvPr id="39" name="Objek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30" y="3765325"/>
                        <a:ext cx="6762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k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299053"/>
              </p:ext>
            </p:extLst>
          </p:nvPr>
        </p:nvGraphicFramePr>
        <p:xfrm>
          <a:off x="2855941" y="3818505"/>
          <a:ext cx="3381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" name="Equation" r:id="rId11" imgW="241200" imgH="164880" progId="Equation.DSMT4">
                  <p:embed/>
                </p:oleObj>
              </mc:Choice>
              <mc:Fallback>
                <p:oleObj name="Equation" r:id="rId11" imgW="241200" imgH="164880" progId="Equation.DSMT4">
                  <p:embed/>
                  <p:pic>
                    <p:nvPicPr>
                      <p:cNvPr id="39" name="Objek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41" y="3818505"/>
                        <a:ext cx="3381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851545"/>
              </p:ext>
            </p:extLst>
          </p:nvPr>
        </p:nvGraphicFramePr>
        <p:xfrm>
          <a:off x="5508104" y="3811209"/>
          <a:ext cx="3032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Equation" r:id="rId13" imgW="215640" imgH="164880" progId="Equation.DSMT4">
                  <p:embed/>
                </p:oleObj>
              </mc:Choice>
              <mc:Fallback>
                <p:oleObj name="Equation" r:id="rId13" imgW="215640" imgH="164880" progId="Equation.DSMT4">
                  <p:embed/>
                  <p:pic>
                    <p:nvPicPr>
                      <p:cNvPr id="42" name="Objek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811209"/>
                        <a:ext cx="303212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ight Arrow 9"/>
          <p:cNvSpPr/>
          <p:nvPr/>
        </p:nvSpPr>
        <p:spPr>
          <a:xfrm>
            <a:off x="678699" y="4356857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588638"/>
              </p:ext>
            </p:extLst>
          </p:nvPr>
        </p:nvGraphicFramePr>
        <p:xfrm>
          <a:off x="4894527" y="4269241"/>
          <a:ext cx="13509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" name="Equation" r:id="rId15" imgW="965160" imgH="330120" progId="Equation.3">
                  <p:embed/>
                </p:oleObj>
              </mc:Choice>
              <mc:Fallback>
                <p:oleObj name="Equation" r:id="rId15" imgW="965160" imgH="330120" progId="Equation.3">
                  <p:embed/>
                  <p:pic>
                    <p:nvPicPr>
                      <p:cNvPr id="10249" name="Objekt 10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527" y="4269241"/>
                        <a:ext cx="13509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2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pPr lvl="1"/>
            <a:r>
              <a:rPr lang="de-DE" dirty="0"/>
              <a:t>Quantum </a:t>
            </a:r>
            <a:r>
              <a:rPr lang="de-DE" dirty="0" err="1"/>
              <a:t>mechanics</a:t>
            </a:r>
            <a:r>
              <a:rPr lang="de-DE" dirty="0"/>
              <a:t>, </a:t>
            </a:r>
            <a:r>
              <a:rPr lang="de-DE" dirty="0" err="1"/>
              <a:t>Schrödinger</a:t>
            </a:r>
            <a:r>
              <a:rPr lang="de-DE" dirty="0"/>
              <a:t> </a:t>
            </a:r>
            <a:r>
              <a:rPr lang="de-DE" dirty="0" err="1"/>
              <a:t>equation</a:t>
            </a:r>
            <a:endParaRPr lang="de-DE" dirty="0"/>
          </a:p>
          <a:p>
            <a:pPr lvl="1"/>
            <a:r>
              <a:rPr lang="de-DE" dirty="0" err="1"/>
              <a:t>Approximations</a:t>
            </a:r>
            <a:endParaRPr lang="de-DE" dirty="0"/>
          </a:p>
          <a:p>
            <a:pPr lvl="1"/>
            <a:r>
              <a:rPr lang="de-DE" dirty="0" err="1" smtClean="0"/>
              <a:t>Hartree</a:t>
            </a:r>
            <a:r>
              <a:rPr lang="de-DE" dirty="0" smtClean="0"/>
              <a:t>-Fock, LCAO</a:t>
            </a:r>
            <a:endParaRPr lang="de-DE" dirty="0"/>
          </a:p>
          <a:p>
            <a:pPr lvl="1"/>
            <a:r>
              <a:rPr lang="de-DE" dirty="0" smtClean="0"/>
              <a:t>Electronic </a:t>
            </a:r>
            <a:r>
              <a:rPr lang="de-DE" dirty="0" err="1" smtClean="0"/>
              <a:t>correlation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molecular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/>
              <a:t>First </a:t>
            </a:r>
            <a:r>
              <a:rPr lang="de-DE" dirty="0" smtClean="0"/>
              <a:t>derivatives</a:t>
            </a:r>
          </a:p>
          <a:p>
            <a:pPr lvl="2"/>
            <a:r>
              <a:rPr lang="de-DE" dirty="0" smtClean="0"/>
              <a:t>e.g. </a:t>
            </a:r>
            <a:r>
              <a:rPr lang="de-DE" dirty="0" err="1" smtClean="0"/>
              <a:t>molecular</a:t>
            </a:r>
            <a:r>
              <a:rPr lang="de-DE" dirty="0" smtClean="0"/>
              <a:t> </a:t>
            </a:r>
            <a:r>
              <a:rPr lang="de-DE" dirty="0" err="1" smtClean="0"/>
              <a:t>gradients</a:t>
            </a:r>
            <a:r>
              <a:rPr lang="de-DE" dirty="0" smtClean="0"/>
              <a:t>, </a:t>
            </a:r>
            <a:r>
              <a:rPr lang="de-DE" dirty="0" err="1" smtClean="0"/>
              <a:t>electric</a:t>
            </a:r>
            <a:r>
              <a:rPr lang="de-DE" dirty="0" smtClean="0"/>
              <a:t> </a:t>
            </a:r>
            <a:r>
              <a:rPr lang="de-DE" dirty="0" err="1" smtClean="0"/>
              <a:t>dipole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r>
              <a:rPr lang="de-DE" dirty="0" smtClean="0"/>
              <a:t>, </a:t>
            </a:r>
            <a:r>
              <a:rPr lang="de-DE" dirty="0" err="1" smtClean="0"/>
              <a:t>magnetic</a:t>
            </a:r>
            <a:r>
              <a:rPr lang="de-DE" dirty="0" smtClean="0"/>
              <a:t> </a:t>
            </a:r>
            <a:r>
              <a:rPr lang="de-DE" dirty="0" err="1" smtClean="0"/>
              <a:t>dipole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r>
              <a:rPr lang="de-DE" dirty="0" smtClean="0"/>
              <a:t>, …</a:t>
            </a:r>
            <a:endParaRPr lang="de-DE" dirty="0"/>
          </a:p>
          <a:p>
            <a:pPr lvl="1"/>
            <a:r>
              <a:rPr lang="de-DE" dirty="0"/>
              <a:t>Higher derivatives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smtClean="0"/>
              <a:t>derivatives</a:t>
            </a:r>
          </a:p>
          <a:p>
            <a:pPr lvl="2"/>
            <a:r>
              <a:rPr lang="de-DE" dirty="0" smtClean="0"/>
              <a:t>e.g. </a:t>
            </a:r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vibrational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, IR </a:t>
            </a:r>
            <a:r>
              <a:rPr lang="de-DE" dirty="0" err="1" smtClean="0"/>
              <a:t>intensities</a:t>
            </a:r>
            <a:r>
              <a:rPr lang="de-DE" dirty="0" smtClean="0"/>
              <a:t>, NMR shieldings, …</a:t>
            </a:r>
            <a:endParaRPr lang="de-DE" dirty="0" smtClean="0"/>
          </a:p>
          <a:p>
            <a:pPr lvl="1"/>
            <a:r>
              <a:rPr lang="de-DE" dirty="0" smtClean="0"/>
              <a:t>Illustrative </a:t>
            </a:r>
            <a:r>
              <a:rPr lang="de-DE" dirty="0" err="1" smtClean="0"/>
              <a:t>examples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Summary</a:t>
            </a:r>
          </a:p>
          <a:p>
            <a:endParaRPr lang="de-DE" dirty="0" smtClean="0"/>
          </a:p>
          <a:p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68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1"/>
          <p:cNvSpPr/>
          <p:nvPr/>
        </p:nvSpPr>
        <p:spPr>
          <a:xfrm>
            <a:off x="1981634" y="5085184"/>
            <a:ext cx="5362859" cy="792088"/>
          </a:xfrm>
          <a:prstGeom prst="roundRect">
            <a:avLst>
              <a:gd name="adj" fmla="val 1325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properties</a:t>
            </a:r>
            <a:r>
              <a:rPr lang="de-DE" dirty="0" smtClean="0"/>
              <a:t>: </a:t>
            </a:r>
            <a:r>
              <a:rPr lang="de-DE" dirty="0" err="1" smtClean="0"/>
              <a:t>mixed</a:t>
            </a:r>
            <a:r>
              <a:rPr lang="de-DE" dirty="0" smtClean="0"/>
              <a:t> derivatives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1800" dirty="0"/>
              <a:t>So </a:t>
            </a:r>
            <a:r>
              <a:rPr lang="de-DE" sz="1800" dirty="0" err="1" smtClean="0"/>
              <a:t>far</a:t>
            </a:r>
            <a:r>
              <a:rPr lang="de-DE" sz="1800" dirty="0" smtClean="0"/>
              <a:t> </a:t>
            </a:r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first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higher</a:t>
            </a:r>
            <a:r>
              <a:rPr lang="de-DE" sz="1800" dirty="0"/>
              <a:t> derivatives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respect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parameter</a:t>
            </a:r>
            <a:r>
              <a:rPr lang="de-DE" sz="1800" dirty="0"/>
              <a:t> (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800" b="1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de-DE" sz="1800" b="1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de-DE" sz="1800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800" dirty="0"/>
              <a:t>) 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11560" y="1784375"/>
                <a:ext cx="8048870" cy="1140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IR-</a:t>
                </a:r>
                <a:r>
                  <a:rPr lang="de-DE" dirty="0" err="1" smtClean="0"/>
                  <a:t>spectrum</a:t>
                </a:r>
                <a:r>
                  <a:rPr lang="de-DE" dirty="0" smtClean="0"/>
                  <a:t>: </a:t>
                </a:r>
                <a:br>
                  <a:rPr lang="de-DE" dirty="0" smtClean="0"/>
                </a:br>
                <a:r>
                  <a:rPr lang="de-DE" dirty="0" err="1" smtClean="0"/>
                  <a:t>Intensities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𝐼𝑅</m:t>
                        </m:r>
                      </m:sub>
                    </m:sSub>
                  </m:oMath>
                </a14:m>
                <a:r>
                  <a:rPr lang="de-DE" dirty="0" smtClean="0"/>
                  <a:t> via change in dipole moment caused by vibration</a:t>
                </a:r>
                <a:r>
                  <a:rPr lang="de-DE" dirty="0"/>
                  <a:t>: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𝐼𝑅</m:t>
                        </m:r>
                      </m:sub>
                    </m:sSub>
                    <m:r>
                      <a:rPr lang="de-DE" b="0" i="0" smtClean="0">
                        <a:latin typeface="Cambria Math"/>
                      </a:rPr>
                      <m:t>~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de-DE" b="1">
                                    <a:latin typeface="Cambria Math"/>
                                    <a:ea typeface="Cambria Math"/>
                                  </a:rPr>
                                  <m:t>𝛍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de-DE" b="1">
                                    <a:latin typeface="Cambria Math"/>
                                    <a:ea typeface="Cambria Math"/>
                                  </a:rPr>
                                  <m:t>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And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 </a:t>
                </a:r>
                <a14:m>
                  <m:oMath xmlns:m="http://schemas.openxmlformats.org/officeDocument/2006/math">
                    <m:r>
                      <a:rPr lang="de-DE" b="1">
                        <a:latin typeface="Cambria Math"/>
                        <a:ea typeface="Cambria Math"/>
                      </a:rPr>
                      <m:t>𝛍</m:t>
                    </m:r>
                    <m:r>
                      <a:rPr lang="de-DE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 i="1" smtClean="0">
                            <a:latin typeface="Cambria Math"/>
                            <a:ea typeface="Cambria Math"/>
                          </a:rPr>
                          <m:t>𝑬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 i="0" smtClean="0">
                            <a:latin typeface="Cambria Math"/>
                            <a:ea typeface="Cambria Math"/>
                          </a:rPr>
                          <m:t>𝐅</m:t>
                        </m:r>
                      </m:den>
                    </m:f>
                  </m:oMath>
                </a14:m>
                <a:r>
                  <a:rPr lang="de-DE" dirty="0" smtClean="0"/>
                  <a:t>      →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𝐼𝑅</m:t>
                        </m:r>
                      </m:sub>
                    </m:sSub>
                    <m:r>
                      <a:rPr lang="de-DE" b="0" i="0" smtClean="0">
                        <a:latin typeface="Cambria Math"/>
                      </a:rPr>
                      <m:t>  </m:t>
                    </m:r>
                    <m:r>
                      <a:rPr lang="de-DE">
                        <a:latin typeface="Cambria Math"/>
                      </a:rPr>
                      <m:t>~</m:t>
                    </m:r>
                    <m:r>
                      <a:rPr lang="de-DE" b="0" i="1" smtClean="0">
                        <a:latin typeface="Cambria Math"/>
                      </a:rPr>
                      <m:t>  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de-DE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e-DE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de-DE" b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𝐅</m:t>
                                </m:r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de-DE" b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b="1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84375"/>
                <a:ext cx="8048870" cy="1140569"/>
              </a:xfrm>
              <a:prstGeom prst="rect">
                <a:avLst/>
              </a:prstGeom>
              <a:blipFill>
                <a:blip r:embed="rId3"/>
                <a:stretch>
                  <a:fillRect l="-606" t="-320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611560" y="2887914"/>
                <a:ext cx="6732933" cy="2370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dirty="0" smtClean="0"/>
                  <a:t>Analog:  </a:t>
                </a:r>
                <a:r>
                  <a:rPr lang="de-DE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de-DE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Raman</a:t>
                </a:r>
                <a:r>
                  <a:rPr lang="de-DE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de-DE" b="1" i="1">
                                    <a:latin typeface="Cambria Math"/>
                                    <a:ea typeface="Cambria Math"/>
                                  </a:rPr>
                                  <m:t>𝛂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de-DE" b="1">
                                    <a:latin typeface="Cambria Math"/>
                                    <a:ea typeface="Cambria Math"/>
                                  </a:rPr>
                                  <m:t>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b="1" i="1" smtClean="0">
                        <a:latin typeface="Cambria Math"/>
                      </a:rPr>
                      <m:t> ,  </m:t>
                    </m:r>
                    <m:r>
                      <a:rPr lang="de-DE" b="1" i="1" smtClean="0">
                        <a:latin typeface="Cambria Math"/>
                        <a:ea typeface="Cambria Math"/>
                      </a:rPr>
                      <m:t>𝛂</m:t>
                    </m:r>
                    <m:r>
                      <a:rPr lang="de-DE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DE" b="1" i="0" smtClean="0">
                                <a:latin typeface="Cambria Math"/>
                                <a:ea typeface="Cambria Math"/>
                              </a:rPr>
                              <m:t>𝐅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dirty="0" smtClean="0"/>
                  <a:t>     →   </a:t>
                </a:r>
                <a:r>
                  <a:rPr lang="de-DE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de-DE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Raman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~ 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de-DE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e-DE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𝐅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de-DE" b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i="1" dirty="0" smtClean="0"/>
              </a:p>
              <a:p>
                <a:pPr>
                  <a:lnSpc>
                    <a:spcPct val="150000"/>
                  </a:lnSpc>
                </a:pPr>
                <a:r>
                  <a:rPr lang="de-DE" dirty="0" smtClean="0"/>
                  <a:t>Further: 	NMR </a:t>
                </a:r>
                <a:r>
                  <a:rPr lang="de-DE" dirty="0" err="1" smtClean="0"/>
                  <a:t>shielding</a:t>
                </a:r>
                <a:r>
                  <a:rPr lang="de-DE" dirty="0" smtClean="0"/>
                  <a:t>   ~ 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𝐁</m:t>
                        </m:r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𝐈</m:t>
                        </m:r>
                      </m:den>
                    </m:f>
                  </m:oMath>
                </a14:m>
                <a:r>
                  <a:rPr lang="de-DE" dirty="0" smtClean="0"/>
                  <a:t>  </a:t>
                </a:r>
                <a:br>
                  <a:rPr lang="de-DE" dirty="0" smtClean="0"/>
                </a:br>
                <a:r>
                  <a:rPr lang="de-DE" dirty="0" smtClean="0"/>
                  <a:t>	</a:t>
                </a:r>
                <a:r>
                  <a:rPr lang="de-DE" dirty="0" err="1" smtClean="0"/>
                  <a:t>Vibrational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circular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dichroism</a:t>
                </a:r>
                <a:r>
                  <a:rPr lang="de-DE" dirty="0" smtClean="0"/>
                  <a:t>   ~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𝐑</m:t>
                        </m:r>
                        <m:r>
                          <a:rPr lang="de-DE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𝐁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>
                  <a:lnSpc>
                    <a:spcPct val="200000"/>
                  </a:lnSpc>
                </a:pPr>
                <a:r>
                  <a:rPr lang="de-DE" dirty="0"/>
                  <a:t>	</a:t>
                </a:r>
                <a:endParaRPr lang="de-DE" dirty="0" smtClean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887914"/>
                <a:ext cx="6732933" cy="2370905"/>
              </a:xfrm>
              <a:prstGeom prst="rect">
                <a:avLst/>
              </a:prstGeom>
              <a:blipFill>
                <a:blip r:embed="rId4"/>
                <a:stretch>
                  <a:fillRect l="-724" t="-10026" r="-271" b="-10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pieren 33"/>
          <p:cNvGrpSpPr/>
          <p:nvPr/>
        </p:nvGrpSpPr>
        <p:grpSpPr>
          <a:xfrm>
            <a:off x="2267744" y="5109160"/>
            <a:ext cx="4536504" cy="644089"/>
            <a:chOff x="539552" y="5405874"/>
            <a:chExt cx="4536504" cy="644089"/>
          </a:xfrm>
        </p:grpSpPr>
        <p:graphicFrame>
          <p:nvGraphicFramePr>
            <p:cNvPr id="35" name="Objek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3433946"/>
                </p:ext>
              </p:extLst>
            </p:nvPr>
          </p:nvGraphicFramePr>
          <p:xfrm>
            <a:off x="3458393" y="5462588"/>
            <a:ext cx="1617663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1" name="Equation" r:id="rId5" imgW="1155600" imgH="419040" progId="Equation.DSMT4">
                    <p:embed/>
                  </p:oleObj>
                </mc:Choice>
                <mc:Fallback>
                  <p:oleObj name="Equation" r:id="rId5" imgW="1155600" imgH="419040" progId="Equation.DSMT4">
                    <p:embed/>
                    <p:pic>
                      <p:nvPicPr>
                        <p:cNvPr id="4" name="Objek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393" y="5462588"/>
                          <a:ext cx="1617663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feld 35"/>
            <p:cNvSpPr txBox="1"/>
            <p:nvPr/>
          </p:nvSpPr>
          <p:spPr>
            <a:xfrm>
              <a:off x="539552" y="5405874"/>
              <a:ext cx="2588401" cy="568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de-DE" dirty="0" smtClean="0"/>
                <a:t>In </a:t>
              </a:r>
              <a:r>
                <a:rPr lang="de-DE" dirty="0" err="1" smtClean="0"/>
                <a:t>general</a:t>
              </a:r>
              <a:r>
                <a:rPr lang="de-DE" dirty="0" smtClean="0"/>
                <a:t>:      </a:t>
              </a:r>
              <a:r>
                <a:rPr lang="de-DE" dirty="0" err="1" smtClean="0"/>
                <a:t>property</a:t>
              </a:r>
              <a:r>
                <a:rPr lang="de-DE" dirty="0" smtClean="0"/>
                <a:t>   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0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7061795" cy="561975"/>
          </a:xfrm>
        </p:spPr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/>
              <a:t>g</a:t>
            </a:r>
            <a:r>
              <a:rPr lang="de-DE" dirty="0" err="1" smtClean="0"/>
              <a:t>round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derivatives:</a:t>
            </a:r>
            <a:endParaRPr lang="de-DE" dirty="0"/>
          </a:p>
        </p:txBody>
      </p:sp>
      <p:graphicFrame>
        <p:nvGraphicFramePr>
          <p:cNvPr id="93" name="Tabel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44881"/>
              </p:ext>
            </p:extLst>
          </p:nvPr>
        </p:nvGraphicFramePr>
        <p:xfrm>
          <a:off x="2926141" y="1121864"/>
          <a:ext cx="5966339" cy="47183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2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 err="1" smtClean="0">
                          <a:effectLst/>
                        </a:rPr>
                        <a:t>n</a:t>
                      </a:r>
                      <a:r>
                        <a:rPr lang="en-US" sz="1400" b="1" i="1" baseline="-25000" dirty="0" err="1" smtClean="0">
                          <a:effectLst/>
                        </a:rPr>
                        <a:t>R</a:t>
                      </a:r>
                      <a:endParaRPr lang="de-DE" sz="1400" b="1" i="1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 err="1" smtClean="0">
                          <a:effectLst/>
                        </a:rPr>
                        <a:t>n</a:t>
                      </a:r>
                      <a:r>
                        <a:rPr lang="en-US" sz="1400" b="1" i="1" baseline="-25000" dirty="0" err="1" smtClean="0">
                          <a:effectLst/>
                        </a:rPr>
                        <a:t>F</a:t>
                      </a:r>
                      <a:endParaRPr lang="de-DE" sz="1400" b="1" i="1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 err="1" smtClean="0">
                          <a:effectLst/>
                        </a:rPr>
                        <a:t>n</a:t>
                      </a:r>
                      <a:r>
                        <a:rPr lang="en-US" sz="1400" b="1" i="1" baseline="-25000" dirty="0" err="1" smtClean="0">
                          <a:effectLst/>
                        </a:rPr>
                        <a:t>B</a:t>
                      </a:r>
                      <a:endParaRPr lang="de-DE" sz="1400" b="1" i="1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dirty="0" err="1" smtClean="0">
                          <a:effectLst/>
                        </a:rPr>
                        <a:t>n</a:t>
                      </a:r>
                      <a:r>
                        <a:rPr lang="en-US" sz="1400" b="1" i="1" baseline="-25000" dirty="0" err="1" smtClean="0">
                          <a:effectLst/>
                        </a:rPr>
                        <a:t>I</a:t>
                      </a:r>
                      <a:endParaRPr lang="de-DE" sz="1400" b="1" i="1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Property</a:t>
                      </a:r>
                      <a:endParaRPr lang="de-DE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Energy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Molecular (nuclear) gradient</a:t>
                      </a:r>
                      <a:endParaRPr lang="de-DE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3651899117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Electric dipole moment</a:t>
                      </a:r>
                      <a:endParaRPr lang="de-DE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Magnetic dipole moment</a:t>
                      </a:r>
                      <a:endParaRPr lang="de-DE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Hyperfine coupling constant</a:t>
                      </a:r>
                      <a:endParaRPr lang="de-DE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Harmonic vibrational frequencies</a:t>
                      </a:r>
                      <a:endParaRPr lang="de-DE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3412738927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Electric polarizability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Magnetizability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Nuclear spin–spin coupling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Infrared absorption intensities</a:t>
                      </a:r>
                      <a:endParaRPr lang="de-DE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Optical rotation, circular dichroism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Nuclear magnetic shielding</a:t>
                      </a:r>
                      <a:endParaRPr lang="de-DE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4288260181"/>
                  </a:ext>
                </a:extLst>
              </a:tr>
              <a:tr h="14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Vibrational circular dichroism intensities</a:t>
                      </a:r>
                      <a:endParaRPr lang="de-DE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3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</a:rPr>
                        <a:t>Anharmonic</a:t>
                      </a:r>
                      <a:r>
                        <a:rPr lang="en-US" sz="1400" dirty="0" smtClean="0">
                          <a:effectLst/>
                        </a:rPr>
                        <a:t> corrections to vibrational frequencies</a:t>
                      </a:r>
                      <a:endParaRPr lang="de-DE" sz="1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2732130297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Electric </a:t>
                      </a:r>
                      <a:r>
                        <a:rPr lang="en-US" sz="1400" dirty="0" err="1">
                          <a:effectLst/>
                        </a:rPr>
                        <a:t>hyperpolarizability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Hyper </a:t>
                      </a:r>
                      <a:r>
                        <a:rPr lang="en-US" sz="1400" dirty="0" err="1">
                          <a:effectLst/>
                        </a:rPr>
                        <a:t>magnetizability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2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Raman intensities</a:t>
                      </a:r>
                      <a:endParaRPr lang="de-DE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94" name="Objek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192880"/>
              </p:ext>
            </p:extLst>
          </p:nvPr>
        </p:nvGraphicFramePr>
        <p:xfrm>
          <a:off x="374596" y="1121864"/>
          <a:ext cx="2181180" cy="79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3" imgW="1155600" imgH="419040" progId="Equation.3">
                  <p:embed/>
                </p:oleObj>
              </mc:Choice>
              <mc:Fallback>
                <p:oleObj name="Equation" r:id="rId3" imgW="1155600" imgH="41904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96" y="1121864"/>
                        <a:ext cx="2181180" cy="791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4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Illustrative </a:t>
            </a:r>
            <a:r>
              <a:rPr lang="de-DE" dirty="0" err="1" smtClean="0"/>
              <a:t>example</a:t>
            </a:r>
            <a:r>
              <a:rPr lang="de-DE" dirty="0" smtClean="0"/>
              <a:t>: IR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/>
              <a:t>C</a:t>
            </a:r>
            <a:r>
              <a:rPr lang="de-DE" baseline="-25000" dirty="0"/>
              <a:t>6</a:t>
            </a:r>
            <a:r>
              <a:rPr lang="de-DE" dirty="0"/>
              <a:t>H</a:t>
            </a:r>
            <a:r>
              <a:rPr lang="de-DE" baseline="-25000" dirty="0"/>
              <a:t>5</a:t>
            </a:r>
            <a:r>
              <a:rPr lang="de-DE" dirty="0"/>
              <a:t>F</a:t>
            </a:r>
          </a:p>
        </p:txBody>
      </p:sp>
      <p:pic>
        <p:nvPicPr>
          <p:cNvPr id="18" name="Picture 46" descr="http://webbook.nist.gov/cgi/cbook.cgi?Spec=C462066&amp;Index=0&amp;Type=IR&amp;Large=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70" y="3028974"/>
            <a:ext cx="4211960" cy="31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2401342" y="1052736"/>
            <a:ext cx="4345789" cy="2043619"/>
            <a:chOff x="2377951" y="1282700"/>
            <a:chExt cx="4717269" cy="2218308"/>
          </a:xfrm>
        </p:grpSpPr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2863850" y="3155950"/>
              <a:ext cx="4198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3125788" y="3155950"/>
              <a:ext cx="0" cy="17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3651250" y="3155950"/>
              <a:ext cx="0" cy="17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4176713" y="3155950"/>
              <a:ext cx="0" cy="17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>
              <a:off x="4700588" y="3155950"/>
              <a:ext cx="0" cy="17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5226050" y="3155950"/>
              <a:ext cx="0" cy="17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>
              <a:off x="5749925" y="3155950"/>
              <a:ext cx="0" cy="17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>
              <a:off x="6275388" y="3155950"/>
              <a:ext cx="0" cy="17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>
              <a:off x="6800850" y="3155950"/>
              <a:ext cx="0" cy="174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29" name="Line 60"/>
            <p:cNvSpPr>
              <a:spLocks noChangeShapeType="1"/>
            </p:cNvSpPr>
            <p:nvPr/>
          </p:nvSpPr>
          <p:spPr bwMode="auto">
            <a:xfrm>
              <a:off x="2863850" y="3155950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30" name="Line 61"/>
            <p:cNvSpPr>
              <a:spLocks noChangeShapeType="1"/>
            </p:cNvSpPr>
            <p:nvPr/>
          </p:nvSpPr>
          <p:spPr bwMode="auto">
            <a:xfrm>
              <a:off x="3389313" y="3155950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>
              <a:off x="3913188" y="3155950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>
              <a:off x="4438650" y="3155950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>
              <a:off x="4964113" y="3155950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47" name="Line 65"/>
            <p:cNvSpPr>
              <a:spLocks noChangeShapeType="1"/>
            </p:cNvSpPr>
            <p:nvPr/>
          </p:nvSpPr>
          <p:spPr bwMode="auto">
            <a:xfrm>
              <a:off x="5487988" y="3155950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6013450" y="3155950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6537325" y="3155950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7062788" y="3155950"/>
              <a:ext cx="0" cy="36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 flipV="1">
              <a:off x="2863850" y="1282700"/>
              <a:ext cx="0" cy="1873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flipH="1">
              <a:off x="2830513" y="3155950"/>
              <a:ext cx="33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flipH="1">
              <a:off x="2830513" y="2781300"/>
              <a:ext cx="33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flipH="1">
              <a:off x="2830513" y="2406650"/>
              <a:ext cx="33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flipH="1">
              <a:off x="2830513" y="2032000"/>
              <a:ext cx="33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6" name="Line 74"/>
            <p:cNvSpPr>
              <a:spLocks noChangeShapeType="1"/>
            </p:cNvSpPr>
            <p:nvPr/>
          </p:nvSpPr>
          <p:spPr bwMode="auto">
            <a:xfrm flipH="1">
              <a:off x="2830513" y="1657350"/>
              <a:ext cx="33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7" name="Line 75"/>
            <p:cNvSpPr>
              <a:spLocks noChangeShapeType="1"/>
            </p:cNvSpPr>
            <p:nvPr/>
          </p:nvSpPr>
          <p:spPr bwMode="auto">
            <a:xfrm flipH="1">
              <a:off x="2830513" y="1282700"/>
              <a:ext cx="33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8" name="Line 76"/>
            <p:cNvSpPr>
              <a:spLocks noChangeShapeType="1"/>
            </p:cNvSpPr>
            <p:nvPr/>
          </p:nvSpPr>
          <p:spPr bwMode="auto">
            <a:xfrm flipH="1">
              <a:off x="2797175" y="2968625"/>
              <a:ext cx="666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59" name="Line 77"/>
            <p:cNvSpPr>
              <a:spLocks noChangeShapeType="1"/>
            </p:cNvSpPr>
            <p:nvPr/>
          </p:nvSpPr>
          <p:spPr bwMode="auto">
            <a:xfrm flipH="1">
              <a:off x="2797175" y="2593975"/>
              <a:ext cx="666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60" name="Line 78"/>
            <p:cNvSpPr>
              <a:spLocks noChangeShapeType="1"/>
            </p:cNvSpPr>
            <p:nvPr/>
          </p:nvSpPr>
          <p:spPr bwMode="auto">
            <a:xfrm flipH="1">
              <a:off x="2797175" y="2219325"/>
              <a:ext cx="666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61" name="Line 79"/>
            <p:cNvSpPr>
              <a:spLocks noChangeShapeType="1"/>
            </p:cNvSpPr>
            <p:nvPr/>
          </p:nvSpPr>
          <p:spPr bwMode="auto">
            <a:xfrm flipH="1">
              <a:off x="2797175" y="1844675"/>
              <a:ext cx="666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62" name="Line 80"/>
            <p:cNvSpPr>
              <a:spLocks noChangeShapeType="1"/>
            </p:cNvSpPr>
            <p:nvPr/>
          </p:nvSpPr>
          <p:spPr bwMode="auto">
            <a:xfrm flipH="1">
              <a:off x="2797175" y="1470025"/>
              <a:ext cx="666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63" name="Rectangle 81"/>
            <p:cNvSpPr>
              <a:spLocks noChangeArrowheads="1"/>
            </p:cNvSpPr>
            <p:nvPr/>
          </p:nvSpPr>
          <p:spPr bwMode="auto">
            <a:xfrm>
              <a:off x="2705100" y="3206750"/>
              <a:ext cx="2821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4000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82"/>
            <p:cNvSpPr>
              <a:spLocks noChangeArrowheads="1"/>
            </p:cNvSpPr>
            <p:nvPr/>
          </p:nvSpPr>
          <p:spPr bwMode="auto">
            <a:xfrm>
              <a:off x="3230563" y="3206750"/>
              <a:ext cx="2821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3500</a:t>
              </a:r>
              <a:endPara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83"/>
            <p:cNvSpPr>
              <a:spLocks noChangeArrowheads="1"/>
            </p:cNvSpPr>
            <p:nvPr/>
          </p:nvSpPr>
          <p:spPr bwMode="auto">
            <a:xfrm>
              <a:off x="3754438" y="3206750"/>
              <a:ext cx="2821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3000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84"/>
            <p:cNvSpPr>
              <a:spLocks noChangeArrowheads="1"/>
            </p:cNvSpPr>
            <p:nvPr/>
          </p:nvSpPr>
          <p:spPr bwMode="auto">
            <a:xfrm>
              <a:off x="4279900" y="3206750"/>
              <a:ext cx="2821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2500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85"/>
            <p:cNvSpPr>
              <a:spLocks noChangeArrowheads="1"/>
            </p:cNvSpPr>
            <p:nvPr/>
          </p:nvSpPr>
          <p:spPr bwMode="auto">
            <a:xfrm>
              <a:off x="4805363" y="3206750"/>
              <a:ext cx="2821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86"/>
            <p:cNvSpPr>
              <a:spLocks noChangeArrowheads="1"/>
            </p:cNvSpPr>
            <p:nvPr/>
          </p:nvSpPr>
          <p:spPr bwMode="auto">
            <a:xfrm>
              <a:off x="5329238" y="3206750"/>
              <a:ext cx="2821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1500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87"/>
            <p:cNvSpPr>
              <a:spLocks noChangeArrowheads="1"/>
            </p:cNvSpPr>
            <p:nvPr/>
          </p:nvSpPr>
          <p:spPr bwMode="auto">
            <a:xfrm>
              <a:off x="5854700" y="3206750"/>
              <a:ext cx="2821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88"/>
            <p:cNvSpPr>
              <a:spLocks noChangeArrowheads="1"/>
            </p:cNvSpPr>
            <p:nvPr/>
          </p:nvSpPr>
          <p:spPr bwMode="auto">
            <a:xfrm>
              <a:off x="6419850" y="3206750"/>
              <a:ext cx="21159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500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89"/>
            <p:cNvSpPr>
              <a:spLocks noChangeArrowheads="1"/>
            </p:cNvSpPr>
            <p:nvPr/>
          </p:nvSpPr>
          <p:spPr bwMode="auto">
            <a:xfrm>
              <a:off x="7024688" y="3206750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90"/>
            <p:cNvSpPr>
              <a:spLocks noChangeArrowheads="1"/>
            </p:cNvSpPr>
            <p:nvPr/>
          </p:nvSpPr>
          <p:spPr bwMode="auto">
            <a:xfrm>
              <a:off x="2671763" y="291941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91"/>
            <p:cNvSpPr>
              <a:spLocks noChangeArrowheads="1"/>
            </p:cNvSpPr>
            <p:nvPr/>
          </p:nvSpPr>
          <p:spPr bwMode="auto">
            <a:xfrm>
              <a:off x="2592388" y="2544763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92"/>
            <p:cNvSpPr>
              <a:spLocks noChangeArrowheads="1"/>
            </p:cNvSpPr>
            <p:nvPr/>
          </p:nvSpPr>
          <p:spPr bwMode="auto">
            <a:xfrm>
              <a:off x="2592388" y="2170113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93"/>
            <p:cNvSpPr>
              <a:spLocks noChangeArrowheads="1"/>
            </p:cNvSpPr>
            <p:nvPr/>
          </p:nvSpPr>
          <p:spPr bwMode="auto">
            <a:xfrm>
              <a:off x="2592388" y="1795463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94"/>
            <p:cNvSpPr>
              <a:spLocks noChangeArrowheads="1"/>
            </p:cNvSpPr>
            <p:nvPr/>
          </p:nvSpPr>
          <p:spPr bwMode="auto">
            <a:xfrm>
              <a:off x="2592388" y="1420813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de-DE" altLang="de-DE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95"/>
            <p:cNvSpPr>
              <a:spLocks noChangeArrowheads="1"/>
            </p:cNvSpPr>
            <p:nvPr/>
          </p:nvSpPr>
          <p:spPr bwMode="auto">
            <a:xfrm>
              <a:off x="6818313" y="2968625"/>
              <a:ext cx="1587" cy="18732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78" name="Line 96"/>
            <p:cNvSpPr>
              <a:spLocks noChangeShapeType="1"/>
            </p:cNvSpPr>
            <p:nvPr/>
          </p:nvSpPr>
          <p:spPr bwMode="auto">
            <a:xfrm>
              <a:off x="6818313" y="2968625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79" name="Line 97"/>
            <p:cNvSpPr>
              <a:spLocks noChangeShapeType="1"/>
            </p:cNvSpPr>
            <p:nvPr/>
          </p:nvSpPr>
          <p:spPr bwMode="auto">
            <a:xfrm>
              <a:off x="6818313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0" name="Line 98"/>
            <p:cNvSpPr>
              <a:spLocks noChangeShapeType="1"/>
            </p:cNvSpPr>
            <p:nvPr/>
          </p:nvSpPr>
          <p:spPr bwMode="auto">
            <a:xfrm flipV="1">
              <a:off x="6818313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1" name="Rectangle 99"/>
            <p:cNvSpPr>
              <a:spLocks noChangeArrowheads="1"/>
            </p:cNvSpPr>
            <p:nvPr/>
          </p:nvSpPr>
          <p:spPr bwMode="auto">
            <a:xfrm>
              <a:off x="6642100" y="2936875"/>
              <a:ext cx="1587" cy="21907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2" name="Line 100"/>
            <p:cNvSpPr>
              <a:spLocks noChangeShapeType="1"/>
            </p:cNvSpPr>
            <p:nvPr/>
          </p:nvSpPr>
          <p:spPr bwMode="auto">
            <a:xfrm>
              <a:off x="6642100" y="2936875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3" name="Line 101"/>
            <p:cNvSpPr>
              <a:spLocks noChangeShapeType="1"/>
            </p:cNvSpPr>
            <p:nvPr/>
          </p:nvSpPr>
          <p:spPr bwMode="auto">
            <a:xfrm>
              <a:off x="6643688" y="2936875"/>
              <a:ext cx="0" cy="21907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4" name="Line 102"/>
            <p:cNvSpPr>
              <a:spLocks noChangeShapeType="1"/>
            </p:cNvSpPr>
            <p:nvPr/>
          </p:nvSpPr>
          <p:spPr bwMode="auto">
            <a:xfrm flipV="1">
              <a:off x="6642100" y="2936875"/>
              <a:ext cx="0" cy="21907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5" name="Rectangle 103"/>
            <p:cNvSpPr>
              <a:spLocks noChangeArrowheads="1"/>
            </p:cNvSpPr>
            <p:nvPr/>
          </p:nvSpPr>
          <p:spPr bwMode="auto">
            <a:xfrm>
              <a:off x="6629400" y="2968625"/>
              <a:ext cx="1587" cy="18732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6" name="Line 104"/>
            <p:cNvSpPr>
              <a:spLocks noChangeShapeType="1"/>
            </p:cNvSpPr>
            <p:nvPr/>
          </p:nvSpPr>
          <p:spPr bwMode="auto">
            <a:xfrm>
              <a:off x="6629400" y="2968625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7" name="Line 105"/>
            <p:cNvSpPr>
              <a:spLocks noChangeShapeType="1"/>
            </p:cNvSpPr>
            <p:nvPr/>
          </p:nvSpPr>
          <p:spPr bwMode="auto">
            <a:xfrm>
              <a:off x="6630988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8" name="Line 106"/>
            <p:cNvSpPr>
              <a:spLocks noChangeShapeType="1"/>
            </p:cNvSpPr>
            <p:nvPr/>
          </p:nvSpPr>
          <p:spPr bwMode="auto">
            <a:xfrm flipV="1">
              <a:off x="6629400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auto">
            <a:xfrm>
              <a:off x="6537325" y="2825750"/>
              <a:ext cx="1587" cy="33020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6537325" y="2825750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1" name="Line 109"/>
            <p:cNvSpPr>
              <a:spLocks noChangeShapeType="1"/>
            </p:cNvSpPr>
            <p:nvPr/>
          </p:nvSpPr>
          <p:spPr bwMode="auto">
            <a:xfrm>
              <a:off x="6537325" y="2825750"/>
              <a:ext cx="0" cy="3302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2" name="Line 110"/>
            <p:cNvSpPr>
              <a:spLocks noChangeShapeType="1"/>
            </p:cNvSpPr>
            <p:nvPr/>
          </p:nvSpPr>
          <p:spPr bwMode="auto">
            <a:xfrm flipV="1">
              <a:off x="6537325" y="2825750"/>
              <a:ext cx="0" cy="3302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auto">
            <a:xfrm>
              <a:off x="6527800" y="2900363"/>
              <a:ext cx="1587" cy="25558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4" name="Line 112"/>
            <p:cNvSpPr>
              <a:spLocks noChangeShapeType="1"/>
            </p:cNvSpPr>
            <p:nvPr/>
          </p:nvSpPr>
          <p:spPr bwMode="auto">
            <a:xfrm>
              <a:off x="6527800" y="2900363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5" name="Line 113"/>
            <p:cNvSpPr>
              <a:spLocks noChangeShapeType="1"/>
            </p:cNvSpPr>
            <p:nvPr/>
          </p:nvSpPr>
          <p:spPr bwMode="auto">
            <a:xfrm>
              <a:off x="6529388" y="2900363"/>
              <a:ext cx="0" cy="255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6" name="Line 114"/>
            <p:cNvSpPr>
              <a:spLocks noChangeShapeType="1"/>
            </p:cNvSpPr>
            <p:nvPr/>
          </p:nvSpPr>
          <p:spPr bwMode="auto">
            <a:xfrm flipV="1">
              <a:off x="6527800" y="2900363"/>
              <a:ext cx="0" cy="255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7" name="Rectangle 115"/>
            <p:cNvSpPr>
              <a:spLocks noChangeArrowheads="1"/>
            </p:cNvSpPr>
            <p:nvPr/>
          </p:nvSpPr>
          <p:spPr bwMode="auto">
            <a:xfrm>
              <a:off x="6427788" y="2967038"/>
              <a:ext cx="1587" cy="18891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8" name="Line 116"/>
            <p:cNvSpPr>
              <a:spLocks noChangeShapeType="1"/>
            </p:cNvSpPr>
            <p:nvPr/>
          </p:nvSpPr>
          <p:spPr bwMode="auto">
            <a:xfrm>
              <a:off x="6427788" y="2967038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99" name="Line 117"/>
            <p:cNvSpPr>
              <a:spLocks noChangeShapeType="1"/>
            </p:cNvSpPr>
            <p:nvPr/>
          </p:nvSpPr>
          <p:spPr bwMode="auto">
            <a:xfrm>
              <a:off x="6427788" y="2967038"/>
              <a:ext cx="0" cy="1889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0" name="Line 118"/>
            <p:cNvSpPr>
              <a:spLocks noChangeShapeType="1"/>
            </p:cNvSpPr>
            <p:nvPr/>
          </p:nvSpPr>
          <p:spPr bwMode="auto">
            <a:xfrm flipV="1">
              <a:off x="6427788" y="2967038"/>
              <a:ext cx="0" cy="1889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1" name="Rectangle 119"/>
            <p:cNvSpPr>
              <a:spLocks noChangeArrowheads="1"/>
            </p:cNvSpPr>
            <p:nvPr/>
          </p:nvSpPr>
          <p:spPr bwMode="auto">
            <a:xfrm>
              <a:off x="6346825" y="2660650"/>
              <a:ext cx="1587" cy="49530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2" name="Line 120"/>
            <p:cNvSpPr>
              <a:spLocks noChangeShapeType="1"/>
            </p:cNvSpPr>
            <p:nvPr/>
          </p:nvSpPr>
          <p:spPr bwMode="auto">
            <a:xfrm>
              <a:off x="6346825" y="2660650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3" name="Line 121"/>
            <p:cNvSpPr>
              <a:spLocks noChangeShapeType="1"/>
            </p:cNvSpPr>
            <p:nvPr/>
          </p:nvSpPr>
          <p:spPr bwMode="auto">
            <a:xfrm>
              <a:off x="6348413" y="2660650"/>
              <a:ext cx="0" cy="4953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4" name="Line 122"/>
            <p:cNvSpPr>
              <a:spLocks noChangeShapeType="1"/>
            </p:cNvSpPr>
            <p:nvPr/>
          </p:nvSpPr>
          <p:spPr bwMode="auto">
            <a:xfrm flipV="1">
              <a:off x="6346825" y="2660650"/>
              <a:ext cx="0" cy="4953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5" name="Rectangle 123"/>
            <p:cNvSpPr>
              <a:spLocks noChangeArrowheads="1"/>
            </p:cNvSpPr>
            <p:nvPr/>
          </p:nvSpPr>
          <p:spPr bwMode="auto">
            <a:xfrm>
              <a:off x="6278563" y="1898650"/>
              <a:ext cx="1587" cy="125730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6" name="Line 124"/>
            <p:cNvSpPr>
              <a:spLocks noChangeShapeType="1"/>
            </p:cNvSpPr>
            <p:nvPr/>
          </p:nvSpPr>
          <p:spPr bwMode="auto">
            <a:xfrm>
              <a:off x="6278563" y="1898650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7" name="Line 125"/>
            <p:cNvSpPr>
              <a:spLocks noChangeShapeType="1"/>
            </p:cNvSpPr>
            <p:nvPr/>
          </p:nvSpPr>
          <p:spPr bwMode="auto">
            <a:xfrm>
              <a:off x="6278563" y="1898650"/>
              <a:ext cx="0" cy="12573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8" name="Line 126"/>
            <p:cNvSpPr>
              <a:spLocks noChangeShapeType="1"/>
            </p:cNvSpPr>
            <p:nvPr/>
          </p:nvSpPr>
          <p:spPr bwMode="auto">
            <a:xfrm flipV="1">
              <a:off x="6278563" y="1898650"/>
              <a:ext cx="0" cy="12573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09" name="Rectangle 127"/>
            <p:cNvSpPr>
              <a:spLocks noChangeArrowheads="1"/>
            </p:cNvSpPr>
            <p:nvPr/>
          </p:nvSpPr>
          <p:spPr bwMode="auto">
            <a:xfrm>
              <a:off x="6215063" y="2968625"/>
              <a:ext cx="1587" cy="18732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0" name="Line 128"/>
            <p:cNvSpPr>
              <a:spLocks noChangeShapeType="1"/>
            </p:cNvSpPr>
            <p:nvPr/>
          </p:nvSpPr>
          <p:spPr bwMode="auto">
            <a:xfrm>
              <a:off x="6215063" y="2968625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1" name="Line 129"/>
            <p:cNvSpPr>
              <a:spLocks noChangeShapeType="1"/>
            </p:cNvSpPr>
            <p:nvPr/>
          </p:nvSpPr>
          <p:spPr bwMode="auto">
            <a:xfrm>
              <a:off x="6216650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2" name="Line 130"/>
            <p:cNvSpPr>
              <a:spLocks noChangeShapeType="1"/>
            </p:cNvSpPr>
            <p:nvPr/>
          </p:nvSpPr>
          <p:spPr bwMode="auto">
            <a:xfrm flipV="1">
              <a:off x="6215063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3" name="Rectangle 131"/>
            <p:cNvSpPr>
              <a:spLocks noChangeArrowheads="1"/>
            </p:cNvSpPr>
            <p:nvPr/>
          </p:nvSpPr>
          <p:spPr bwMode="auto">
            <a:xfrm>
              <a:off x="6215063" y="2595563"/>
              <a:ext cx="1587" cy="56038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4" name="Line 132"/>
            <p:cNvSpPr>
              <a:spLocks noChangeShapeType="1"/>
            </p:cNvSpPr>
            <p:nvPr/>
          </p:nvSpPr>
          <p:spPr bwMode="auto">
            <a:xfrm>
              <a:off x="6215063" y="2595563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5" name="Line 133"/>
            <p:cNvSpPr>
              <a:spLocks noChangeShapeType="1"/>
            </p:cNvSpPr>
            <p:nvPr/>
          </p:nvSpPr>
          <p:spPr bwMode="auto">
            <a:xfrm>
              <a:off x="6215063" y="2595563"/>
              <a:ext cx="0" cy="5603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6" name="Line 134"/>
            <p:cNvSpPr>
              <a:spLocks noChangeShapeType="1"/>
            </p:cNvSpPr>
            <p:nvPr/>
          </p:nvSpPr>
          <p:spPr bwMode="auto">
            <a:xfrm flipV="1">
              <a:off x="6215063" y="2595563"/>
              <a:ext cx="0" cy="5603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7" name="Rectangle 135"/>
            <p:cNvSpPr>
              <a:spLocks noChangeArrowheads="1"/>
            </p:cNvSpPr>
            <p:nvPr/>
          </p:nvSpPr>
          <p:spPr bwMode="auto">
            <a:xfrm>
              <a:off x="6134100" y="2827338"/>
              <a:ext cx="1587" cy="32861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8" name="Line 136"/>
            <p:cNvSpPr>
              <a:spLocks noChangeShapeType="1"/>
            </p:cNvSpPr>
            <p:nvPr/>
          </p:nvSpPr>
          <p:spPr bwMode="auto">
            <a:xfrm>
              <a:off x="6134100" y="2827338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19" name="Line 137"/>
            <p:cNvSpPr>
              <a:spLocks noChangeShapeType="1"/>
            </p:cNvSpPr>
            <p:nvPr/>
          </p:nvSpPr>
          <p:spPr bwMode="auto">
            <a:xfrm>
              <a:off x="6135688" y="2827338"/>
              <a:ext cx="0" cy="3286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0" name="Line 138"/>
            <p:cNvSpPr>
              <a:spLocks noChangeShapeType="1"/>
            </p:cNvSpPr>
            <p:nvPr/>
          </p:nvSpPr>
          <p:spPr bwMode="auto">
            <a:xfrm flipV="1">
              <a:off x="6134100" y="2827338"/>
              <a:ext cx="0" cy="3286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1" name="Rectangle 139"/>
            <p:cNvSpPr>
              <a:spLocks noChangeArrowheads="1"/>
            </p:cNvSpPr>
            <p:nvPr/>
          </p:nvSpPr>
          <p:spPr bwMode="auto">
            <a:xfrm>
              <a:off x="6072188" y="2968625"/>
              <a:ext cx="1587" cy="18732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2" name="Line 140"/>
            <p:cNvSpPr>
              <a:spLocks noChangeShapeType="1"/>
            </p:cNvSpPr>
            <p:nvPr/>
          </p:nvSpPr>
          <p:spPr bwMode="auto">
            <a:xfrm>
              <a:off x="6072188" y="2968625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3" name="Line 141"/>
            <p:cNvSpPr>
              <a:spLocks noChangeShapeType="1"/>
            </p:cNvSpPr>
            <p:nvPr/>
          </p:nvSpPr>
          <p:spPr bwMode="auto">
            <a:xfrm>
              <a:off x="6073775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4" name="Line 142"/>
            <p:cNvSpPr>
              <a:spLocks noChangeShapeType="1"/>
            </p:cNvSpPr>
            <p:nvPr/>
          </p:nvSpPr>
          <p:spPr bwMode="auto">
            <a:xfrm flipV="1">
              <a:off x="6072188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5" name="Rectangle 143"/>
            <p:cNvSpPr>
              <a:spLocks noChangeArrowheads="1"/>
            </p:cNvSpPr>
            <p:nvPr/>
          </p:nvSpPr>
          <p:spPr bwMode="auto">
            <a:xfrm>
              <a:off x="6045200" y="2965450"/>
              <a:ext cx="1587" cy="19050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6" name="Line 144"/>
            <p:cNvSpPr>
              <a:spLocks noChangeShapeType="1"/>
            </p:cNvSpPr>
            <p:nvPr/>
          </p:nvSpPr>
          <p:spPr bwMode="auto">
            <a:xfrm>
              <a:off x="6045200" y="2965450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7" name="Line 145"/>
            <p:cNvSpPr>
              <a:spLocks noChangeShapeType="1"/>
            </p:cNvSpPr>
            <p:nvPr/>
          </p:nvSpPr>
          <p:spPr bwMode="auto">
            <a:xfrm>
              <a:off x="6046788" y="2965450"/>
              <a:ext cx="0" cy="1905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8" name="Line 146"/>
            <p:cNvSpPr>
              <a:spLocks noChangeShapeType="1"/>
            </p:cNvSpPr>
            <p:nvPr/>
          </p:nvSpPr>
          <p:spPr bwMode="auto">
            <a:xfrm flipV="1">
              <a:off x="6045200" y="2965450"/>
              <a:ext cx="0" cy="1905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29" name="Rectangle 147"/>
            <p:cNvSpPr>
              <a:spLocks noChangeArrowheads="1"/>
            </p:cNvSpPr>
            <p:nvPr/>
          </p:nvSpPr>
          <p:spPr bwMode="auto">
            <a:xfrm>
              <a:off x="6026150" y="2967038"/>
              <a:ext cx="1587" cy="18891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0" name="Line 148"/>
            <p:cNvSpPr>
              <a:spLocks noChangeShapeType="1"/>
            </p:cNvSpPr>
            <p:nvPr/>
          </p:nvSpPr>
          <p:spPr bwMode="auto">
            <a:xfrm>
              <a:off x="6026150" y="2967038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1" name="Line 149"/>
            <p:cNvSpPr>
              <a:spLocks noChangeShapeType="1"/>
            </p:cNvSpPr>
            <p:nvPr/>
          </p:nvSpPr>
          <p:spPr bwMode="auto">
            <a:xfrm>
              <a:off x="6027738" y="2967038"/>
              <a:ext cx="0" cy="1889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2" name="Line 150"/>
            <p:cNvSpPr>
              <a:spLocks noChangeShapeType="1"/>
            </p:cNvSpPr>
            <p:nvPr/>
          </p:nvSpPr>
          <p:spPr bwMode="auto">
            <a:xfrm flipV="1">
              <a:off x="6026150" y="2967038"/>
              <a:ext cx="0" cy="1889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3" name="Rectangle 151"/>
            <p:cNvSpPr>
              <a:spLocks noChangeArrowheads="1"/>
            </p:cNvSpPr>
            <p:nvPr/>
          </p:nvSpPr>
          <p:spPr bwMode="auto">
            <a:xfrm>
              <a:off x="5995988" y="2909888"/>
              <a:ext cx="1587" cy="24606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4" name="Line 152"/>
            <p:cNvSpPr>
              <a:spLocks noChangeShapeType="1"/>
            </p:cNvSpPr>
            <p:nvPr/>
          </p:nvSpPr>
          <p:spPr bwMode="auto">
            <a:xfrm>
              <a:off x="5995988" y="2909888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5" name="Line 153"/>
            <p:cNvSpPr>
              <a:spLocks noChangeShapeType="1"/>
            </p:cNvSpPr>
            <p:nvPr/>
          </p:nvSpPr>
          <p:spPr bwMode="auto">
            <a:xfrm>
              <a:off x="5997575" y="2909888"/>
              <a:ext cx="0" cy="24606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6" name="Line 154"/>
            <p:cNvSpPr>
              <a:spLocks noChangeShapeType="1"/>
            </p:cNvSpPr>
            <p:nvPr/>
          </p:nvSpPr>
          <p:spPr bwMode="auto">
            <a:xfrm flipV="1">
              <a:off x="5995988" y="2909888"/>
              <a:ext cx="0" cy="24606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7" name="Rectangle 155"/>
            <p:cNvSpPr>
              <a:spLocks noChangeArrowheads="1"/>
            </p:cNvSpPr>
            <p:nvPr/>
          </p:nvSpPr>
          <p:spPr bwMode="auto">
            <a:xfrm>
              <a:off x="5949950" y="2806700"/>
              <a:ext cx="1587" cy="34925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>
              <a:off x="5949950" y="2806700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39" name="Line 157"/>
            <p:cNvSpPr>
              <a:spLocks noChangeShapeType="1"/>
            </p:cNvSpPr>
            <p:nvPr/>
          </p:nvSpPr>
          <p:spPr bwMode="auto">
            <a:xfrm>
              <a:off x="5951538" y="2806700"/>
              <a:ext cx="0" cy="3492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0" name="Line 158"/>
            <p:cNvSpPr>
              <a:spLocks noChangeShapeType="1"/>
            </p:cNvSpPr>
            <p:nvPr/>
          </p:nvSpPr>
          <p:spPr bwMode="auto">
            <a:xfrm flipV="1">
              <a:off x="5949950" y="2806700"/>
              <a:ext cx="0" cy="3492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1" name="Rectangle 159"/>
            <p:cNvSpPr>
              <a:spLocks noChangeArrowheads="1"/>
            </p:cNvSpPr>
            <p:nvPr/>
          </p:nvSpPr>
          <p:spPr bwMode="auto">
            <a:xfrm>
              <a:off x="5870575" y="2841625"/>
              <a:ext cx="1587" cy="31432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2" name="Line 160"/>
            <p:cNvSpPr>
              <a:spLocks noChangeShapeType="1"/>
            </p:cNvSpPr>
            <p:nvPr/>
          </p:nvSpPr>
          <p:spPr bwMode="auto">
            <a:xfrm>
              <a:off x="5870575" y="2841625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3" name="Line 161"/>
            <p:cNvSpPr>
              <a:spLocks noChangeShapeType="1"/>
            </p:cNvSpPr>
            <p:nvPr/>
          </p:nvSpPr>
          <p:spPr bwMode="auto">
            <a:xfrm>
              <a:off x="5870575" y="2841625"/>
              <a:ext cx="0" cy="314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4" name="Line 162"/>
            <p:cNvSpPr>
              <a:spLocks noChangeShapeType="1"/>
            </p:cNvSpPr>
            <p:nvPr/>
          </p:nvSpPr>
          <p:spPr bwMode="auto">
            <a:xfrm flipV="1">
              <a:off x="5870575" y="2841625"/>
              <a:ext cx="0" cy="314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5" name="Rectangle 163"/>
            <p:cNvSpPr>
              <a:spLocks noChangeArrowheads="1"/>
            </p:cNvSpPr>
            <p:nvPr/>
          </p:nvSpPr>
          <p:spPr bwMode="auto">
            <a:xfrm>
              <a:off x="5868988" y="2967038"/>
              <a:ext cx="1587" cy="18891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6" name="Line 164"/>
            <p:cNvSpPr>
              <a:spLocks noChangeShapeType="1"/>
            </p:cNvSpPr>
            <p:nvPr/>
          </p:nvSpPr>
          <p:spPr bwMode="auto">
            <a:xfrm>
              <a:off x="5868988" y="2967038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7" name="Line 165"/>
            <p:cNvSpPr>
              <a:spLocks noChangeShapeType="1"/>
            </p:cNvSpPr>
            <p:nvPr/>
          </p:nvSpPr>
          <p:spPr bwMode="auto">
            <a:xfrm>
              <a:off x="5868988" y="2967038"/>
              <a:ext cx="0" cy="1889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8" name="Line 166"/>
            <p:cNvSpPr>
              <a:spLocks noChangeShapeType="1"/>
            </p:cNvSpPr>
            <p:nvPr/>
          </p:nvSpPr>
          <p:spPr bwMode="auto">
            <a:xfrm flipV="1">
              <a:off x="5868988" y="2967038"/>
              <a:ext cx="0" cy="1889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49" name="Rectangle 167"/>
            <p:cNvSpPr>
              <a:spLocks noChangeArrowheads="1"/>
            </p:cNvSpPr>
            <p:nvPr/>
          </p:nvSpPr>
          <p:spPr bwMode="auto">
            <a:xfrm>
              <a:off x="5753100" y="1409700"/>
              <a:ext cx="1587" cy="174625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0" name="Line 168"/>
            <p:cNvSpPr>
              <a:spLocks noChangeShapeType="1"/>
            </p:cNvSpPr>
            <p:nvPr/>
          </p:nvSpPr>
          <p:spPr bwMode="auto">
            <a:xfrm>
              <a:off x="5753100" y="1409700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1" name="Line 169"/>
            <p:cNvSpPr>
              <a:spLocks noChangeShapeType="1"/>
            </p:cNvSpPr>
            <p:nvPr/>
          </p:nvSpPr>
          <p:spPr bwMode="auto">
            <a:xfrm>
              <a:off x="5753100" y="1409700"/>
              <a:ext cx="0" cy="17462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2" name="Line 170"/>
            <p:cNvSpPr>
              <a:spLocks noChangeShapeType="1"/>
            </p:cNvSpPr>
            <p:nvPr/>
          </p:nvSpPr>
          <p:spPr bwMode="auto">
            <a:xfrm flipV="1">
              <a:off x="5753100" y="1409700"/>
              <a:ext cx="0" cy="17462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3" name="Rectangle 171"/>
            <p:cNvSpPr>
              <a:spLocks noChangeArrowheads="1"/>
            </p:cNvSpPr>
            <p:nvPr/>
          </p:nvSpPr>
          <p:spPr bwMode="auto">
            <a:xfrm>
              <a:off x="5715000" y="2960688"/>
              <a:ext cx="1587" cy="19526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4" name="Line 172"/>
            <p:cNvSpPr>
              <a:spLocks noChangeShapeType="1"/>
            </p:cNvSpPr>
            <p:nvPr/>
          </p:nvSpPr>
          <p:spPr bwMode="auto">
            <a:xfrm>
              <a:off x="5715000" y="2960688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5" name="Line 173"/>
            <p:cNvSpPr>
              <a:spLocks noChangeShapeType="1"/>
            </p:cNvSpPr>
            <p:nvPr/>
          </p:nvSpPr>
          <p:spPr bwMode="auto">
            <a:xfrm>
              <a:off x="5716588" y="2960688"/>
              <a:ext cx="0" cy="19526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6" name="Line 174"/>
            <p:cNvSpPr>
              <a:spLocks noChangeShapeType="1"/>
            </p:cNvSpPr>
            <p:nvPr/>
          </p:nvSpPr>
          <p:spPr bwMode="auto">
            <a:xfrm flipV="1">
              <a:off x="5715000" y="2960688"/>
              <a:ext cx="0" cy="19526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7" name="Rectangle 175"/>
            <p:cNvSpPr>
              <a:spLocks noChangeArrowheads="1"/>
            </p:cNvSpPr>
            <p:nvPr/>
          </p:nvSpPr>
          <p:spPr bwMode="auto">
            <a:xfrm>
              <a:off x="5619750" y="2965450"/>
              <a:ext cx="1587" cy="19050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8" name="Line 176"/>
            <p:cNvSpPr>
              <a:spLocks noChangeShapeType="1"/>
            </p:cNvSpPr>
            <p:nvPr/>
          </p:nvSpPr>
          <p:spPr bwMode="auto">
            <a:xfrm>
              <a:off x="5619750" y="2965450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59" name="Line 177"/>
            <p:cNvSpPr>
              <a:spLocks noChangeShapeType="1"/>
            </p:cNvSpPr>
            <p:nvPr/>
          </p:nvSpPr>
          <p:spPr bwMode="auto">
            <a:xfrm>
              <a:off x="5619750" y="2965450"/>
              <a:ext cx="0" cy="1905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V="1">
              <a:off x="5619750" y="2965450"/>
              <a:ext cx="0" cy="1905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5540375" y="2957513"/>
              <a:ext cx="1587" cy="19843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2" name="Line 180"/>
            <p:cNvSpPr>
              <a:spLocks noChangeShapeType="1"/>
            </p:cNvSpPr>
            <p:nvPr/>
          </p:nvSpPr>
          <p:spPr bwMode="auto">
            <a:xfrm>
              <a:off x="5540375" y="2957513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3" name="Line 181"/>
            <p:cNvSpPr>
              <a:spLocks noChangeShapeType="1"/>
            </p:cNvSpPr>
            <p:nvPr/>
          </p:nvSpPr>
          <p:spPr bwMode="auto">
            <a:xfrm>
              <a:off x="5540375" y="2957513"/>
              <a:ext cx="0" cy="19843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4" name="Line 182"/>
            <p:cNvSpPr>
              <a:spLocks noChangeShapeType="1"/>
            </p:cNvSpPr>
            <p:nvPr/>
          </p:nvSpPr>
          <p:spPr bwMode="auto">
            <a:xfrm flipV="1">
              <a:off x="5540375" y="2957513"/>
              <a:ext cx="0" cy="19843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5" name="Rectangle 183"/>
            <p:cNvSpPr>
              <a:spLocks noChangeArrowheads="1"/>
            </p:cNvSpPr>
            <p:nvPr/>
          </p:nvSpPr>
          <p:spPr bwMode="auto">
            <a:xfrm>
              <a:off x="5494338" y="1446213"/>
              <a:ext cx="1587" cy="170973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6" name="Line 184"/>
            <p:cNvSpPr>
              <a:spLocks noChangeShapeType="1"/>
            </p:cNvSpPr>
            <p:nvPr/>
          </p:nvSpPr>
          <p:spPr bwMode="auto">
            <a:xfrm>
              <a:off x="5494338" y="1446213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7" name="Line 185"/>
            <p:cNvSpPr>
              <a:spLocks noChangeShapeType="1"/>
            </p:cNvSpPr>
            <p:nvPr/>
          </p:nvSpPr>
          <p:spPr bwMode="auto">
            <a:xfrm>
              <a:off x="5494338" y="1446213"/>
              <a:ext cx="0" cy="170973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8" name="Line 186"/>
            <p:cNvSpPr>
              <a:spLocks noChangeShapeType="1"/>
            </p:cNvSpPr>
            <p:nvPr/>
          </p:nvSpPr>
          <p:spPr bwMode="auto">
            <a:xfrm flipV="1">
              <a:off x="5494338" y="1446213"/>
              <a:ext cx="0" cy="170973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69" name="Rectangle 187"/>
            <p:cNvSpPr>
              <a:spLocks noChangeArrowheads="1"/>
            </p:cNvSpPr>
            <p:nvPr/>
          </p:nvSpPr>
          <p:spPr bwMode="auto">
            <a:xfrm>
              <a:off x="5368925" y="2789238"/>
              <a:ext cx="1587" cy="36671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0" name="Line 188"/>
            <p:cNvSpPr>
              <a:spLocks noChangeShapeType="1"/>
            </p:cNvSpPr>
            <p:nvPr/>
          </p:nvSpPr>
          <p:spPr bwMode="auto">
            <a:xfrm>
              <a:off x="5368925" y="2789238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1" name="Line 189"/>
            <p:cNvSpPr>
              <a:spLocks noChangeShapeType="1"/>
            </p:cNvSpPr>
            <p:nvPr/>
          </p:nvSpPr>
          <p:spPr bwMode="auto">
            <a:xfrm>
              <a:off x="5368925" y="2789238"/>
              <a:ext cx="0" cy="3667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2" name="Line 190"/>
            <p:cNvSpPr>
              <a:spLocks noChangeShapeType="1"/>
            </p:cNvSpPr>
            <p:nvPr/>
          </p:nvSpPr>
          <p:spPr bwMode="auto">
            <a:xfrm flipV="1">
              <a:off x="5368925" y="2789238"/>
              <a:ext cx="0" cy="36671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3" name="Rectangle 191"/>
            <p:cNvSpPr>
              <a:spLocks noChangeArrowheads="1"/>
            </p:cNvSpPr>
            <p:nvPr/>
          </p:nvSpPr>
          <p:spPr bwMode="auto">
            <a:xfrm>
              <a:off x="5362575" y="2017713"/>
              <a:ext cx="1587" cy="113823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4" name="Line 192"/>
            <p:cNvSpPr>
              <a:spLocks noChangeShapeType="1"/>
            </p:cNvSpPr>
            <p:nvPr/>
          </p:nvSpPr>
          <p:spPr bwMode="auto">
            <a:xfrm>
              <a:off x="5362575" y="2017713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5" name="Line 193"/>
            <p:cNvSpPr>
              <a:spLocks noChangeShapeType="1"/>
            </p:cNvSpPr>
            <p:nvPr/>
          </p:nvSpPr>
          <p:spPr bwMode="auto">
            <a:xfrm>
              <a:off x="5364163" y="2017713"/>
              <a:ext cx="0" cy="113823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6" name="Line 194"/>
            <p:cNvSpPr>
              <a:spLocks noChangeShapeType="1"/>
            </p:cNvSpPr>
            <p:nvPr/>
          </p:nvSpPr>
          <p:spPr bwMode="auto">
            <a:xfrm flipV="1">
              <a:off x="5362575" y="2017713"/>
              <a:ext cx="0" cy="113823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7" name="Rectangle 195"/>
            <p:cNvSpPr>
              <a:spLocks noChangeArrowheads="1"/>
            </p:cNvSpPr>
            <p:nvPr/>
          </p:nvSpPr>
          <p:spPr bwMode="auto">
            <a:xfrm>
              <a:off x="3813175" y="2962275"/>
              <a:ext cx="1587" cy="19367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8" name="Line 196"/>
            <p:cNvSpPr>
              <a:spLocks noChangeShapeType="1"/>
            </p:cNvSpPr>
            <p:nvPr/>
          </p:nvSpPr>
          <p:spPr bwMode="auto">
            <a:xfrm>
              <a:off x="3813175" y="2962275"/>
              <a:ext cx="0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79" name="Line 197"/>
            <p:cNvSpPr>
              <a:spLocks noChangeShapeType="1"/>
            </p:cNvSpPr>
            <p:nvPr/>
          </p:nvSpPr>
          <p:spPr bwMode="auto">
            <a:xfrm>
              <a:off x="3813175" y="2962275"/>
              <a:ext cx="0" cy="19367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0" name="Line 198"/>
            <p:cNvSpPr>
              <a:spLocks noChangeShapeType="1"/>
            </p:cNvSpPr>
            <p:nvPr/>
          </p:nvSpPr>
          <p:spPr bwMode="auto">
            <a:xfrm flipV="1">
              <a:off x="3813175" y="2962275"/>
              <a:ext cx="0" cy="19367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1" name="Rectangle 199"/>
            <p:cNvSpPr>
              <a:spLocks noChangeArrowheads="1"/>
            </p:cNvSpPr>
            <p:nvPr/>
          </p:nvSpPr>
          <p:spPr bwMode="auto">
            <a:xfrm>
              <a:off x="3803650" y="2794000"/>
              <a:ext cx="1587" cy="36195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2" name="Line 200"/>
            <p:cNvSpPr>
              <a:spLocks noChangeShapeType="1"/>
            </p:cNvSpPr>
            <p:nvPr/>
          </p:nvSpPr>
          <p:spPr bwMode="auto">
            <a:xfrm>
              <a:off x="3803650" y="2794000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3" name="Line 201"/>
            <p:cNvSpPr>
              <a:spLocks noChangeShapeType="1"/>
            </p:cNvSpPr>
            <p:nvPr/>
          </p:nvSpPr>
          <p:spPr bwMode="auto">
            <a:xfrm>
              <a:off x="3805238" y="2794000"/>
              <a:ext cx="0" cy="3619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4" name="Line 202"/>
            <p:cNvSpPr>
              <a:spLocks noChangeShapeType="1"/>
            </p:cNvSpPr>
            <p:nvPr/>
          </p:nvSpPr>
          <p:spPr bwMode="auto">
            <a:xfrm flipV="1">
              <a:off x="3803650" y="2794000"/>
              <a:ext cx="0" cy="3619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5" name="Rectangle 203"/>
            <p:cNvSpPr>
              <a:spLocks noChangeArrowheads="1"/>
            </p:cNvSpPr>
            <p:nvPr/>
          </p:nvSpPr>
          <p:spPr bwMode="auto">
            <a:xfrm>
              <a:off x="3789363" y="2652713"/>
              <a:ext cx="1587" cy="50323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6" name="Line 204"/>
            <p:cNvSpPr>
              <a:spLocks noChangeShapeType="1"/>
            </p:cNvSpPr>
            <p:nvPr/>
          </p:nvSpPr>
          <p:spPr bwMode="auto">
            <a:xfrm>
              <a:off x="3789363" y="2652713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7" name="Line 205"/>
            <p:cNvSpPr>
              <a:spLocks noChangeShapeType="1"/>
            </p:cNvSpPr>
            <p:nvPr/>
          </p:nvSpPr>
          <p:spPr bwMode="auto">
            <a:xfrm>
              <a:off x="3790950" y="2652713"/>
              <a:ext cx="0" cy="50323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8" name="Line 206"/>
            <p:cNvSpPr>
              <a:spLocks noChangeShapeType="1"/>
            </p:cNvSpPr>
            <p:nvPr/>
          </p:nvSpPr>
          <p:spPr bwMode="auto">
            <a:xfrm flipV="1">
              <a:off x="3789363" y="2652713"/>
              <a:ext cx="0" cy="50323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89" name="Rectangle 207"/>
            <p:cNvSpPr>
              <a:spLocks noChangeArrowheads="1"/>
            </p:cNvSpPr>
            <p:nvPr/>
          </p:nvSpPr>
          <p:spPr bwMode="auto">
            <a:xfrm>
              <a:off x="3779838" y="2867025"/>
              <a:ext cx="1587" cy="28892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90" name="Line 208"/>
            <p:cNvSpPr>
              <a:spLocks noChangeShapeType="1"/>
            </p:cNvSpPr>
            <p:nvPr/>
          </p:nvSpPr>
          <p:spPr bwMode="auto">
            <a:xfrm>
              <a:off x="3779838" y="2867025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91" name="Line 209"/>
            <p:cNvSpPr>
              <a:spLocks noChangeShapeType="1"/>
            </p:cNvSpPr>
            <p:nvPr/>
          </p:nvSpPr>
          <p:spPr bwMode="auto">
            <a:xfrm>
              <a:off x="3781425" y="2867025"/>
              <a:ext cx="0" cy="2889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92" name="Line 210"/>
            <p:cNvSpPr>
              <a:spLocks noChangeShapeType="1"/>
            </p:cNvSpPr>
            <p:nvPr/>
          </p:nvSpPr>
          <p:spPr bwMode="auto">
            <a:xfrm flipV="1">
              <a:off x="3779838" y="2867025"/>
              <a:ext cx="0" cy="2889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93" name="Rectangle 211"/>
            <p:cNvSpPr>
              <a:spLocks noChangeArrowheads="1"/>
            </p:cNvSpPr>
            <p:nvPr/>
          </p:nvSpPr>
          <p:spPr bwMode="auto">
            <a:xfrm>
              <a:off x="3778250" y="2968625"/>
              <a:ext cx="1587" cy="18732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94" name="Line 212"/>
            <p:cNvSpPr>
              <a:spLocks noChangeShapeType="1"/>
            </p:cNvSpPr>
            <p:nvPr/>
          </p:nvSpPr>
          <p:spPr bwMode="auto">
            <a:xfrm>
              <a:off x="3778250" y="2968625"/>
              <a:ext cx="1587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95" name="Line 213"/>
            <p:cNvSpPr>
              <a:spLocks noChangeShapeType="1"/>
            </p:cNvSpPr>
            <p:nvPr/>
          </p:nvSpPr>
          <p:spPr bwMode="auto">
            <a:xfrm>
              <a:off x="3779838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p:sp>
          <p:nvSpPr>
            <p:cNvPr id="196" name="Line 214"/>
            <p:cNvSpPr>
              <a:spLocks noChangeShapeType="1"/>
            </p:cNvSpPr>
            <p:nvPr/>
          </p:nvSpPr>
          <p:spPr bwMode="auto">
            <a:xfrm flipV="1">
              <a:off x="3778250" y="2968625"/>
              <a:ext cx="0" cy="18732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215"/>
                <p:cNvSpPr>
                  <a:spLocks noChangeArrowheads="1"/>
                </p:cNvSpPr>
                <p:nvPr/>
              </p:nvSpPr>
              <p:spPr bwMode="auto">
                <a:xfrm rot="16200000">
                  <a:off x="1823985" y="2316060"/>
                  <a:ext cx="1261820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altLang="de-DE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Intensity (</a:t>
                  </a:r>
                  <a:r>
                    <a:rPr kumimoji="0" lang="de-DE" altLang="de-DE" sz="1000" b="0" i="0" u="none" strike="noStrike" cap="none" normalizeH="0" baseline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from</a:t>
                  </a:r>
                  <a:r>
                    <a:rPr kumimoji="0" lang="de-DE" altLang="de-DE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de-DE" altLang="de-DE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𝜕𝜇</m:t>
                      </m:r>
                      <m:r>
                        <a:rPr kumimoji="0" lang="de-DE" altLang="de-DE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/</m:t>
                      </m:r>
                      <m:r>
                        <a:rPr kumimoji="0" lang="de-DE" altLang="de-DE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kumimoji="0" lang="de-DE" altLang="de-D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𝐑</m:t>
                      </m:r>
                      <m:r>
                        <a:rPr kumimoji="0" lang="de-DE" altLang="de-D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endParaRPr kumimoji="0" lang="de-DE" altLang="de-DE" sz="1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39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1823985" y="2316060"/>
                  <a:ext cx="1261820" cy="1538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2000" t="-4348" r="-44000" b="-628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Rectangle 216"/>
            <p:cNvSpPr>
              <a:spLocks noChangeArrowheads="1"/>
            </p:cNvSpPr>
            <p:nvPr/>
          </p:nvSpPr>
          <p:spPr bwMode="auto">
            <a:xfrm>
              <a:off x="4213225" y="3347120"/>
              <a:ext cx="104355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wavenumber</a:t>
              </a:r>
              <a:r>
                <a:rPr kumimoji="0" lang="de-DE" alt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1/cm</a:t>
              </a:r>
              <a:endPara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99" name="Grafik 19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b="4893"/>
          <a:stretch/>
        </p:blipFill>
        <p:spPr>
          <a:xfrm>
            <a:off x="251520" y="2824609"/>
            <a:ext cx="2113052" cy="1512168"/>
          </a:xfrm>
          <a:prstGeom prst="rect">
            <a:avLst/>
          </a:prstGeom>
        </p:spPr>
      </p:pic>
      <p:sp>
        <p:nvSpPr>
          <p:cNvPr id="200" name="Textfeld 199"/>
          <p:cNvSpPr txBox="1"/>
          <p:nvPr/>
        </p:nvSpPr>
        <p:spPr>
          <a:xfrm>
            <a:off x="517558" y="1337420"/>
            <a:ext cx="1360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Calculated</a:t>
            </a:r>
            <a:endParaRPr lang="de-DE" dirty="0" smtClean="0"/>
          </a:p>
          <a:p>
            <a:r>
              <a:rPr lang="de-DE" dirty="0" smtClean="0"/>
              <a:t>(BP86/SV(P)</a:t>
            </a:r>
            <a:endParaRPr lang="de-DE" dirty="0"/>
          </a:p>
          <a:p>
            <a:r>
              <a:rPr lang="de-DE" dirty="0" smtClean="0"/>
              <a:t>0.8 </a:t>
            </a:r>
            <a:r>
              <a:rPr lang="de-DE" dirty="0" err="1" smtClean="0"/>
              <a:t>minutes</a:t>
            </a:r>
            <a:r>
              <a:rPr lang="de-DE" dirty="0" smtClean="0"/>
              <a:t>)</a:t>
            </a:r>
          </a:p>
        </p:txBody>
      </p:sp>
      <p:sp>
        <p:nvSpPr>
          <p:cNvPr id="201" name="Textfeld 200"/>
          <p:cNvSpPr txBox="1"/>
          <p:nvPr/>
        </p:nvSpPr>
        <p:spPr>
          <a:xfrm>
            <a:off x="371980" y="4608459"/>
            <a:ext cx="163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</a:t>
            </a:r>
            <a:r>
              <a:rPr lang="de-DE" dirty="0" err="1" smtClean="0"/>
              <a:t>easured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transmittance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02" name="Textfeld 201"/>
          <p:cNvSpPr txBox="1"/>
          <p:nvPr/>
        </p:nvSpPr>
        <p:spPr>
          <a:xfrm>
            <a:off x="7014382" y="928226"/>
            <a:ext cx="20265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From</a:t>
            </a:r>
            <a:r>
              <a:rPr lang="de-DE" sz="1400" dirty="0" smtClean="0"/>
              <a:t> QC </a:t>
            </a:r>
            <a:r>
              <a:rPr lang="de-DE" sz="1400" dirty="0" err="1" smtClean="0"/>
              <a:t>only</a:t>
            </a:r>
            <a:r>
              <a:rPr lang="de-DE" sz="1400" dirty="0" smtClean="0"/>
              <a:t>:</a:t>
            </a:r>
          </a:p>
          <a:p>
            <a:r>
              <a:rPr lang="de-DE" sz="1400" dirty="0" err="1" smtClean="0"/>
              <a:t>Which</a:t>
            </a:r>
            <a:r>
              <a:rPr lang="de-DE" sz="1400" dirty="0" smtClean="0"/>
              <a:t> </a:t>
            </a:r>
            <a:r>
              <a:rPr lang="de-DE" sz="1400" dirty="0" err="1" smtClean="0"/>
              <a:t>vibration</a:t>
            </a:r>
            <a:r>
              <a:rPr lang="de-DE" sz="1400" dirty="0" smtClean="0"/>
              <a:t> </a:t>
            </a:r>
            <a:r>
              <a:rPr lang="de-DE" sz="1400" dirty="0" err="1" smtClean="0"/>
              <a:t>causes</a:t>
            </a:r>
            <a:endParaRPr lang="de-DE" sz="1400" dirty="0" smtClean="0"/>
          </a:p>
          <a:p>
            <a:r>
              <a:rPr lang="de-DE" sz="1400" dirty="0" smtClean="0"/>
              <a:t>         </a:t>
            </a:r>
            <a:r>
              <a:rPr lang="de-DE" sz="1400" dirty="0" err="1" smtClean="0"/>
              <a:t>this</a:t>
            </a:r>
            <a:r>
              <a:rPr lang="de-DE" sz="1400" dirty="0" smtClean="0"/>
              <a:t> </a:t>
            </a:r>
            <a:r>
              <a:rPr lang="de-DE" sz="1400" dirty="0" err="1" smtClean="0"/>
              <a:t>peak</a:t>
            </a:r>
            <a:r>
              <a:rPr lang="de-DE" sz="1400" dirty="0" smtClean="0"/>
              <a:t>?</a:t>
            </a:r>
            <a:endParaRPr lang="de-DE" sz="1400" dirty="0"/>
          </a:p>
        </p:txBody>
      </p:sp>
      <p:pic>
        <p:nvPicPr>
          <p:cNvPr id="203" name="test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31258" t="20974" r="30739" b="11996"/>
          <a:stretch/>
        </p:blipFill>
        <p:spPr>
          <a:xfrm>
            <a:off x="6804248" y="1988840"/>
            <a:ext cx="2092373" cy="2074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feld 203"/>
              <p:cNvSpPr txBox="1"/>
              <p:nvPr/>
            </p:nvSpPr>
            <p:spPr>
              <a:xfrm>
                <a:off x="239637" y="2345345"/>
                <a:ext cx="1895647" cy="416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intensities</a:t>
                </a:r>
                <a:r>
                  <a:rPr lang="de-DE" dirty="0" smtClean="0"/>
                  <a:t>: ~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>
                            <a:latin typeface="Cambria Math"/>
                            <a:ea typeface="Cambria Math"/>
                          </a:rPr>
                          <m:t>𝛍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>
                            <a:latin typeface="Cambria Math"/>
                            <a:ea typeface="Cambria Math"/>
                          </a:rPr>
                          <m:t>𝐑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4" name="Textfeld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7" y="2345345"/>
                <a:ext cx="1895647" cy="416845"/>
              </a:xfrm>
              <a:prstGeom prst="rect">
                <a:avLst/>
              </a:prstGeom>
              <a:blipFill>
                <a:blip r:embed="rId8"/>
                <a:stretch>
                  <a:fillRect l="-2572" t="-135294" r="-35691" b="-20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Curved Down Arrow 10"/>
          <p:cNvSpPr/>
          <p:nvPr/>
        </p:nvSpPr>
        <p:spPr>
          <a:xfrm rot="1224239">
            <a:off x="5622061" y="1051597"/>
            <a:ext cx="1790900" cy="633462"/>
          </a:xfrm>
          <a:prstGeom prst="curvedDownArrow">
            <a:avLst>
              <a:gd name="adj1" fmla="val 24008"/>
              <a:gd name="adj2" fmla="val 44921"/>
              <a:gd name="adj3" fmla="val 19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03"/>
                </p:tgtEl>
              </p:cMediaNode>
            </p:video>
          </p:childTnLst>
        </p:cTn>
      </p:par>
    </p:tnLst>
    <p:bldLst>
      <p:bldP spid="202" grpId="0"/>
      <p:bldP spid="2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„Real“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IR </a:t>
            </a:r>
            <a:r>
              <a:rPr lang="de-DE" dirty="0" err="1"/>
              <a:t>spectrum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OLED </a:t>
            </a:r>
            <a:r>
              <a:rPr lang="de-DE" dirty="0" err="1"/>
              <a:t>molecule</a:t>
            </a:r>
            <a:endParaRPr lang="de-DE" dirty="0"/>
          </a:p>
        </p:txBody>
      </p:sp>
      <p:pic>
        <p:nvPicPr>
          <p:cNvPr id="206" name="Picture 2" descr="C:\Users\qi2791\Application Data\SSH\temp\ir_spectr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72" y="3699543"/>
            <a:ext cx="3383692" cy="25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3" descr="C:\Users\qi2791\Application Data\SSH\temp\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2" y="1117248"/>
            <a:ext cx="2133600" cy="20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4" descr="C:\Users\qi2791\Application Data\SSH\temp\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17855"/>
            <a:ext cx="2286000" cy="2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C:\Users\qi2791\Application Data\SSH\temp\gra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3546657" cy="265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6" name="Objekt 215"/>
          <p:cNvGraphicFramePr>
            <a:graphicFrameLocks noChangeAspect="1"/>
          </p:cNvGraphicFramePr>
          <p:nvPr>
            <p:extLst/>
          </p:nvPr>
        </p:nvGraphicFramePr>
        <p:xfrm>
          <a:off x="2340200" y="1225971"/>
          <a:ext cx="589248" cy="2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7" imgW="736560" imgH="330120" progId="Equation.3">
                  <p:embed/>
                </p:oleObj>
              </mc:Choice>
              <mc:Fallback>
                <p:oleObj name="Equation" r:id="rId7" imgW="736560" imgH="330120" progId="Equation.3">
                  <p:embed/>
                  <p:pic>
                    <p:nvPicPr>
                      <p:cNvPr id="216" name="Objekt 2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0200" y="1225971"/>
                        <a:ext cx="589248" cy="2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" name="Textfeld 216"/>
          <p:cNvSpPr txBox="1"/>
          <p:nvPr/>
        </p:nvSpPr>
        <p:spPr>
          <a:xfrm>
            <a:off x="4283968" y="3616149"/>
            <a:ext cx="55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cycles</a:t>
            </a:r>
            <a:endParaRPr lang="de-DE" sz="1200" dirty="0"/>
          </a:p>
        </p:txBody>
      </p:sp>
      <p:cxnSp>
        <p:nvCxnSpPr>
          <p:cNvPr id="218" name="Gerade Verbindung mit Pfeil 217"/>
          <p:cNvCxnSpPr/>
          <p:nvPr/>
        </p:nvCxnSpPr>
        <p:spPr>
          <a:xfrm>
            <a:off x="2342080" y="2219518"/>
            <a:ext cx="3916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/>
          <p:nvPr/>
        </p:nvCxnSpPr>
        <p:spPr>
          <a:xfrm>
            <a:off x="6772662" y="2348880"/>
            <a:ext cx="3916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/>
          <p:nvPr/>
        </p:nvCxnSpPr>
        <p:spPr>
          <a:xfrm>
            <a:off x="251520" y="4107408"/>
            <a:ext cx="3916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feld 220"/>
              <p:cNvSpPr txBox="1"/>
              <p:nvPr/>
            </p:nvSpPr>
            <p:spPr>
              <a:xfrm>
                <a:off x="755576" y="3443869"/>
                <a:ext cx="335380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1600" dirty="0" smtClean="0"/>
                  <a:t>IR-</a:t>
                </a:r>
                <a:r>
                  <a:rPr lang="de-DE" sz="1600" dirty="0" err="1" smtClean="0"/>
                  <a:t>Spectrum</a:t>
                </a:r>
                <a:r>
                  <a:rPr lang="de-DE" sz="1600" dirty="0"/>
                  <a:t>:</a:t>
                </a:r>
                <a:endParaRPr lang="de-DE" sz="1600" dirty="0" smtClean="0"/>
              </a:p>
              <a:p>
                <a:pPr>
                  <a:lnSpc>
                    <a:spcPct val="200000"/>
                  </a:lnSpc>
                </a:pPr>
                <a:r>
                  <a:rPr lang="de-DE" sz="1600" dirty="0" err="1" smtClean="0"/>
                  <a:t>analytically</a:t>
                </a:r>
                <a:r>
                  <a:rPr lang="de-DE" sz="16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de-DE" sz="1600" dirty="0" smtClean="0">
                    <a:solidFill>
                      <a:srgbClr val="00957D"/>
                    </a:solidFill>
                  </a:rPr>
                  <a:t>3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sz="1600" i="1" smtClean="0">
                            <a:solidFill>
                              <a:srgbClr val="00957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solidFill>
                              <a:srgbClr val="00957D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1600" b="0" i="1" smtClean="0">
                            <a:solidFill>
                              <a:srgbClr val="00957D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1600" dirty="0" smtClean="0">
                    <a:solidFill>
                      <a:srgbClr val="00957D"/>
                    </a:solidFill>
                  </a:rPr>
                  <a:t> days</a:t>
                </a:r>
                <a:endParaRPr lang="de-DE" sz="1600" dirty="0" smtClean="0"/>
              </a:p>
              <a:p>
                <a:pPr>
                  <a:lnSpc>
                    <a:spcPct val="200000"/>
                  </a:lnSpc>
                </a:pPr>
                <a:r>
                  <a:rPr lang="de-DE" sz="1600" dirty="0" err="1"/>
                  <a:t>n</a:t>
                </a:r>
                <a:r>
                  <a:rPr lang="de-DE" sz="1600" dirty="0" err="1" smtClean="0"/>
                  <a:t>umerically</a:t>
                </a:r>
                <a:r>
                  <a:rPr lang="de-DE" sz="1600" dirty="0" smtClean="0"/>
                  <a:t>: 139*3*0.5/24 ≈ </a:t>
                </a:r>
                <a:r>
                  <a:rPr lang="de-DE" sz="1600" dirty="0" smtClean="0">
                    <a:solidFill>
                      <a:srgbClr val="FF0000"/>
                    </a:solidFill>
                  </a:rPr>
                  <a:t>9days 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1" name="Textfeld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443869"/>
                <a:ext cx="3353803" cy="1569660"/>
              </a:xfrm>
              <a:prstGeom prst="rect">
                <a:avLst/>
              </a:prstGeom>
              <a:blipFill>
                <a:blip r:embed="rId9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Textfeld 221"/>
          <p:cNvSpPr txBox="1"/>
          <p:nvPr/>
        </p:nvSpPr>
        <p:spPr>
          <a:xfrm>
            <a:off x="724288" y="3068960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139 </a:t>
            </a:r>
            <a:r>
              <a:rPr lang="de-DE" sz="1600" dirty="0" err="1" smtClean="0"/>
              <a:t>atoms</a:t>
            </a:r>
            <a:endParaRPr lang="de-DE" sz="1600" dirty="0"/>
          </a:p>
        </p:txBody>
      </p:sp>
      <p:sp>
        <p:nvSpPr>
          <p:cNvPr id="223" name="Textfeld 222"/>
          <p:cNvSpPr txBox="1"/>
          <p:nvPr/>
        </p:nvSpPr>
        <p:spPr>
          <a:xfrm>
            <a:off x="755576" y="5373216"/>
            <a:ext cx="3794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Parallel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: </a:t>
            </a:r>
            <a:r>
              <a:rPr lang="de-DE" sz="1600" dirty="0" err="1" smtClean="0"/>
              <a:t>quite</a:t>
            </a:r>
            <a:r>
              <a:rPr lang="de-DE" sz="1600" dirty="0" smtClean="0"/>
              <a:t> </a:t>
            </a:r>
            <a:r>
              <a:rPr lang="de-DE" sz="1600" dirty="0" err="1" smtClean="0"/>
              <a:t>efficient</a:t>
            </a:r>
            <a:r>
              <a:rPr lang="de-DE" sz="1600" dirty="0" smtClean="0"/>
              <a:t> </a:t>
            </a:r>
          </a:p>
          <a:p>
            <a:r>
              <a:rPr lang="de-DE" sz="1600" dirty="0" smtClean="0"/>
              <a:t>8 CPUs → </a:t>
            </a:r>
            <a:r>
              <a:rPr lang="de-DE" sz="1600" dirty="0" err="1" smtClean="0"/>
              <a:t>Wait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IR </a:t>
            </a:r>
            <a:r>
              <a:rPr lang="de-DE" sz="1600" dirty="0" err="1" smtClean="0"/>
              <a:t>spectrum</a:t>
            </a:r>
            <a:r>
              <a:rPr lang="de-DE" sz="1600" dirty="0" smtClean="0"/>
              <a:t> ½ </a:t>
            </a:r>
            <a:r>
              <a:rPr lang="de-DE" sz="1600" dirty="0" err="1" smtClean="0"/>
              <a:t>day</a:t>
            </a:r>
            <a:r>
              <a:rPr lang="de-DE" sz="1600" dirty="0" smtClean="0"/>
              <a:t>. </a:t>
            </a:r>
            <a:endParaRPr lang="de-DE" sz="1600" dirty="0"/>
          </a:p>
        </p:txBody>
      </p:sp>
      <p:sp>
        <p:nvSpPr>
          <p:cNvPr id="225" name="Textfeld 224"/>
          <p:cNvSpPr txBox="1"/>
          <p:nvPr/>
        </p:nvSpPr>
        <p:spPr>
          <a:xfrm>
            <a:off x="4536109" y="2204864"/>
            <a:ext cx="1975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 smtClean="0"/>
              <a:t>25cycles → </a:t>
            </a:r>
            <a:r>
              <a:rPr lang="de-DE" sz="1600" dirty="0" smtClean="0">
                <a:solidFill>
                  <a:srgbClr val="00957D"/>
                </a:solidFill>
              </a:rPr>
              <a:t>1/2 </a:t>
            </a:r>
            <a:r>
              <a:rPr lang="de-DE" sz="1600" dirty="0" err="1" smtClean="0">
                <a:solidFill>
                  <a:srgbClr val="00957D"/>
                </a:solidFill>
              </a:rPr>
              <a:t>day</a:t>
            </a:r>
            <a:endParaRPr lang="de-DE" sz="1600" dirty="0">
              <a:solidFill>
                <a:srgbClr val="00957D"/>
              </a:solidFill>
            </a:endParaRPr>
          </a:p>
        </p:txBody>
      </p:sp>
      <p:sp>
        <p:nvSpPr>
          <p:cNvPr id="226" name="Textfeld 225"/>
          <p:cNvSpPr txBox="1"/>
          <p:nvPr/>
        </p:nvSpPr>
        <p:spPr>
          <a:xfrm>
            <a:off x="4528569" y="915450"/>
            <a:ext cx="195117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Energy</a:t>
            </a:r>
            <a:r>
              <a:rPr lang="de-DE" sz="1600" dirty="0" smtClean="0"/>
              <a:t> (+</a:t>
            </a:r>
            <a:r>
              <a:rPr lang="el-GR" sz="1600" dirty="0" smtClean="0"/>
              <a:t>Ψ</a:t>
            </a:r>
            <a:r>
              <a:rPr lang="de-DE" sz="1600" dirty="0" smtClean="0"/>
              <a:t>):  0.4 h</a:t>
            </a:r>
          </a:p>
          <a:p>
            <a:r>
              <a:rPr lang="de-DE" sz="1600" dirty="0"/>
              <a:t>Gradient:        0.1 h</a:t>
            </a:r>
          </a:p>
          <a:p>
            <a:r>
              <a:rPr lang="de-DE" sz="1600" dirty="0"/>
              <a:t>Relaxation: </a:t>
            </a:r>
            <a:r>
              <a:rPr lang="de-DE" sz="1600" dirty="0" smtClean="0"/>
              <a:t>0.001h</a:t>
            </a:r>
            <a:endParaRPr lang="de-DE" sz="1600" dirty="0"/>
          </a:p>
        </p:txBody>
      </p:sp>
      <p:sp>
        <p:nvSpPr>
          <p:cNvPr id="3" name="180-Grad-Pfeil 2"/>
          <p:cNvSpPr/>
          <p:nvPr/>
        </p:nvSpPr>
        <p:spPr>
          <a:xfrm rot="13508829">
            <a:off x="4184986" y="1390837"/>
            <a:ext cx="1074920" cy="45968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21" grpId="0"/>
      <p:bldP spid="223" grpId="0"/>
      <p:bldP spid="225" grpId="0" animBg="1"/>
      <p:bldP spid="226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ounded Rectangle 11"/>
          <p:cNvSpPr/>
          <p:nvPr/>
        </p:nvSpPr>
        <p:spPr>
          <a:xfrm>
            <a:off x="5364089" y="1998604"/>
            <a:ext cx="2704610" cy="1214372"/>
          </a:xfrm>
          <a:prstGeom prst="roundRect">
            <a:avLst>
              <a:gd name="adj" fmla="val 1325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Illustrative </a:t>
            </a:r>
            <a:r>
              <a:rPr lang="de-DE" dirty="0" err="1" smtClean="0"/>
              <a:t>example</a:t>
            </a:r>
            <a:r>
              <a:rPr lang="de-DE" dirty="0" smtClean="0"/>
              <a:t>: NMR shieldings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altLang="de-DE" dirty="0"/>
              <a:t>C</a:t>
            </a:r>
            <a:r>
              <a:rPr lang="de-DE" altLang="de-DE" baseline="-25000" dirty="0"/>
              <a:t>6</a:t>
            </a:r>
            <a:r>
              <a:rPr lang="de-DE" altLang="de-DE" dirty="0"/>
              <a:t>H</a:t>
            </a:r>
            <a:r>
              <a:rPr lang="de-DE" altLang="de-DE" baseline="-25000" dirty="0"/>
              <a:t>5</a:t>
            </a:r>
            <a:r>
              <a:rPr lang="de-DE" altLang="de-DE" dirty="0"/>
              <a:t>F</a:t>
            </a:r>
            <a:endParaRPr lang="de-DE" dirty="0"/>
          </a:p>
        </p:txBody>
      </p:sp>
      <p:pic>
        <p:nvPicPr>
          <p:cNvPr id="205" name="Grafik 2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3835863" cy="2682625"/>
          </a:xfrm>
          <a:prstGeom prst="rect">
            <a:avLst/>
          </a:prstGeom>
        </p:spPr>
      </p:pic>
      <p:sp>
        <p:nvSpPr>
          <p:cNvPr id="207" name="Textfeld 206"/>
          <p:cNvSpPr txBox="1"/>
          <p:nvPr/>
        </p:nvSpPr>
        <p:spPr>
          <a:xfrm>
            <a:off x="335958" y="5805264"/>
            <a:ext cx="358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CPU-time (B3LYP/TZVP): 1.6 </a:t>
            </a:r>
            <a:r>
              <a:rPr lang="de-DE" dirty="0" err="1" smtClean="0"/>
              <a:t>minutes</a:t>
            </a:r>
            <a:endParaRPr lang="de-DE" dirty="0"/>
          </a:p>
        </p:txBody>
      </p:sp>
      <p:sp>
        <p:nvSpPr>
          <p:cNvPr id="208" name="Textfeld 207"/>
          <p:cNvSpPr txBox="1"/>
          <p:nvPr/>
        </p:nvSpPr>
        <p:spPr>
          <a:xfrm>
            <a:off x="3367303" y="25556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6.15</a:t>
            </a:r>
            <a:endParaRPr lang="de-DE" dirty="0"/>
          </a:p>
        </p:txBody>
      </p:sp>
      <p:sp>
        <p:nvSpPr>
          <p:cNvPr id="209" name="Textfeld 208"/>
          <p:cNvSpPr txBox="1"/>
          <p:nvPr/>
        </p:nvSpPr>
        <p:spPr>
          <a:xfrm>
            <a:off x="3151279" y="34484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59.30</a:t>
            </a:r>
            <a:endParaRPr lang="de-DE" dirty="0"/>
          </a:p>
        </p:txBody>
      </p:sp>
      <p:sp>
        <p:nvSpPr>
          <p:cNvPr id="210" name="Textfeld 209"/>
          <p:cNvSpPr txBox="1"/>
          <p:nvPr/>
        </p:nvSpPr>
        <p:spPr>
          <a:xfrm>
            <a:off x="1567103" y="34290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44.37</a:t>
            </a:r>
            <a:endParaRPr lang="de-DE" dirty="0"/>
          </a:p>
        </p:txBody>
      </p:sp>
      <p:sp>
        <p:nvSpPr>
          <p:cNvPr id="211" name="Textfeld 210"/>
          <p:cNvSpPr txBox="1"/>
          <p:nvPr/>
        </p:nvSpPr>
        <p:spPr>
          <a:xfrm>
            <a:off x="2080788" y="28436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50.87</a:t>
            </a:r>
            <a:endParaRPr lang="de-DE" dirty="0"/>
          </a:p>
        </p:txBody>
      </p:sp>
      <p:sp>
        <p:nvSpPr>
          <p:cNvPr id="212" name="Textfeld 211"/>
          <p:cNvSpPr txBox="1"/>
          <p:nvPr/>
        </p:nvSpPr>
        <p:spPr>
          <a:xfrm>
            <a:off x="4212129" y="27809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284.66</a:t>
            </a:r>
            <a:endParaRPr lang="de-DE" dirty="0"/>
          </a:p>
        </p:txBody>
      </p:sp>
      <p:sp>
        <p:nvSpPr>
          <p:cNvPr id="213" name="Textfeld 212"/>
          <p:cNvSpPr txBox="1"/>
          <p:nvPr/>
        </p:nvSpPr>
        <p:spPr>
          <a:xfrm>
            <a:off x="3007263" y="42210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24.27</a:t>
            </a:r>
            <a:endParaRPr lang="de-DE" dirty="0"/>
          </a:p>
        </p:txBody>
      </p:sp>
      <p:sp>
        <p:nvSpPr>
          <p:cNvPr id="214" name="Textfeld 213"/>
          <p:cNvSpPr txBox="1"/>
          <p:nvPr/>
        </p:nvSpPr>
        <p:spPr>
          <a:xfrm>
            <a:off x="1331640" y="41397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23.92</a:t>
            </a:r>
            <a:endParaRPr lang="de-DE" dirty="0"/>
          </a:p>
        </p:txBody>
      </p:sp>
      <p:sp>
        <p:nvSpPr>
          <p:cNvPr id="215" name="Textfeld 214"/>
          <p:cNvSpPr txBox="1"/>
          <p:nvPr/>
        </p:nvSpPr>
        <p:spPr>
          <a:xfrm>
            <a:off x="847023" y="29969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24.16</a:t>
            </a:r>
            <a:endParaRPr lang="de-DE" dirty="0"/>
          </a:p>
        </p:txBody>
      </p:sp>
      <p:grpSp>
        <p:nvGrpSpPr>
          <p:cNvPr id="216" name="Gruppieren 215"/>
          <p:cNvGrpSpPr/>
          <p:nvPr/>
        </p:nvGrpSpPr>
        <p:grpSpPr>
          <a:xfrm>
            <a:off x="3914411" y="1306324"/>
            <a:ext cx="4515957" cy="2312963"/>
            <a:chOff x="3890435" y="1475492"/>
            <a:chExt cx="4515957" cy="2312963"/>
          </a:xfrm>
        </p:grpSpPr>
        <p:sp>
          <p:nvSpPr>
            <p:cNvPr id="217" name="Textfeld 216"/>
            <p:cNvSpPr txBox="1"/>
            <p:nvPr/>
          </p:nvSpPr>
          <p:spPr>
            <a:xfrm>
              <a:off x="5370592" y="2169056"/>
              <a:ext cx="26741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</a:t>
              </a:r>
              <a:r>
                <a:rPr lang="de-DE" dirty="0" err="1" smtClean="0"/>
                <a:t>hielding</a:t>
              </a:r>
              <a:r>
                <a:rPr lang="de-DE" dirty="0" smtClean="0"/>
                <a:t> </a:t>
              </a:r>
              <a:r>
                <a:rPr lang="de-DE" dirty="0" err="1" smtClean="0"/>
                <a:t>tensor</a:t>
              </a:r>
              <a:endParaRPr lang="de-DE" dirty="0" smtClean="0"/>
            </a:p>
            <a:p>
              <a:r>
                <a:rPr lang="de-DE" dirty="0" smtClean="0"/>
                <a:t>24.04	-37.99	0</a:t>
              </a:r>
            </a:p>
            <a:p>
              <a:r>
                <a:rPr lang="de-DE" dirty="0" smtClean="0"/>
                <a:t>-29.53	-6.97	0</a:t>
              </a:r>
            </a:p>
            <a:p>
              <a:r>
                <a:rPr lang="de-DE" dirty="0" smtClean="0"/>
                <a:t>0 	0	160.83</a:t>
              </a:r>
              <a:endParaRPr lang="de-DE" dirty="0"/>
            </a:p>
          </p:txBody>
        </p:sp>
        <p:cxnSp>
          <p:nvCxnSpPr>
            <p:cNvPr id="218" name="Gerade Verbindung mit Pfeil 217"/>
            <p:cNvCxnSpPr/>
            <p:nvPr/>
          </p:nvCxnSpPr>
          <p:spPr>
            <a:xfrm flipV="1">
              <a:off x="3890435" y="3465265"/>
              <a:ext cx="1257629" cy="323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feld 219"/>
            <p:cNvSpPr txBox="1"/>
            <p:nvPr/>
          </p:nvSpPr>
          <p:spPr>
            <a:xfrm>
              <a:off x="5148064" y="1475492"/>
              <a:ext cx="3258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From</a:t>
              </a:r>
              <a:r>
                <a:rPr lang="de-DE" dirty="0" smtClean="0"/>
                <a:t> QC: </a:t>
              </a:r>
              <a:r>
                <a:rPr lang="de-DE" dirty="0" err="1" smtClean="0"/>
                <a:t>entire</a:t>
              </a:r>
              <a:r>
                <a:rPr lang="de-DE" dirty="0" smtClean="0"/>
                <a:t> </a:t>
              </a:r>
              <a:r>
                <a:rPr lang="de-DE" dirty="0" err="1" smtClean="0"/>
                <a:t>shilding</a:t>
              </a:r>
              <a:r>
                <a:rPr lang="de-DE" dirty="0" smtClean="0"/>
                <a:t> </a:t>
              </a:r>
              <a:r>
                <a:rPr lang="de-DE" dirty="0" err="1" smtClean="0"/>
                <a:t>tensors</a:t>
              </a:r>
              <a:r>
                <a:rPr lang="de-DE" dirty="0" smtClean="0"/>
                <a:t>:</a:t>
              </a:r>
              <a:endParaRPr lang="de-DE" dirty="0"/>
            </a:p>
          </p:txBody>
        </p:sp>
      </p:grpSp>
      <p:sp>
        <p:nvSpPr>
          <p:cNvPr id="221" name="Textfeld 220"/>
          <p:cNvSpPr txBox="1"/>
          <p:nvPr/>
        </p:nvSpPr>
        <p:spPr>
          <a:xfrm>
            <a:off x="899592" y="1340768"/>
            <a:ext cx="391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Calculated</a:t>
            </a:r>
            <a:r>
              <a:rPr lang="de-DE" dirty="0" smtClean="0"/>
              <a:t> (absolute) </a:t>
            </a:r>
            <a:r>
              <a:rPr lang="de-DE" dirty="0" err="1" smtClean="0"/>
              <a:t>shieldings</a:t>
            </a:r>
            <a:r>
              <a:rPr lang="de-DE" dirty="0" smtClean="0"/>
              <a:t> in ppm:</a:t>
            </a:r>
            <a:endParaRPr lang="de-DE" dirty="0"/>
          </a:p>
        </p:txBody>
      </p:sp>
      <p:sp>
        <p:nvSpPr>
          <p:cNvPr id="222" name="Textfeld 221"/>
          <p:cNvSpPr txBox="1"/>
          <p:nvPr/>
        </p:nvSpPr>
        <p:spPr>
          <a:xfrm>
            <a:off x="3367303" y="393305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(o)</a:t>
            </a:r>
            <a:endParaRPr lang="de-DE" dirty="0"/>
          </a:p>
        </p:txBody>
      </p:sp>
      <p:sp>
        <p:nvSpPr>
          <p:cNvPr id="223" name="Textfeld 222"/>
          <p:cNvSpPr txBox="1"/>
          <p:nvPr/>
        </p:nvSpPr>
        <p:spPr>
          <a:xfrm>
            <a:off x="2045700" y="399577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(m)</a:t>
            </a:r>
            <a:endParaRPr lang="de-DE" dirty="0"/>
          </a:p>
        </p:txBody>
      </p:sp>
      <p:sp>
        <p:nvSpPr>
          <p:cNvPr id="224" name="Textfeld 223"/>
          <p:cNvSpPr txBox="1"/>
          <p:nvPr/>
        </p:nvSpPr>
        <p:spPr>
          <a:xfrm>
            <a:off x="847023" y="269962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(p)</a:t>
            </a:r>
            <a:endParaRPr lang="de-DE" dirty="0"/>
          </a:p>
        </p:txBody>
      </p:sp>
      <p:grpSp>
        <p:nvGrpSpPr>
          <p:cNvPr id="225" name="Gruppieren 224"/>
          <p:cNvGrpSpPr/>
          <p:nvPr/>
        </p:nvGrpSpPr>
        <p:grpSpPr>
          <a:xfrm>
            <a:off x="5257368" y="4904251"/>
            <a:ext cx="2987040" cy="540973"/>
            <a:chOff x="5257368" y="4765794"/>
            <a:chExt cx="2987040" cy="540973"/>
          </a:xfrm>
        </p:grpSpPr>
        <p:cxnSp>
          <p:nvCxnSpPr>
            <p:cNvPr id="226" name="Gerade Verbindung 25"/>
            <p:cNvCxnSpPr/>
            <p:nvPr/>
          </p:nvCxnSpPr>
          <p:spPr>
            <a:xfrm>
              <a:off x="5257368" y="4950460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8"/>
            <p:cNvCxnSpPr/>
            <p:nvPr/>
          </p:nvCxnSpPr>
          <p:spPr>
            <a:xfrm>
              <a:off x="5794779" y="4950460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31"/>
            <p:cNvCxnSpPr/>
            <p:nvPr/>
          </p:nvCxnSpPr>
          <p:spPr>
            <a:xfrm>
              <a:off x="6264200" y="4941168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32"/>
            <p:cNvCxnSpPr/>
            <p:nvPr/>
          </p:nvCxnSpPr>
          <p:spPr>
            <a:xfrm>
              <a:off x="6717029" y="4941168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33"/>
            <p:cNvCxnSpPr/>
            <p:nvPr/>
          </p:nvCxnSpPr>
          <p:spPr>
            <a:xfrm>
              <a:off x="7162931" y="4941168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34"/>
            <p:cNvCxnSpPr/>
            <p:nvPr/>
          </p:nvCxnSpPr>
          <p:spPr>
            <a:xfrm>
              <a:off x="7622687" y="4941168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feld 231"/>
            <p:cNvSpPr txBox="1"/>
            <p:nvPr/>
          </p:nvSpPr>
          <p:spPr>
            <a:xfrm>
              <a:off x="5544120" y="5029768"/>
              <a:ext cx="233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23.9       24.0     24.1     24.2     24.3</a:t>
              </a:r>
              <a:endParaRPr lang="de-DE" sz="1200" dirty="0"/>
            </a:p>
          </p:txBody>
        </p:sp>
        <p:cxnSp>
          <p:nvCxnSpPr>
            <p:cNvPr id="233" name="Gerade Verbindung 30719"/>
            <p:cNvCxnSpPr/>
            <p:nvPr/>
          </p:nvCxnSpPr>
          <p:spPr>
            <a:xfrm flipV="1">
              <a:off x="6984280" y="4765794"/>
              <a:ext cx="0" cy="1753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38"/>
            <p:cNvCxnSpPr/>
            <p:nvPr/>
          </p:nvCxnSpPr>
          <p:spPr>
            <a:xfrm flipV="1">
              <a:off x="7470293" y="4776371"/>
              <a:ext cx="0" cy="1753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39"/>
            <p:cNvCxnSpPr/>
            <p:nvPr/>
          </p:nvCxnSpPr>
          <p:spPr>
            <a:xfrm flipV="1">
              <a:off x="5924941" y="4776371"/>
              <a:ext cx="0" cy="1753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feld 235"/>
          <p:cNvSpPr txBox="1"/>
          <p:nvPr/>
        </p:nvSpPr>
        <p:spPr>
          <a:xfrm>
            <a:off x="175286" y="4725144"/>
            <a:ext cx="4612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→ </a:t>
            </a:r>
            <a:r>
              <a:rPr lang="de-DE" dirty="0" err="1" smtClean="0"/>
              <a:t>compare</a:t>
            </a:r>
            <a:r>
              <a:rPr lang="de-DE" dirty="0" smtClean="0"/>
              <a:t> relative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,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sign</a:t>
            </a:r>
            <a:r>
              <a:rPr lang="de-DE" dirty="0" smtClean="0"/>
              <a:t> 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reference</a:t>
            </a:r>
            <a:r>
              <a:rPr lang="de-DE" dirty="0"/>
              <a:t> </a:t>
            </a:r>
            <a:r>
              <a:rPr lang="de-DE" dirty="0" err="1" smtClean="0"/>
              <a:t>compound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37" name="Textfeld 236"/>
          <p:cNvSpPr txBox="1"/>
          <p:nvPr/>
        </p:nvSpPr>
        <p:spPr>
          <a:xfrm>
            <a:off x="4663695" y="5505450"/>
            <a:ext cx="430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J. Aguilar, G. Morris, A. </a:t>
            </a:r>
            <a:r>
              <a:rPr lang="de-DE" sz="1200" dirty="0" err="1" smtClean="0"/>
              <a:t>Kenwright</a:t>
            </a:r>
            <a:r>
              <a:rPr lang="de-DE" sz="1200" dirty="0" smtClean="0"/>
              <a:t>, RSC Adv. 4, 8278 (2014).</a:t>
            </a:r>
            <a:endParaRPr lang="de-DE" sz="1200" dirty="0"/>
          </a:p>
        </p:txBody>
      </p:sp>
      <p:grpSp>
        <p:nvGrpSpPr>
          <p:cNvPr id="238" name="Gruppieren 237"/>
          <p:cNvGrpSpPr/>
          <p:nvPr/>
        </p:nvGrpSpPr>
        <p:grpSpPr>
          <a:xfrm>
            <a:off x="5257368" y="3645024"/>
            <a:ext cx="2987040" cy="1224136"/>
            <a:chOff x="5257368" y="3645024"/>
            <a:chExt cx="2987040" cy="1224136"/>
          </a:xfrm>
        </p:grpSpPr>
        <p:grpSp>
          <p:nvGrpSpPr>
            <p:cNvPr id="239" name="Gruppieren 238"/>
            <p:cNvGrpSpPr/>
            <p:nvPr/>
          </p:nvGrpSpPr>
          <p:grpSpPr>
            <a:xfrm>
              <a:off x="5257368" y="3982549"/>
              <a:ext cx="2987040" cy="886611"/>
              <a:chOff x="5257368" y="3789040"/>
              <a:chExt cx="2987040" cy="886611"/>
            </a:xfrm>
          </p:grpSpPr>
          <p:pic>
            <p:nvPicPr>
              <p:cNvPr id="241" name="Picture 2" descr="http://pubs.rsc.org/services/images/RSCpubs.ePlatform.Service.FreeContent.ImageService.svc/ImageService/Articleimage/2014/RA/c3ra46745g/c3ra46745g-f2_hi-res.gif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753"/>
              <a:stretch/>
            </p:blipFill>
            <p:spPr bwMode="auto">
              <a:xfrm>
                <a:off x="5257368" y="4095357"/>
                <a:ext cx="2987040" cy="580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2" name="Textfeld 241"/>
              <p:cNvSpPr txBox="1"/>
              <p:nvPr/>
            </p:nvSpPr>
            <p:spPr>
              <a:xfrm>
                <a:off x="5904160" y="3789040"/>
                <a:ext cx="1617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m</a:t>
                </a:r>
                <a:r>
                  <a:rPr lang="de-DE" dirty="0" smtClean="0"/>
                  <a:t>              p     o</a:t>
                </a:r>
                <a:endParaRPr lang="de-DE" dirty="0"/>
              </a:p>
            </p:txBody>
          </p:sp>
        </p:grpSp>
        <p:sp>
          <p:nvSpPr>
            <p:cNvPr id="240" name="Textfeld 239"/>
            <p:cNvSpPr txBox="1"/>
            <p:nvPr/>
          </p:nvSpPr>
          <p:spPr>
            <a:xfrm>
              <a:off x="5794779" y="3645024"/>
              <a:ext cx="197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Measured</a:t>
              </a:r>
              <a:r>
                <a:rPr lang="de-DE" dirty="0" smtClean="0"/>
                <a:t> </a:t>
              </a:r>
              <a:r>
                <a:rPr lang="de-DE" baseline="30000" dirty="0" smtClean="0"/>
                <a:t>1</a:t>
              </a:r>
              <a:r>
                <a:rPr lang="de-DE" dirty="0" smtClean="0"/>
                <a:t>H </a:t>
              </a:r>
              <a:r>
                <a:rPr lang="de-DE" dirty="0" err="1" smtClean="0"/>
                <a:t>shift</a:t>
              </a:r>
              <a:r>
                <a:rPr lang="de-DE" dirty="0" smtClean="0"/>
                <a:t>: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09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  <p:bldP spid="207" grpId="0"/>
      <p:bldP spid="236" grpId="0"/>
      <p:bldP spid="2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Basics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cumputational</a:t>
            </a:r>
            <a:r>
              <a:rPr lang="de-DE" dirty="0" smtClean="0"/>
              <a:t> </a:t>
            </a:r>
            <a:r>
              <a:rPr lang="de-DE" dirty="0" err="1" smtClean="0"/>
              <a:t>quantum</a:t>
            </a:r>
            <a:r>
              <a:rPr lang="de-DE" dirty="0" smtClean="0"/>
              <a:t> </a:t>
            </a:r>
            <a:r>
              <a:rPr lang="de-DE" dirty="0" err="1" smtClean="0"/>
              <a:t>chemistry</a:t>
            </a:r>
            <a:endParaRPr lang="de-DE" dirty="0"/>
          </a:p>
          <a:p>
            <a:pPr lvl="1"/>
            <a:r>
              <a:rPr lang="de-DE" dirty="0" smtClean="0"/>
              <a:t>In QC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Schrödinger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molecules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→</a:t>
            </a:r>
            <a:r>
              <a:rPr lang="de-DE" dirty="0" smtClean="0">
                <a:latin typeface="Times" pitchFamily="18" charset="0"/>
              </a:rPr>
              <a:t> E,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endParaRPr lang="de-DE" dirty="0" smtClean="0">
              <a:latin typeface="Times" pitchFamily="18" charset="0"/>
            </a:endParaRPr>
          </a:p>
          <a:p>
            <a:pPr marL="476250" lvl="1" indent="0">
              <a:buNone/>
            </a:pPr>
            <a:endParaRPr lang="de-DE" dirty="0" smtClean="0">
              <a:latin typeface="Times" pitchFamily="18" charset="0"/>
            </a:endParaRPr>
          </a:p>
          <a:p>
            <a:pPr lvl="1"/>
            <a:r>
              <a:rPr lang="de-DE" dirty="0" err="1" smtClean="0"/>
              <a:t>Approximations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Schrödinger</a:t>
            </a:r>
            <a:r>
              <a:rPr lang="de-DE" dirty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e.g</a:t>
            </a:r>
            <a:r>
              <a:rPr lang="de-DE" dirty="0" smtClean="0"/>
              <a:t>. Born-Oppenheimer</a:t>
            </a:r>
          </a:p>
          <a:p>
            <a:pPr marL="476250" lvl="1" indent="0">
              <a:buNone/>
            </a:pPr>
            <a:endParaRPr lang="de-DE" dirty="0"/>
          </a:p>
          <a:p>
            <a:pPr lvl="1"/>
            <a:r>
              <a:rPr lang="de-DE" dirty="0"/>
              <a:t>Basics </a:t>
            </a:r>
            <a:r>
              <a:rPr lang="de-DE" dirty="0" err="1"/>
              <a:t>of</a:t>
            </a:r>
            <a:r>
              <a:rPr lang="de-DE" dirty="0"/>
              <a:t> Hartree Fock </a:t>
            </a:r>
            <a:r>
              <a:rPr lang="de-DE" dirty="0" err="1" smtClean="0"/>
              <a:t>theory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→ </a:t>
            </a:r>
            <a:r>
              <a:rPr lang="de-DE" dirty="0" err="1" smtClean="0"/>
              <a:t>Product</a:t>
            </a:r>
            <a:r>
              <a:rPr lang="de-DE" dirty="0" smtClean="0"/>
              <a:t>-Ansatz</a:t>
            </a:r>
            <a:r>
              <a:rPr lang="de-DE" dirty="0"/>
              <a:t> </a:t>
            </a:r>
            <a:r>
              <a:rPr lang="de-DE" dirty="0" smtClean="0"/>
              <a:t>→ </a:t>
            </a:r>
            <a:r>
              <a:rPr lang="de-DE" dirty="0" err="1" smtClean="0"/>
              <a:t>Slaterdeterminant</a:t>
            </a:r>
            <a:r>
              <a:rPr lang="de-DE" dirty="0" smtClean="0"/>
              <a:t> → Hartree-Fock </a:t>
            </a:r>
            <a:r>
              <a:rPr lang="de-DE" dirty="0" err="1" smtClean="0"/>
              <a:t>equations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→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eigenvalue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marL="476250" lvl="1" indent="0">
              <a:buNone/>
            </a:pPr>
            <a:endParaRPr lang="de-DE" dirty="0"/>
          </a:p>
          <a:p>
            <a:pPr lvl="1"/>
            <a:r>
              <a:rPr lang="de-DE" dirty="0" err="1"/>
              <a:t>Electron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so </a:t>
            </a:r>
            <a:r>
              <a:rPr lang="de-DE" dirty="0" err="1" smtClean="0"/>
              <a:t>called</a:t>
            </a:r>
            <a:r>
              <a:rPr lang="de-DE" dirty="0" smtClean="0"/>
              <a:t> post</a:t>
            </a:r>
            <a:r>
              <a:rPr lang="de-DE" dirty="0" smtClean="0"/>
              <a:t>-Hartree-Fock </a:t>
            </a:r>
            <a:r>
              <a:rPr lang="de-DE" dirty="0" err="1" smtClean="0"/>
              <a:t>methods</a:t>
            </a:r>
            <a:r>
              <a:rPr lang="de-DE" dirty="0" smtClean="0"/>
              <a:t> like MP2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Coupled</a:t>
            </a:r>
            <a:r>
              <a:rPr lang="de-DE" dirty="0" smtClean="0"/>
              <a:t> Cluster</a:t>
            </a:r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Density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(</a:t>
            </a:r>
            <a:r>
              <a:rPr lang="de-DE" dirty="0" err="1" smtClean="0"/>
              <a:t>nearly</a:t>
            </a:r>
            <a:r>
              <a:rPr lang="de-DE" dirty="0" smtClean="0"/>
              <a:t>) universal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1000 </a:t>
            </a:r>
            <a:r>
              <a:rPr lang="de-DE" dirty="0" err="1" smtClean="0"/>
              <a:t>atoms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8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Calculation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molecular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properties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Properties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calculated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derivatives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e.g.</a:t>
                </a:r>
                <a:br>
                  <a:rPr lang="de-DE" dirty="0" smtClean="0"/>
                </a:br>
                <a:r>
                  <a:rPr lang="de-DE" dirty="0" err="1" smtClean="0"/>
                  <a:t>forces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nuclei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>
                            <a:latin typeface="Cambria Math"/>
                            <a:ea typeface="Cambria Math"/>
                          </a:rPr>
                          <m:t>𝐑</m:t>
                        </m:r>
                      </m:den>
                    </m:f>
                  </m:oMath>
                </a14:m>
                <a:r>
                  <a:rPr lang="de-DE" dirty="0"/>
                  <a:t>, , IR </a:t>
                </a:r>
                <a:r>
                  <a:rPr lang="de-DE" dirty="0" err="1"/>
                  <a:t>frequencies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aseline="3000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/>
                            <a:ea typeface="Cambria Math"/>
                          </a:rPr>
                          <m:t>E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>
                            <a:latin typeface="Cambria Math"/>
                            <a:ea typeface="Cambria Math"/>
                          </a:rPr>
                          <m:t>𝐑</m:t>
                        </m:r>
                        <m:r>
                          <m:rPr>
                            <m:nor/>
                          </m:rPr>
                          <a:rPr lang="de-DE" baseline="3000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baseline="30000" dirty="0"/>
                  <a:t> </a:t>
                </a:r>
                <a:r>
                  <a:rPr lang="de-DE" dirty="0"/>
                  <a:t>→ </a:t>
                </a:r>
                <a:r>
                  <a:rPr lang="de-DE" dirty="0" err="1" smtClean="0"/>
                  <a:t>local</a:t>
                </a:r>
                <a:r>
                  <a:rPr lang="de-DE" dirty="0" smtClean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 smtClean="0"/>
                  <a:t>minima</a:t>
                </a:r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Further </a:t>
                </a:r>
                <a:r>
                  <a:rPr lang="de-DE" dirty="0" err="1"/>
                  <a:t>properties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derivatives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respect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extermal</a:t>
                </a:r>
                <a:r>
                  <a:rPr lang="de-DE" dirty="0"/>
                  <a:t> </a:t>
                </a:r>
                <a:r>
                  <a:rPr lang="de-DE" dirty="0" err="1"/>
                  <a:t>fields</a:t>
                </a:r>
                <a:r>
                  <a:rPr lang="de-DE" dirty="0"/>
                  <a:t>, e.g</a:t>
                </a:r>
                <a:r>
                  <a:rPr lang="de-DE" dirty="0" smtClean="0"/>
                  <a:t>.</a:t>
                </a:r>
                <a:br>
                  <a:rPr lang="de-DE" dirty="0" smtClean="0"/>
                </a:br>
                <a:r>
                  <a:rPr lang="de-DE" dirty="0"/>
                  <a:t>Dipole </a:t>
                </a:r>
                <a:r>
                  <a:rPr lang="de-DE" dirty="0" err="1"/>
                  <a:t>moment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>
                            <a:latin typeface="Cambria Math"/>
                            <a:ea typeface="Cambria Math"/>
                          </a:rPr>
                          <m:t>𝐅</m:t>
                        </m:r>
                      </m:den>
                    </m:f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shielding</a:t>
                </a:r>
                <a:r>
                  <a:rPr lang="de-DE" dirty="0"/>
                  <a:t> </a:t>
                </a:r>
                <a:r>
                  <a:rPr lang="de-DE" dirty="0" err="1"/>
                  <a:t>tensor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aseline="3000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/>
                            <a:ea typeface="Cambria Math"/>
                          </a:rPr>
                          <m:t>E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>
                            <a:latin typeface="Cambria Math"/>
                            <a:ea typeface="Cambria Math"/>
                          </a:rPr>
                          <m:t>𝐈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b="1">
                            <a:latin typeface="Cambria Math"/>
                            <a:ea typeface="Cambria Math"/>
                          </a:rPr>
                          <m:t>𝐁</m:t>
                        </m:r>
                      </m:den>
                    </m:f>
                  </m:oMath>
                </a14:m>
                <a:r>
                  <a:rPr lang="de-DE" dirty="0"/>
                  <a:t> ; 2</a:t>
                </a:r>
                <a:r>
                  <a:rPr lang="de-DE" baseline="30000" dirty="0"/>
                  <a:t>nd</a:t>
                </a:r>
                <a:r>
                  <a:rPr lang="de-DE" dirty="0"/>
                  <a:t> (+</a:t>
                </a:r>
                <a:r>
                  <a:rPr lang="de-DE" dirty="0" err="1"/>
                  <a:t>higher</a:t>
                </a:r>
                <a:r>
                  <a:rPr lang="de-DE" dirty="0"/>
                  <a:t>) derivatives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smtClean="0"/>
                  <a:t>expensive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Generally: </a:t>
                </a:r>
                <a:r>
                  <a:rPr lang="de-DE" dirty="0" err="1" smtClean="0"/>
                  <a:t>Combination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experiment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calculation</a:t>
                </a:r>
                <a:r>
                  <a:rPr lang="de-DE" dirty="0" smtClean="0"/>
                  <a:t> </a:t>
                </a:r>
                <a:br>
                  <a:rPr lang="de-DE" dirty="0" smtClean="0"/>
                </a:br>
                <a:r>
                  <a:rPr lang="de-DE" dirty="0" smtClean="0"/>
                  <a:t>→ </a:t>
                </a:r>
                <a:r>
                  <a:rPr lang="de-DE" dirty="0" err="1" smtClean="0"/>
                  <a:t>Many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questions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answered</a:t>
                </a: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96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0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 smtClean="0"/>
              <a:t>What</a:t>
            </a:r>
            <a:r>
              <a:rPr lang="de-DE" sz="1800" dirty="0" smtClean="0"/>
              <a:t> do </a:t>
            </a:r>
            <a:r>
              <a:rPr lang="de-DE" sz="1800" dirty="0" err="1" smtClean="0"/>
              <a:t>we</a:t>
            </a:r>
            <a:r>
              <a:rPr lang="de-DE" sz="1800" dirty="0" smtClean="0"/>
              <a:t> </a:t>
            </a:r>
            <a:r>
              <a:rPr lang="de-DE" sz="1800" dirty="0" err="1" smtClean="0"/>
              <a:t>need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calculation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molecular</a:t>
            </a:r>
            <a:r>
              <a:rPr lang="de-DE" sz="1800" dirty="0" smtClean="0"/>
              <a:t> </a:t>
            </a:r>
            <a:r>
              <a:rPr lang="de-DE" sz="1800" dirty="0" err="1" smtClean="0"/>
              <a:t>properties</a:t>
            </a:r>
            <a:r>
              <a:rPr lang="de-DE" sz="1800" dirty="0" smtClean="0"/>
              <a:t>?</a:t>
            </a:r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Solving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Schrödinger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equation</a:t>
            </a:r>
            <a:endParaRPr lang="de-DE" sz="1800" dirty="0"/>
          </a:p>
          <a:p>
            <a:endParaRPr lang="de-DE" sz="1800" dirty="0" smtClean="0"/>
          </a:p>
          <a:p>
            <a:endParaRPr lang="de-DE" sz="1800" dirty="0" smtClean="0"/>
          </a:p>
          <a:p>
            <a:r>
              <a:rPr lang="de-DE" sz="1600" dirty="0" smtClean="0"/>
              <a:t>    : Hamilton </a:t>
            </a:r>
            <a:r>
              <a:rPr lang="de-DE" sz="1600" dirty="0" err="1" smtClean="0"/>
              <a:t>operator</a:t>
            </a:r>
            <a:r>
              <a:rPr lang="de-DE" sz="1600" dirty="0" smtClean="0"/>
              <a:t> (</a:t>
            </a:r>
            <a:r>
              <a:rPr lang="de-DE" sz="1600" dirty="0" smtClean="0"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sym typeface="Wingdings" panose="05000000000000000000" pitchFamily="2" charset="2"/>
              </a:rPr>
              <a:t>energy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operator</a:t>
            </a:r>
            <a:r>
              <a:rPr lang="de-DE" sz="1600" dirty="0" smtClean="0">
                <a:sym typeface="Wingdings" panose="05000000000000000000" pitchFamily="2" charset="2"/>
              </a:rPr>
              <a:t>) </a:t>
            </a:r>
          </a:p>
          <a:p>
            <a:endParaRPr lang="de-DE" sz="1600" dirty="0"/>
          </a:p>
          <a:p>
            <a:pPr marL="0" indent="0">
              <a:buNone/>
            </a:pPr>
            <a:endParaRPr lang="de-DE" sz="1800" dirty="0" smtClean="0"/>
          </a:p>
          <a:p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	</a:t>
            </a: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endParaRPr lang="de-DE" sz="1800" dirty="0" smtClean="0"/>
          </a:p>
          <a:p>
            <a:pPr marL="933450" lvl="2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Impossible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!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sz="1800" dirty="0"/>
              <a:t>	</a:t>
            </a:r>
            <a:endParaRPr lang="de-DE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		</a:t>
            </a:r>
            <a:endParaRPr lang="de-DE" sz="1800" i="1" dirty="0"/>
          </a:p>
          <a:p>
            <a:pPr marL="0" indent="0">
              <a:buNone/>
            </a:pPr>
            <a:endParaRPr lang="de-DE" sz="1800" i="1" dirty="0"/>
          </a:p>
          <a:p>
            <a:pPr marL="0" indent="0">
              <a:buNone/>
            </a:pPr>
            <a:endParaRPr lang="de-DE" sz="1800" dirty="0" smtClean="0"/>
          </a:p>
          <a:p>
            <a:pPr marL="47625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76250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97246"/>
              </p:ext>
            </p:extLst>
          </p:nvPr>
        </p:nvGraphicFramePr>
        <p:xfrm>
          <a:off x="1483668" y="1955686"/>
          <a:ext cx="1931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" name="CS ChemDraw Drawing" r:id="rId3" imgW="2757943" imgH="869655" progId="ChemDraw.Document.6.0">
                  <p:embed/>
                </p:oleObj>
              </mc:Choice>
              <mc:Fallback>
                <p:oleObj name="CS ChemDraw Drawing" r:id="rId3" imgW="2757943" imgH="86965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3668" y="1955686"/>
                        <a:ext cx="193198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4"/>
          <p:cNvSpPr txBox="1"/>
          <p:nvPr/>
        </p:nvSpPr>
        <p:spPr>
          <a:xfrm>
            <a:off x="5682320" y="1785387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/>
              <a:t> </a:t>
            </a:r>
            <a:r>
              <a:rPr lang="de-DE" sz="1600" dirty="0" smtClean="0"/>
              <a:t>                 </a:t>
            </a:r>
            <a:r>
              <a:rPr lang="de-DE" sz="1200" dirty="0" smtClean="0">
                <a:latin typeface="Times" pitchFamily="18" charset="0"/>
              </a:rPr>
              <a:t>N</a:t>
            </a:r>
            <a:r>
              <a:rPr lang="de-DE" sz="1200" dirty="0" smtClean="0"/>
              <a:t> </a:t>
            </a:r>
            <a:r>
              <a:rPr lang="de-DE" sz="1200" dirty="0" err="1" smtClean="0"/>
              <a:t>nuclei</a:t>
            </a:r>
            <a:r>
              <a:rPr lang="de-DE" sz="1200" dirty="0" smtClean="0"/>
              <a:t>     </a:t>
            </a:r>
            <a:r>
              <a:rPr lang="de-DE" sz="1200" dirty="0" smtClean="0"/>
              <a:t> </a:t>
            </a:r>
            <a:r>
              <a:rPr lang="de-DE" sz="1200" dirty="0" smtClean="0">
                <a:latin typeface="Times" pitchFamily="18" charset="0"/>
              </a:rPr>
              <a:t>n</a:t>
            </a:r>
            <a:r>
              <a:rPr lang="de-DE" sz="1200" dirty="0" smtClean="0"/>
              <a:t> </a:t>
            </a:r>
            <a:r>
              <a:rPr lang="de-DE" sz="1200" dirty="0" err="1" smtClean="0"/>
              <a:t>electrons</a:t>
            </a:r>
            <a:endParaRPr lang="de-DE" sz="1200" dirty="0" smtClean="0"/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Coordinates</a:t>
            </a:r>
            <a:r>
              <a:rPr lang="de-DE" sz="1200" dirty="0" smtClean="0"/>
              <a:t>:    </a:t>
            </a:r>
            <a:r>
              <a:rPr lang="de-DE" sz="1200" b="1" dirty="0" smtClean="0">
                <a:latin typeface="Times" pitchFamily="18" charset="0"/>
              </a:rPr>
              <a:t>R</a:t>
            </a:r>
            <a:r>
              <a:rPr lang="de-DE" sz="1200" baseline="-25000" dirty="0" smtClean="0">
                <a:latin typeface="Times" pitchFamily="18" charset="0"/>
              </a:rPr>
              <a:t>1</a:t>
            </a:r>
            <a:r>
              <a:rPr lang="de-DE" sz="1200" dirty="0" smtClean="0">
                <a:latin typeface="Times" pitchFamily="18" charset="0"/>
              </a:rPr>
              <a:t>,…,</a:t>
            </a:r>
            <a:r>
              <a:rPr lang="de-DE" sz="1200" b="1" dirty="0" smtClean="0">
                <a:latin typeface="Times" pitchFamily="18" charset="0"/>
              </a:rPr>
              <a:t>R</a:t>
            </a:r>
            <a:r>
              <a:rPr lang="de-DE" sz="1200" baseline="-25000" dirty="0" smtClean="0">
                <a:latin typeface="Times" pitchFamily="18" charset="0"/>
              </a:rPr>
              <a:t>N</a:t>
            </a:r>
            <a:r>
              <a:rPr lang="de-DE" sz="1200" dirty="0" smtClean="0">
                <a:latin typeface="Times" pitchFamily="18" charset="0"/>
              </a:rPr>
              <a:t>       </a:t>
            </a:r>
            <a:r>
              <a:rPr lang="de-DE" sz="1200" b="1" dirty="0" smtClean="0">
                <a:latin typeface="Times" pitchFamily="18" charset="0"/>
              </a:rPr>
              <a:t>r</a:t>
            </a:r>
            <a:r>
              <a:rPr lang="de-DE" sz="1200" baseline="-25000" dirty="0" smtClean="0">
                <a:latin typeface="Times" pitchFamily="18" charset="0"/>
              </a:rPr>
              <a:t>1</a:t>
            </a:r>
            <a:r>
              <a:rPr lang="de-DE" sz="1200" dirty="0" smtClean="0">
                <a:latin typeface="Times" pitchFamily="18" charset="0"/>
              </a:rPr>
              <a:t>,…,</a:t>
            </a:r>
            <a:r>
              <a:rPr lang="de-DE" sz="1200" b="1" dirty="0" err="1" smtClean="0">
                <a:latin typeface="Times" pitchFamily="18" charset="0"/>
              </a:rPr>
              <a:t>r</a:t>
            </a:r>
            <a:r>
              <a:rPr lang="de-DE" sz="1200" baseline="-25000" dirty="0" err="1" smtClean="0">
                <a:latin typeface="Times" pitchFamily="18" charset="0"/>
              </a:rPr>
              <a:t>n</a:t>
            </a:r>
            <a:endParaRPr lang="de-DE" sz="1200" baseline="-25000" dirty="0" smtClean="0">
              <a:latin typeface="Times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Charges</a:t>
            </a:r>
            <a:r>
              <a:rPr lang="de-DE" sz="1200" dirty="0" smtClean="0"/>
              <a:t>:          </a:t>
            </a:r>
            <a:r>
              <a:rPr lang="de-DE" sz="1200" dirty="0" smtClean="0">
                <a:latin typeface="Times" pitchFamily="18" charset="0"/>
              </a:rPr>
              <a:t>Z</a:t>
            </a:r>
            <a:r>
              <a:rPr lang="de-DE" sz="1200" baseline="-25000" dirty="0" smtClean="0">
                <a:latin typeface="Times" pitchFamily="18" charset="0"/>
              </a:rPr>
              <a:t>1</a:t>
            </a:r>
            <a:r>
              <a:rPr lang="de-DE" sz="1200" dirty="0" smtClean="0">
                <a:latin typeface="Times" pitchFamily="18" charset="0"/>
              </a:rPr>
              <a:t>,…,Z</a:t>
            </a:r>
            <a:r>
              <a:rPr lang="de-DE" sz="1200" baseline="-25000" dirty="0" smtClean="0">
                <a:latin typeface="Times" pitchFamily="18" charset="0"/>
              </a:rPr>
              <a:t>N</a:t>
            </a:r>
            <a:r>
              <a:rPr lang="de-DE" sz="1200" dirty="0" smtClean="0">
                <a:latin typeface="Times" pitchFamily="18" charset="0"/>
              </a:rPr>
              <a:t>       q</a:t>
            </a:r>
            <a:r>
              <a:rPr lang="de-DE" sz="1200" baseline="-25000" dirty="0" smtClean="0">
                <a:latin typeface="Times" pitchFamily="18" charset="0"/>
              </a:rPr>
              <a:t>1</a:t>
            </a:r>
            <a:r>
              <a:rPr lang="de-DE" sz="1200" dirty="0" smtClean="0">
                <a:latin typeface="Times" pitchFamily="18" charset="0"/>
              </a:rPr>
              <a:t>,…,</a:t>
            </a:r>
            <a:r>
              <a:rPr lang="de-DE" sz="1200" dirty="0" err="1" smtClean="0">
                <a:latin typeface="Times" pitchFamily="18" charset="0"/>
              </a:rPr>
              <a:t>q</a:t>
            </a:r>
            <a:r>
              <a:rPr lang="de-DE" sz="1200" baseline="-25000" dirty="0" err="1" smtClean="0">
                <a:latin typeface="Times" pitchFamily="18" charset="0"/>
              </a:rPr>
              <a:t>n</a:t>
            </a:r>
            <a:r>
              <a:rPr lang="de-DE" sz="1200" dirty="0" smtClean="0">
                <a:latin typeface="Times" pitchFamily="18" charset="0"/>
              </a:rPr>
              <a:t>=-1 </a:t>
            </a:r>
          </a:p>
        </p:txBody>
      </p:sp>
      <p:graphicFrame>
        <p:nvGraphicFramePr>
          <p:cNvPr id="8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72072"/>
              </p:ext>
            </p:extLst>
          </p:nvPr>
        </p:nvGraphicFramePr>
        <p:xfrm>
          <a:off x="2424113" y="3279775"/>
          <a:ext cx="41624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" name="Equation" r:id="rId5" imgW="2971800" imgH="241200" progId="Equation.3">
                  <p:embed/>
                </p:oleObj>
              </mc:Choice>
              <mc:Fallback>
                <p:oleObj name="Equation" r:id="rId5" imgW="2971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4113" y="3279775"/>
                        <a:ext cx="41624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6951524" y="2975639"/>
            <a:ext cx="1368152" cy="9764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231532"/>
              </p:ext>
            </p:extLst>
          </p:nvPr>
        </p:nvGraphicFramePr>
        <p:xfrm>
          <a:off x="651120" y="3783841"/>
          <a:ext cx="248472" cy="28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" name="Equation" r:id="rId7" imgW="177480" imgH="203040" progId="Equation.3">
                  <p:embed/>
                </p:oleObj>
              </mc:Choice>
              <mc:Fallback>
                <p:oleObj name="Equation" r:id="rId7" imgW="1774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120" y="3783841"/>
                        <a:ext cx="248472" cy="28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763509"/>
              </p:ext>
            </p:extLst>
          </p:nvPr>
        </p:nvGraphicFramePr>
        <p:xfrm>
          <a:off x="4644008" y="3783841"/>
          <a:ext cx="1422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" name="Equation" r:id="rId9" imgW="1015920" imgH="241200" progId="Equation.3">
                  <p:embed/>
                </p:oleObj>
              </mc:Choice>
              <mc:Fallback>
                <p:oleObj name="Equation" r:id="rId9" imgW="10159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4008" y="3783841"/>
                        <a:ext cx="1422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39786"/>
              </p:ext>
            </p:extLst>
          </p:nvPr>
        </p:nvGraphicFramePr>
        <p:xfrm>
          <a:off x="683568" y="4380935"/>
          <a:ext cx="16002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" name="Equation" r:id="rId11" imgW="1143000" imgH="203040" progId="Equation.3">
                  <p:embed/>
                </p:oleObj>
              </mc:Choice>
              <mc:Fallback>
                <p:oleObj name="Equation" r:id="rId11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380935"/>
                        <a:ext cx="16002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70667"/>
              </p:ext>
            </p:extLst>
          </p:nvPr>
        </p:nvGraphicFramePr>
        <p:xfrm>
          <a:off x="2768600" y="4186010"/>
          <a:ext cx="45339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" name="Equation" r:id="rId13" imgW="3238200" imgH="558720" progId="Equation.3">
                  <p:embed/>
                </p:oleObj>
              </mc:Choice>
              <mc:Fallback>
                <p:oleObj name="Equation" r:id="rId13" imgW="323820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68600" y="4186010"/>
                        <a:ext cx="453390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0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81758"/>
              </p:ext>
            </p:extLst>
          </p:nvPr>
        </p:nvGraphicFramePr>
        <p:xfrm>
          <a:off x="1718860" y="5076711"/>
          <a:ext cx="62944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" name="Equation" r:id="rId15" imgW="4495680" imgH="215640" progId="Equation.3">
                  <p:embed/>
                </p:oleObj>
              </mc:Choice>
              <mc:Fallback>
                <p:oleObj name="Equation" r:id="rId15" imgW="4495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18860" y="5076711"/>
                        <a:ext cx="6294438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611560" y="566124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82" y="1623071"/>
            <a:ext cx="1338168" cy="11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9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Born Oppenheimer Approximation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latin typeface="Times" pitchFamily="18" charset="0"/>
              </a:rPr>
              <a:t>m</a:t>
            </a:r>
            <a:r>
              <a:rPr lang="de-DE" sz="1600" baseline="-25000" dirty="0" err="1" smtClean="0"/>
              <a:t>nucleus</a:t>
            </a:r>
            <a:r>
              <a:rPr lang="de-DE" sz="1600" dirty="0" smtClean="0"/>
              <a:t> </a:t>
            </a:r>
            <a:r>
              <a:rPr lang="de-DE" sz="1600" dirty="0"/>
              <a:t>&gt;&gt; </a:t>
            </a:r>
            <a:r>
              <a:rPr lang="de-DE" sz="1600" dirty="0" err="1">
                <a:latin typeface="Times" pitchFamily="18" charset="0"/>
              </a:rPr>
              <a:t>m</a:t>
            </a:r>
            <a:r>
              <a:rPr lang="de-DE" sz="1600" baseline="-25000" dirty="0" err="1"/>
              <a:t>electron</a:t>
            </a:r>
            <a:r>
              <a:rPr lang="de-DE" sz="1600" dirty="0"/>
              <a:t> 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sym typeface="Wingdings" panose="05000000000000000000" pitchFamily="2" charset="2"/>
              </a:rPr>
              <a:t>electrons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move</a:t>
            </a:r>
            <a:r>
              <a:rPr lang="de-DE" sz="1600" dirty="0" smtClean="0">
                <a:sym typeface="Wingdings" panose="05000000000000000000" pitchFamily="2" charset="2"/>
              </a:rPr>
              <a:t> a </a:t>
            </a:r>
            <a:r>
              <a:rPr lang="de-DE" sz="1600" dirty="0" err="1" smtClean="0">
                <a:sym typeface="Wingdings" panose="05000000000000000000" pitchFamily="2" charset="2"/>
              </a:rPr>
              <a:t>lot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faster</a:t>
            </a:r>
            <a:r>
              <a:rPr lang="de-DE" sz="1600" dirty="0" smtClean="0">
                <a:sym typeface="Wingdings" panose="05000000000000000000" pitchFamily="2" charset="2"/>
              </a:rPr>
              <a:t>  „</a:t>
            </a:r>
            <a:r>
              <a:rPr lang="de-DE" sz="1600" dirty="0" err="1" smtClean="0">
                <a:sym typeface="Wingdings" panose="05000000000000000000" pitchFamily="2" charset="2"/>
              </a:rPr>
              <a:t>Freeze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nuclear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motion</a:t>
            </a:r>
            <a:r>
              <a:rPr lang="de-DE" sz="1600" dirty="0" smtClean="0">
                <a:sym typeface="Wingdings" panose="05000000000000000000" pitchFamily="2" charset="2"/>
              </a:rPr>
              <a:t>“</a:t>
            </a: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	 </a:t>
            </a:r>
            <a:r>
              <a:rPr lang="de-DE" sz="1600" dirty="0" err="1" smtClean="0">
                <a:sym typeface="Wingdings" panose="05000000000000000000" pitchFamily="2" charset="2"/>
              </a:rPr>
              <a:t>Coordinates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of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nuclei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are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parameters</a:t>
            </a:r>
            <a:r>
              <a:rPr lang="de-DE" sz="1600" dirty="0" smtClean="0">
                <a:sym typeface="Wingdings" panose="05000000000000000000" pitchFamily="2" charset="2"/>
              </a:rPr>
              <a:t> (not variables </a:t>
            </a:r>
            <a:r>
              <a:rPr lang="de-DE" sz="1600" dirty="0" err="1" smtClean="0">
                <a:sym typeface="Wingdings" panose="05000000000000000000" pitchFamily="2" charset="2"/>
              </a:rPr>
              <a:t>anymore</a:t>
            </a:r>
            <a:r>
              <a:rPr lang="de-DE" sz="1600" dirty="0" smtClean="0">
                <a:sym typeface="Wingdings" panose="05000000000000000000" pitchFamily="2" charset="2"/>
              </a:rPr>
              <a:t>!)</a:t>
            </a: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	</a:t>
            </a:r>
            <a:r>
              <a:rPr lang="de-DE" sz="1600" dirty="0" err="1" smtClean="0">
                <a:sym typeface="Wingdings" panose="05000000000000000000" pitchFamily="2" charset="2"/>
              </a:rPr>
              <a:t>Solve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ym typeface="Wingdings" panose="05000000000000000000" pitchFamily="2" charset="2"/>
              </a:rPr>
              <a:t> electronic </a:t>
            </a:r>
            <a:r>
              <a:rPr lang="de-DE" sz="1600" dirty="0" err="1" smtClean="0">
                <a:sym typeface="Wingdings" panose="05000000000000000000" pitchFamily="2" charset="2"/>
              </a:rPr>
              <a:t>Schrödinger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equation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for</a:t>
            </a:r>
            <a:r>
              <a:rPr lang="de-DE" sz="1600" dirty="0" smtClean="0">
                <a:sym typeface="Wingdings" panose="05000000000000000000" pitchFamily="2" charset="2"/>
              </a:rPr>
              <a:t> different </a:t>
            </a:r>
            <a:r>
              <a:rPr lang="de-DE" sz="1600" dirty="0" err="1" smtClean="0">
                <a:sym typeface="Wingdings" panose="05000000000000000000" pitchFamily="2" charset="2"/>
              </a:rPr>
              <a:t>positions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of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nuclei</a:t>
            </a:r>
            <a:endParaRPr lang="de-DE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	 </a:t>
            </a:r>
            <a:r>
              <a:rPr lang="de-DE" sz="1600" i="1" dirty="0">
                <a:latin typeface="Times" pitchFamily="18" charset="0"/>
              </a:rPr>
              <a:t>E</a:t>
            </a:r>
            <a:r>
              <a:rPr lang="de-DE" sz="1600" dirty="0">
                <a:latin typeface="Times" pitchFamily="18" charset="0"/>
              </a:rPr>
              <a:t>=</a:t>
            </a:r>
            <a:r>
              <a:rPr lang="de-DE" sz="1600" i="1" dirty="0">
                <a:latin typeface="Times" pitchFamily="18" charset="0"/>
              </a:rPr>
              <a:t>E</a:t>
            </a:r>
            <a:r>
              <a:rPr lang="de-DE" sz="1600" dirty="0">
                <a:latin typeface="Times" pitchFamily="18" charset="0"/>
              </a:rPr>
              <a:t>(</a:t>
            </a:r>
            <a:r>
              <a:rPr lang="de-DE" sz="1600" b="1" dirty="0">
                <a:latin typeface="Times" pitchFamily="18" charset="0"/>
              </a:rPr>
              <a:t>R</a:t>
            </a:r>
            <a:r>
              <a:rPr lang="de-DE" sz="1600" baseline="-25000" dirty="0">
                <a:latin typeface="Times" pitchFamily="18" charset="0"/>
              </a:rPr>
              <a:t>1</a:t>
            </a:r>
            <a:r>
              <a:rPr lang="de-DE" sz="1600" dirty="0">
                <a:latin typeface="Times" pitchFamily="18" charset="0"/>
              </a:rPr>
              <a:t>,…,</a:t>
            </a:r>
            <a:r>
              <a:rPr lang="de-DE" sz="1600" b="1" dirty="0">
                <a:latin typeface="Times" pitchFamily="18" charset="0"/>
              </a:rPr>
              <a:t>R</a:t>
            </a:r>
            <a:r>
              <a:rPr lang="de-DE" sz="1600" baseline="-25000" dirty="0">
                <a:latin typeface="Times" pitchFamily="18" charset="0"/>
              </a:rPr>
              <a:t>N</a:t>
            </a:r>
            <a:r>
              <a:rPr lang="de-DE" sz="1600" dirty="0">
                <a:latin typeface="Times" pitchFamily="18" charset="0"/>
              </a:rPr>
              <a:t>)=</a:t>
            </a:r>
            <a:r>
              <a:rPr lang="de-DE" sz="1600" i="1" dirty="0">
                <a:latin typeface="Times" pitchFamily="18" charset="0"/>
              </a:rPr>
              <a:t>E</a:t>
            </a:r>
            <a:r>
              <a:rPr lang="de-DE" sz="1600" dirty="0">
                <a:latin typeface="Times" pitchFamily="18" charset="0"/>
              </a:rPr>
              <a:t>{</a:t>
            </a:r>
            <a:r>
              <a:rPr lang="de-DE" sz="1600" b="1" dirty="0">
                <a:latin typeface="Times" pitchFamily="18" charset="0"/>
              </a:rPr>
              <a:t>R</a:t>
            </a:r>
            <a:r>
              <a:rPr lang="de-DE" sz="1600" dirty="0">
                <a:latin typeface="Times" pitchFamily="18" charset="0"/>
              </a:rPr>
              <a:t>}</a:t>
            </a:r>
            <a:r>
              <a:rPr lang="de-DE" sz="1600" dirty="0"/>
              <a:t>: </a:t>
            </a:r>
            <a:r>
              <a:rPr lang="de-DE" sz="1600" dirty="0" smtClean="0">
                <a:sym typeface="Wingdings" panose="05000000000000000000" pitchFamily="2" charset="2"/>
              </a:rPr>
              <a:t>Potential </a:t>
            </a:r>
            <a:r>
              <a:rPr lang="de-DE" sz="1600" dirty="0" err="1" smtClean="0">
                <a:sym typeface="Wingdings" panose="05000000000000000000" pitchFamily="2" charset="2"/>
              </a:rPr>
              <a:t>energy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surface</a:t>
            </a:r>
            <a:endParaRPr lang="de-DE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/>
          </a:p>
        </p:txBody>
      </p:sp>
      <p:graphicFrame>
        <p:nvGraphicFramePr>
          <p:cNvPr id="5" name="Objekt 10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113246"/>
              </p:ext>
            </p:extLst>
          </p:nvPr>
        </p:nvGraphicFramePr>
        <p:xfrm>
          <a:off x="1547664" y="2852936"/>
          <a:ext cx="44434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3" imgW="3174840" imgH="723600" progId="Equation.3">
                  <p:embed/>
                </p:oleObj>
              </mc:Choice>
              <mc:Fallback>
                <p:oleObj name="Equation" r:id="rId3" imgW="3174840" imgH="72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4443412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73" y="4491326"/>
            <a:ext cx="2792440" cy="17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Next </a:t>
            </a:r>
            <a:r>
              <a:rPr lang="de-DE" sz="1800" dirty="0" err="1" smtClean="0"/>
              <a:t>approximation</a:t>
            </a:r>
            <a:r>
              <a:rPr lang="de-DE" sz="1800" dirty="0" smtClean="0"/>
              <a:t>: Slater </a:t>
            </a:r>
            <a:r>
              <a:rPr lang="de-DE" sz="1800" dirty="0" err="1" smtClean="0"/>
              <a:t>Determinant</a:t>
            </a:r>
            <a:endParaRPr lang="de-DE" sz="1800" dirty="0" smtClean="0"/>
          </a:p>
          <a:p>
            <a:endParaRPr lang="de-DE" sz="1800" dirty="0"/>
          </a:p>
          <a:p>
            <a:pPr marL="0" indent="0">
              <a:buNone/>
            </a:pPr>
            <a:r>
              <a:rPr lang="de-DE" sz="1600" dirty="0" smtClean="0"/>
              <a:t>Wave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a </a:t>
            </a:r>
            <a:r>
              <a:rPr lang="de-DE" sz="1600" dirty="0" err="1" smtClean="0"/>
              <a:t>product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single</a:t>
            </a:r>
            <a:r>
              <a:rPr lang="de-DE" sz="1600" dirty="0" smtClean="0"/>
              <a:t> </a:t>
            </a:r>
            <a:r>
              <a:rPr lang="de-DE" sz="1600" dirty="0" err="1" smtClean="0"/>
              <a:t>particle</a:t>
            </a:r>
            <a:r>
              <a:rPr lang="de-DE" sz="1600" dirty="0" smtClean="0"/>
              <a:t> </a:t>
            </a:r>
            <a:r>
              <a:rPr lang="de-DE" sz="1600" dirty="0" err="1" smtClean="0"/>
              <a:t>wave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: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dirty="0" err="1" smtClean="0"/>
              <a:t>With</a:t>
            </a:r>
            <a:r>
              <a:rPr lang="de-DE" sz="1600" dirty="0" smtClean="0"/>
              <a:t> Pauli </a:t>
            </a:r>
            <a:r>
              <a:rPr lang="de-DE" sz="1600" dirty="0" err="1" smtClean="0"/>
              <a:t>Principle</a:t>
            </a:r>
            <a:r>
              <a:rPr lang="de-DE" sz="1600" dirty="0" smtClean="0"/>
              <a:t>: </a:t>
            </a:r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err="1" smtClean="0"/>
              <a:t>Using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variation</a:t>
            </a:r>
            <a:r>
              <a:rPr lang="de-DE" sz="1600" dirty="0" smtClean="0"/>
              <a:t> </a:t>
            </a:r>
            <a:r>
              <a:rPr lang="de-DE" sz="1600" dirty="0" err="1" smtClean="0"/>
              <a:t>principle</a:t>
            </a:r>
            <a:r>
              <a:rPr lang="de-DE" sz="1600" dirty="0" smtClean="0"/>
              <a:t> :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sym typeface="Wingdings" panose="05000000000000000000" pitchFamily="2" charset="2"/>
              </a:rPr>
              <a:t>Finding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best</a:t>
            </a:r>
            <a:r>
              <a:rPr lang="de-DE" sz="1600" dirty="0" smtClean="0">
                <a:sym typeface="Wingdings" panose="05000000000000000000" pitchFamily="2" charset="2"/>
              </a:rPr>
              <a:t> Slater </a:t>
            </a:r>
            <a:r>
              <a:rPr lang="de-DE" sz="1600" dirty="0" err="1" smtClean="0">
                <a:sym typeface="Wingdings" panose="05000000000000000000" pitchFamily="2" charset="2"/>
              </a:rPr>
              <a:t>determinant</a:t>
            </a:r>
            <a:r>
              <a:rPr lang="de-DE" sz="1600" dirty="0" smtClean="0">
                <a:sym typeface="Wingdings" panose="05000000000000000000" pitchFamily="2" charset="2"/>
              </a:rPr>
              <a:t> ( </a:t>
            </a:r>
            <a:r>
              <a:rPr lang="de-DE" sz="1600" dirty="0" err="1" smtClean="0">
                <a:sym typeface="Wingdings" panose="05000000000000000000" pitchFamily="2" charset="2"/>
              </a:rPr>
              <a:t>yielding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lowest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energy</a:t>
            </a:r>
            <a:r>
              <a:rPr lang="de-DE" sz="16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 smtClean="0"/>
              <a:t>			</a:t>
            </a:r>
            <a:r>
              <a:rPr lang="de-DE" sz="2400" dirty="0" err="1" smtClean="0"/>
              <a:t>Hartree</a:t>
            </a:r>
            <a:r>
              <a:rPr lang="de-DE" sz="2400" dirty="0" smtClean="0"/>
              <a:t>-Fock </a:t>
            </a:r>
            <a:r>
              <a:rPr lang="de-DE" sz="2400" dirty="0" err="1" smtClean="0"/>
              <a:t>theory</a:t>
            </a:r>
            <a:r>
              <a:rPr lang="de-DE" sz="1600" dirty="0" smtClean="0"/>
              <a:t>	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graphicFrame>
        <p:nvGraphicFramePr>
          <p:cNvPr id="5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527955"/>
              </p:ext>
            </p:extLst>
          </p:nvPr>
        </p:nvGraphicFramePr>
        <p:xfrm>
          <a:off x="2454276" y="2204864"/>
          <a:ext cx="21161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3" imgW="1511280" imgH="215640" progId="Equation.3">
                  <p:embed/>
                </p:oleObj>
              </mc:Choice>
              <mc:Fallback>
                <p:oleObj name="Equation" r:id="rId3" imgW="1511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6" y="2204864"/>
                        <a:ext cx="21161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3351"/>
              </p:ext>
            </p:extLst>
          </p:nvPr>
        </p:nvGraphicFramePr>
        <p:xfrm>
          <a:off x="2454276" y="2521570"/>
          <a:ext cx="62372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5" imgW="4457520" imgH="482400" progId="Equation.3">
                  <p:embed/>
                </p:oleObj>
              </mc:Choice>
              <mc:Fallback>
                <p:oleObj name="Equation" r:id="rId5" imgW="4457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6" y="2521570"/>
                        <a:ext cx="623728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16220"/>
              </p:ext>
            </p:extLst>
          </p:nvPr>
        </p:nvGraphicFramePr>
        <p:xfrm>
          <a:off x="3275856" y="3457324"/>
          <a:ext cx="2400048" cy="49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7" imgW="1714320" imgH="355320" progId="Equation.3">
                  <p:embed/>
                </p:oleObj>
              </mc:Choice>
              <mc:Fallback>
                <p:oleObj name="Equation" r:id="rId7" imgW="171432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856" y="3457324"/>
                        <a:ext cx="2400048" cy="497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1669932" y="5157192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9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Hartree</a:t>
            </a:r>
            <a:r>
              <a:rPr lang="de-DE" dirty="0" smtClean="0"/>
              <a:t>-Fock </a:t>
            </a:r>
            <a:r>
              <a:rPr lang="de-DE" dirty="0" err="1" smtClean="0"/>
              <a:t>procedure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electron</a:t>
            </a:r>
            <a:r>
              <a:rPr lang="de-DE" sz="1800" dirty="0" smtClean="0"/>
              <a:t> </a:t>
            </a:r>
            <a:r>
              <a:rPr lang="de-DE" sz="1800" dirty="0" err="1" smtClean="0"/>
              <a:t>electron</a:t>
            </a:r>
            <a:r>
              <a:rPr lang="de-DE" sz="1800" dirty="0" smtClean="0"/>
              <a:t> </a:t>
            </a:r>
            <a:r>
              <a:rPr lang="de-DE" sz="1800" dirty="0" err="1" smtClean="0"/>
              <a:t>interaction</a:t>
            </a:r>
            <a:r>
              <a:rPr lang="de-DE" sz="1800" dirty="0" smtClean="0"/>
              <a:t>: HF </a:t>
            </a:r>
            <a:r>
              <a:rPr lang="de-DE" sz="1800" dirty="0" err="1" smtClean="0"/>
              <a:t>mean-field</a:t>
            </a:r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err="1" smtClean="0"/>
              <a:t>Example</a:t>
            </a:r>
            <a:r>
              <a:rPr lang="de-DE" sz="1800" dirty="0" smtClean="0"/>
              <a:t>: Coulomb </a:t>
            </a:r>
            <a:r>
              <a:rPr lang="de-DE" sz="1800" dirty="0" err="1" smtClean="0"/>
              <a:t>energy</a:t>
            </a:r>
            <a:r>
              <a:rPr lang="de-DE" sz="1800" dirty="0" smtClean="0"/>
              <a:t>:</a:t>
            </a:r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determine</a:t>
            </a:r>
            <a:r>
              <a:rPr lang="de-DE" sz="1800" dirty="0" smtClean="0"/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800" dirty="0" smtClean="0"/>
              <a:t> </a:t>
            </a:r>
            <a:r>
              <a:rPr lang="de-DE" sz="1800" dirty="0" err="1" smtClean="0"/>
              <a:t>we</a:t>
            </a:r>
            <a:r>
              <a:rPr lang="de-DE" sz="1800" dirty="0" smtClean="0"/>
              <a:t> </a:t>
            </a:r>
            <a:r>
              <a:rPr lang="de-DE" sz="1800" dirty="0" err="1" smtClean="0"/>
              <a:t>need</a:t>
            </a:r>
            <a:r>
              <a:rPr lang="de-DE" sz="1800" dirty="0" smtClean="0"/>
              <a:t> </a:t>
            </a:r>
            <a:r>
              <a:rPr lang="de-DE" sz="1800" dirty="0" smtClean="0">
                <a:latin typeface="Times" pitchFamily="18" charset="0"/>
              </a:rPr>
              <a:t>J</a:t>
            </a:r>
            <a:r>
              <a:rPr lang="de-DE" sz="1800" dirty="0" smtClean="0"/>
              <a:t>, but </a:t>
            </a:r>
            <a:r>
              <a:rPr lang="de-DE" sz="1800" dirty="0" smtClean="0">
                <a:latin typeface="Times" pitchFamily="18" charset="0"/>
              </a:rPr>
              <a:t>J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 smtClean="0"/>
              <a:t>function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800" dirty="0" smtClean="0">
                <a:latin typeface="Times" pitchFamily="18" charset="0"/>
              </a:rPr>
              <a:t> </a:t>
            </a:r>
            <a:r>
              <a:rPr lang="de-DE" sz="1800" dirty="0" smtClean="0">
                <a:latin typeface="Times" pitchFamily="18" charset="0"/>
              </a:rPr>
              <a:t>(</a:t>
            </a:r>
            <a:r>
              <a:rPr lang="de-DE" sz="1800" dirty="0" smtClean="0">
                <a:latin typeface="Times" pitchFamily="18" charset="0"/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latin typeface="Times" pitchFamily="18" charset="0"/>
                <a:sym typeface="Wingdings" panose="05000000000000000000" pitchFamily="2" charset="2"/>
              </a:rPr>
              <a:t>J </a:t>
            </a:r>
            <a:r>
              <a:rPr lang="de-DE" sz="1800" dirty="0" smtClean="0">
                <a:latin typeface="Times" pitchFamily="18" charset="0"/>
                <a:sym typeface="Wingdings" panose="05000000000000000000" pitchFamily="2" charset="2"/>
              </a:rPr>
              <a:t>= </a:t>
            </a:r>
            <a:r>
              <a:rPr lang="de-DE" sz="1800" dirty="0" smtClean="0">
                <a:latin typeface="Times" pitchFamily="18" charset="0"/>
                <a:sym typeface="Wingdings" panose="05000000000000000000" pitchFamily="2" charset="2"/>
              </a:rPr>
              <a:t>J(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800" dirty="0" smtClean="0">
                <a:latin typeface="Times" pitchFamily="18" charset="0"/>
              </a:rPr>
              <a:t>))</a:t>
            </a:r>
            <a:endParaRPr lang="de-DE" sz="1800" dirty="0" smtClean="0">
              <a:latin typeface="Times" pitchFamily="18" charset="0"/>
            </a:endParaRPr>
          </a:p>
          <a:p>
            <a:pPr marL="933450" lvl="2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800" dirty="0" smtClean="0"/>
              <a:t>	</a:t>
            </a:r>
            <a:r>
              <a:rPr lang="el-GR" sz="1800" dirty="0"/>
              <a:t> </a:t>
            </a:r>
            <a:r>
              <a:rPr lang="de-DE" sz="1800" dirty="0" smtClean="0"/>
              <a:t>„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needed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determine</a:t>
            </a:r>
            <a:r>
              <a:rPr lang="de-DE" sz="1800" dirty="0" smtClean="0"/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800" dirty="0" smtClean="0"/>
              <a:t>“</a:t>
            </a:r>
            <a:r>
              <a:rPr lang="de-DE" sz="1800" dirty="0" smtClean="0"/>
              <a:t>	iterative </a:t>
            </a:r>
            <a:r>
              <a:rPr lang="de-DE" sz="1800" dirty="0" err="1" smtClean="0"/>
              <a:t>process</a:t>
            </a:r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333484"/>
              </p:ext>
            </p:extLst>
          </p:nvPr>
        </p:nvGraphicFramePr>
        <p:xfrm>
          <a:off x="2889476" y="3573016"/>
          <a:ext cx="336187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3" imgW="3162240" imgH="1218960" progId="Equation.3">
                  <p:embed/>
                </p:oleObj>
              </mc:Choice>
              <mc:Fallback>
                <p:oleObj name="Equation" r:id="rId3" imgW="3162240" imgH="1218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476" y="3573016"/>
                        <a:ext cx="3361874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491880" y="4681578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Coulomb-Operator </a:t>
            </a:r>
            <a:r>
              <a:rPr lang="de-DE" sz="1400" i="1" dirty="0" smtClean="0"/>
              <a:t>J(1)</a:t>
            </a:r>
            <a:endParaRPr lang="de-DE" sz="1400" i="1" dirty="0"/>
          </a:p>
        </p:txBody>
      </p:sp>
      <p:graphicFrame>
        <p:nvGraphicFramePr>
          <p:cNvPr id="7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54981"/>
              </p:ext>
            </p:extLst>
          </p:nvPr>
        </p:nvGraphicFramePr>
        <p:xfrm>
          <a:off x="755576" y="1616206"/>
          <a:ext cx="7414616" cy="1257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5" imgW="5841720" imgH="990360" progId="Equation.3">
                  <p:embed/>
                </p:oleObj>
              </mc:Choice>
              <mc:Fallback>
                <p:oleObj name="Equation" r:id="rId5" imgW="584172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16206"/>
                        <a:ext cx="7414616" cy="1257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30"/>
          <p:cNvSpPr txBox="1"/>
          <p:nvPr/>
        </p:nvSpPr>
        <p:spPr>
          <a:xfrm>
            <a:off x="1492682" y="2689756"/>
            <a:ext cx="170912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400" dirty="0" smtClean="0"/>
              <a:t>Coulomb </a:t>
            </a:r>
            <a:r>
              <a:rPr lang="de-DE" sz="1400" dirty="0" err="1" smtClean="0"/>
              <a:t>energy</a:t>
            </a:r>
            <a:r>
              <a:rPr lang="de-DE" sz="1400" dirty="0" smtClean="0"/>
              <a:t> </a:t>
            </a:r>
            <a:r>
              <a:rPr lang="de-DE" sz="1400" i="1" dirty="0" smtClean="0">
                <a:latin typeface="Times" pitchFamily="18" charset="0"/>
              </a:rPr>
              <a:t>E</a:t>
            </a:r>
            <a:r>
              <a:rPr lang="de-DE" sz="1400" i="1" baseline="-25000" dirty="0" smtClean="0">
                <a:latin typeface="Times" pitchFamily="18" charset="0"/>
              </a:rPr>
              <a:t>J</a:t>
            </a:r>
          </a:p>
        </p:txBody>
      </p:sp>
      <p:sp>
        <p:nvSpPr>
          <p:cNvPr id="9" name="Textfeld 31"/>
          <p:cNvSpPr txBox="1"/>
          <p:nvPr/>
        </p:nvSpPr>
        <p:spPr>
          <a:xfrm>
            <a:off x="5528340" y="2708920"/>
            <a:ext cx="1795684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400" dirty="0" err="1" smtClean="0"/>
              <a:t>exchange</a:t>
            </a:r>
            <a:r>
              <a:rPr lang="de-DE" sz="1400" dirty="0" smtClean="0"/>
              <a:t> </a:t>
            </a:r>
            <a:r>
              <a:rPr lang="de-DE" sz="1400" dirty="0" err="1" smtClean="0"/>
              <a:t>energy</a:t>
            </a:r>
            <a:r>
              <a:rPr lang="de-DE" sz="1400" dirty="0" smtClean="0"/>
              <a:t> </a:t>
            </a:r>
            <a:r>
              <a:rPr lang="de-DE" sz="1400" i="1" dirty="0" smtClean="0">
                <a:latin typeface="Times" pitchFamily="18" charset="0"/>
              </a:rPr>
              <a:t>E</a:t>
            </a:r>
            <a:r>
              <a:rPr lang="de-DE" sz="1400" i="1" baseline="-25000" dirty="0" smtClean="0">
                <a:latin typeface="Times" pitchFamily="18" charset="0"/>
              </a:rPr>
              <a:t>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5576" y="573325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Arrow 10"/>
          <p:cNvSpPr/>
          <p:nvPr/>
        </p:nvSpPr>
        <p:spPr>
          <a:xfrm>
            <a:off x="4427984" y="573325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7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Hartree</a:t>
            </a:r>
            <a:r>
              <a:rPr lang="de-DE" dirty="0"/>
              <a:t>-</a:t>
            </a:r>
            <a:r>
              <a:rPr lang="de-DE" dirty="0" smtClean="0"/>
              <a:t>Fock </a:t>
            </a:r>
            <a:r>
              <a:rPr lang="de-DE" dirty="0" err="1" smtClean="0"/>
              <a:t>procedure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: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600" dirty="0" smtClean="0"/>
              <a:t>	„</a:t>
            </a:r>
            <a:r>
              <a:rPr lang="de-DE" sz="1600" dirty="0" err="1" smtClean="0"/>
              <a:t>Guess</a:t>
            </a:r>
            <a:r>
              <a:rPr lang="de-DE" sz="1600" dirty="0" smtClean="0"/>
              <a:t>“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baseline="30000" dirty="0" smtClean="0"/>
              <a:t>SD</a:t>
            </a: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		</a:t>
            </a:r>
            <a:r>
              <a:rPr lang="de-DE" sz="1600" dirty="0" smtClean="0">
                <a:sym typeface="Wingdings" panose="05000000000000000000" pitchFamily="2" charset="2"/>
              </a:rPr>
              <a:t> Works, but not </a:t>
            </a:r>
            <a:r>
              <a:rPr lang="de-DE" sz="1600" dirty="0" err="1" smtClean="0">
                <a:sym typeface="Wingdings" panose="05000000000000000000" pitchFamily="2" charset="2"/>
              </a:rPr>
              <a:t>very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efficient</a:t>
            </a:r>
            <a:r>
              <a:rPr lang="de-DE" sz="1600" dirty="0">
                <a:sym typeface="Wingdings" panose="05000000000000000000" pitchFamily="2" charset="2"/>
              </a:rPr>
              <a:t>!</a:t>
            </a:r>
            <a:endParaRPr lang="de-DE" sz="1600" dirty="0"/>
          </a:p>
        </p:txBody>
      </p:sp>
      <p:sp>
        <p:nvSpPr>
          <p:cNvPr id="7" name="Down Arrow 6"/>
          <p:cNvSpPr/>
          <p:nvPr/>
        </p:nvSpPr>
        <p:spPr>
          <a:xfrm>
            <a:off x="1692513" y="2440008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0525" y="3212976"/>
            <a:ext cx="3600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smtClean="0"/>
              <a:t>Fock </a:t>
            </a:r>
            <a:r>
              <a:rPr lang="de-DE" sz="1600" dirty="0" err="1" smtClean="0"/>
              <a:t>operator</a:t>
            </a:r>
            <a:endParaRPr lang="de-DE" sz="1600" dirty="0"/>
          </a:p>
          <a:p>
            <a:r>
              <a:rPr lang="de-DE" sz="1600" dirty="0" smtClean="0"/>
              <a:t> </a:t>
            </a:r>
            <a:r>
              <a:rPr lang="de-DE" sz="1600" dirty="0" smtClean="0">
                <a:latin typeface="Times" pitchFamily="18" charset="0"/>
              </a:rPr>
              <a:t>F[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dirty="0" smtClean="0">
                <a:latin typeface="Times" pitchFamily="18" charset="0"/>
              </a:rPr>
              <a:t>] </a:t>
            </a:r>
            <a:r>
              <a:rPr lang="de-DE" sz="1600" dirty="0">
                <a:latin typeface="Times" pitchFamily="18" charset="0"/>
              </a:rPr>
              <a:t>= </a:t>
            </a:r>
            <a:r>
              <a:rPr lang="de-DE" sz="1600" dirty="0" smtClean="0">
                <a:latin typeface="Times" pitchFamily="18" charset="0"/>
              </a:rPr>
              <a:t>T[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dirty="0" smtClean="0">
                <a:latin typeface="Times" pitchFamily="18" charset="0"/>
              </a:rPr>
              <a:t>]+ </a:t>
            </a:r>
            <a:r>
              <a:rPr lang="de-DE" sz="1600" dirty="0" err="1" smtClean="0">
                <a:latin typeface="Times" pitchFamily="18" charset="0"/>
              </a:rPr>
              <a:t>V</a:t>
            </a:r>
            <a:r>
              <a:rPr lang="de-DE" sz="1600" baseline="-25000" dirty="0" err="1" smtClean="0">
                <a:latin typeface="Times" pitchFamily="18" charset="0"/>
              </a:rPr>
              <a:t>ne</a:t>
            </a:r>
            <a:r>
              <a:rPr lang="de-DE" sz="1600" dirty="0" smtClean="0">
                <a:latin typeface="Times" pitchFamily="18" charset="0"/>
              </a:rPr>
              <a:t>[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dirty="0" smtClean="0">
                <a:latin typeface="Times" pitchFamily="18" charset="0"/>
              </a:rPr>
              <a:t>] </a:t>
            </a:r>
            <a:r>
              <a:rPr lang="de-DE" sz="1600" dirty="0">
                <a:latin typeface="Times" pitchFamily="18" charset="0"/>
              </a:rPr>
              <a:t>+ </a:t>
            </a:r>
            <a:r>
              <a:rPr lang="de-DE" sz="1600" dirty="0" smtClean="0">
                <a:latin typeface="Times" pitchFamily="18" charset="0"/>
              </a:rPr>
              <a:t>J[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dirty="0" smtClean="0">
                <a:latin typeface="Times" pitchFamily="18" charset="0"/>
              </a:rPr>
              <a:t>] </a:t>
            </a:r>
            <a:r>
              <a:rPr lang="de-DE" sz="1600" dirty="0">
                <a:latin typeface="Times" pitchFamily="18" charset="0"/>
              </a:rPr>
              <a:t>+ </a:t>
            </a:r>
            <a:r>
              <a:rPr lang="de-DE" sz="1600" dirty="0" smtClean="0">
                <a:latin typeface="Times" pitchFamily="18" charset="0"/>
              </a:rPr>
              <a:t>K[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dirty="0" smtClean="0">
                <a:latin typeface="Times" pitchFamily="18" charset="0"/>
              </a:rPr>
              <a:t>]</a:t>
            </a:r>
            <a:endParaRPr lang="de-DE" sz="1600" dirty="0">
              <a:latin typeface="Times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8104" y="3336086"/>
            <a:ext cx="25938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/>
              <a:t>Solve</a:t>
            </a:r>
            <a:r>
              <a:rPr lang="de-DE" sz="1600" dirty="0" smtClean="0"/>
              <a:t> </a:t>
            </a:r>
            <a:r>
              <a:rPr lang="de-DE" sz="1600" dirty="0" smtClean="0">
                <a:latin typeface="Times" pitchFamily="18" charset="0"/>
              </a:rPr>
              <a:t>F</a:t>
            </a:r>
            <a:r>
              <a:rPr lang="el-GR" sz="1600" dirty="0">
                <a:latin typeface="Times" pitchFamily="18" charset="0"/>
                <a:sym typeface="Wingdings" panose="05000000000000000000" pitchFamily="2" charset="2"/>
              </a:rPr>
              <a:t>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l-GR" sz="1600" dirty="0" smtClean="0">
                <a:latin typeface="Times" pitchFamily="18" charset="0"/>
                <a:sym typeface="Wingdings" panose="05000000000000000000" pitchFamily="2" charset="2"/>
              </a:rPr>
              <a:t> </a:t>
            </a:r>
            <a:r>
              <a:rPr lang="de-DE" sz="1600" dirty="0" smtClean="0">
                <a:latin typeface="Times" pitchFamily="18" charset="0"/>
              </a:rPr>
              <a:t>=E</a:t>
            </a:r>
            <a:r>
              <a:rPr lang="el-GR" sz="1600" dirty="0">
                <a:latin typeface="Times" pitchFamily="18" charset="0"/>
                <a:sym typeface="Wingdings" panose="05000000000000000000" pitchFamily="2" charset="2"/>
              </a:rPr>
              <a:t>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baseline="30000" dirty="0" smtClean="0">
                <a:latin typeface="Times" pitchFamily="18" charset="0"/>
              </a:rPr>
              <a:t> </a:t>
            </a:r>
            <a:endParaRPr lang="de-DE" sz="1600" dirty="0">
              <a:latin typeface="Times" pitchFamily="18" charset="0"/>
            </a:endParaRPr>
          </a:p>
          <a:p>
            <a:r>
              <a:rPr lang="de-DE" sz="1600" dirty="0" smtClean="0"/>
              <a:t>→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dirty="0" smtClean="0">
                <a:latin typeface="Times" pitchFamily="18" charset="0"/>
              </a:rPr>
              <a:t>, </a:t>
            </a:r>
            <a:r>
              <a:rPr lang="de-DE" sz="1600" dirty="0" smtClean="0">
                <a:latin typeface="Times" pitchFamily="18" charset="0"/>
              </a:rPr>
              <a:t>E</a:t>
            </a:r>
          </a:p>
          <a:p>
            <a:endParaRPr lang="de-DE" sz="1600" dirty="0"/>
          </a:p>
        </p:txBody>
      </p:sp>
      <p:sp>
        <p:nvSpPr>
          <p:cNvPr id="10" name="Curved Down Arrow 9"/>
          <p:cNvSpPr/>
          <p:nvPr/>
        </p:nvSpPr>
        <p:spPr>
          <a:xfrm>
            <a:off x="3203848" y="2132856"/>
            <a:ext cx="3024336" cy="1008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3192016" y="4290194"/>
            <a:ext cx="3024336" cy="1008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84236" y="2854769"/>
            <a:ext cx="8428616" cy="2640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Hartree</a:t>
            </a:r>
            <a:r>
              <a:rPr lang="de-DE" dirty="0"/>
              <a:t>-Fock </a:t>
            </a:r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62" y="1187720"/>
            <a:ext cx="8356600" cy="4894262"/>
          </a:xfrm>
        </p:spPr>
        <p:txBody>
          <a:bodyPr/>
          <a:lstStyle/>
          <a:p>
            <a:r>
              <a:rPr lang="de-DE" sz="1800" dirty="0" err="1" smtClean="0"/>
              <a:t>Transforming</a:t>
            </a:r>
            <a:r>
              <a:rPr lang="de-DE" sz="1800" dirty="0" smtClean="0"/>
              <a:t> HF </a:t>
            </a:r>
            <a:r>
              <a:rPr lang="de-DE" sz="1800" dirty="0" err="1" smtClean="0"/>
              <a:t>equations</a:t>
            </a:r>
            <a:r>
              <a:rPr lang="de-DE" sz="1800" dirty="0" smtClean="0"/>
              <a:t> </a:t>
            </a:r>
            <a:r>
              <a:rPr lang="de-DE" sz="1800" dirty="0" err="1" smtClean="0"/>
              <a:t>into</a:t>
            </a:r>
            <a:r>
              <a:rPr lang="de-DE" sz="1800" dirty="0" smtClean="0"/>
              <a:t> </a:t>
            </a:r>
            <a:r>
              <a:rPr lang="de-DE" sz="1800" dirty="0" err="1" smtClean="0"/>
              <a:t>matrix</a:t>
            </a:r>
            <a:r>
              <a:rPr lang="de-DE" sz="1800" dirty="0" smtClean="0"/>
              <a:t> </a:t>
            </a:r>
            <a:r>
              <a:rPr lang="de-DE" sz="1800" dirty="0" err="1" smtClean="0"/>
              <a:t>eigenvalue</a:t>
            </a:r>
            <a:r>
              <a:rPr lang="de-DE" sz="1800" dirty="0" smtClean="0"/>
              <a:t> </a:t>
            </a:r>
            <a:r>
              <a:rPr lang="de-DE" sz="1800" dirty="0" err="1" smtClean="0"/>
              <a:t>problems</a:t>
            </a:r>
            <a:r>
              <a:rPr lang="de-DE" sz="1800" dirty="0" smtClean="0"/>
              <a:t> </a:t>
            </a: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sym typeface="Wingdings" panose="05000000000000000000" pitchFamily="2" charset="2"/>
              </a:rPr>
              <a:t>higher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computer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efficiency</a:t>
            </a:r>
            <a:r>
              <a:rPr lang="de-DE" sz="1800" dirty="0" smtClean="0">
                <a:sym typeface="Wingdings" panose="05000000000000000000" pitchFamily="2" charset="2"/>
              </a:rPr>
              <a:t>  </a:t>
            </a:r>
            <a:r>
              <a:rPr lang="de-DE" sz="1800" dirty="0" err="1" smtClean="0">
                <a:sym typeface="Wingdings" panose="05000000000000000000" pitchFamily="2" charset="2"/>
              </a:rPr>
              <a:t>more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cost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effective</a:t>
            </a:r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	</a:t>
            </a:r>
            <a:r>
              <a:rPr lang="de-DE" sz="1600" dirty="0" smtClean="0"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sym typeface="Wingdings" panose="05000000000000000000" pitchFamily="2" charset="2"/>
              </a:rPr>
              <a:t>MO´s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written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as</a:t>
            </a:r>
            <a:r>
              <a:rPr lang="de-DE" sz="1600" dirty="0" smtClean="0">
                <a:sym typeface="Wingdings" panose="05000000000000000000" pitchFamily="2" charset="2"/>
              </a:rPr>
              <a:t> linear </a:t>
            </a:r>
            <a:r>
              <a:rPr lang="de-DE" sz="1600" dirty="0" err="1" smtClean="0">
                <a:sym typeface="Wingdings" panose="05000000000000000000" pitchFamily="2" charset="2"/>
              </a:rPr>
              <a:t>combination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of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atom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orbitals</a:t>
            </a:r>
            <a:r>
              <a:rPr lang="de-DE" sz="1600" dirty="0" smtClean="0">
                <a:sym typeface="Wingdings" panose="05000000000000000000" pitchFamily="2" charset="2"/>
              </a:rPr>
              <a:t>  HF-LCAO</a:t>
            </a: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„</a:t>
            </a:r>
            <a:r>
              <a:rPr lang="de-DE" sz="1600" dirty="0" err="1" smtClean="0">
                <a:sym typeface="Wingdings" panose="05000000000000000000" pitchFamily="2" charset="2"/>
              </a:rPr>
              <a:t>guess</a:t>
            </a:r>
            <a:r>
              <a:rPr lang="de-DE" sz="1600" dirty="0" smtClean="0">
                <a:sym typeface="Wingdings" panose="05000000000000000000" pitchFamily="2" charset="2"/>
              </a:rPr>
              <a:t>“ </a:t>
            </a:r>
            <a:r>
              <a:rPr lang="de-DE" sz="1600" dirty="0" err="1" smtClean="0">
                <a:sym typeface="Wingdings" panose="05000000000000000000" pitchFamily="2" charset="2"/>
              </a:rPr>
              <a:t>atomic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coordinates</a:t>
            </a:r>
            <a:r>
              <a:rPr lang="de-DE" sz="1600" dirty="0" smtClean="0">
                <a:sym typeface="Wingdings" panose="05000000000000000000" pitchFamily="2" charset="2"/>
              </a:rPr>
              <a:t>, </a:t>
            </a:r>
            <a:r>
              <a:rPr lang="de-DE" sz="1600" dirty="0" err="1" smtClean="0">
                <a:sym typeface="Wingdings" panose="05000000000000000000" pitchFamily="2" charset="2"/>
              </a:rPr>
              <a:t>basis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functions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χ</a:t>
            </a:r>
            <a:r>
              <a:rPr lang="el-GR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err="1"/>
              <a:t>coefficients</a:t>
            </a:r>
            <a:r>
              <a:rPr lang="de-DE" sz="1600" dirty="0"/>
              <a:t>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endParaRPr lang="de-DE" sz="16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1600" baseline="-25000" dirty="0"/>
          </a:p>
          <a:p>
            <a:pPr marL="0" indent="0">
              <a:buNone/>
            </a:pPr>
            <a:endParaRPr lang="de-DE" sz="1600" baseline="-25000" dirty="0" smtClean="0"/>
          </a:p>
          <a:p>
            <a:pPr marL="0" indent="0">
              <a:buNone/>
            </a:pPr>
            <a:endParaRPr lang="de-DE" sz="1600" baseline="-25000" dirty="0"/>
          </a:p>
          <a:p>
            <a:pPr marL="0" indent="0">
              <a:buNone/>
            </a:pPr>
            <a:r>
              <a:rPr lang="de-DE" sz="1600" dirty="0"/>
              <a:t>Set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b="1" dirty="0">
                <a:latin typeface="Times" pitchFamily="18" charset="0"/>
              </a:rPr>
              <a:t>F</a:t>
            </a:r>
            <a:r>
              <a:rPr lang="de-DE" sz="1600" dirty="0"/>
              <a:t> in AO </a:t>
            </a:r>
            <a:r>
              <a:rPr lang="de-DE" sz="1600" dirty="0" err="1"/>
              <a:t>basis</a:t>
            </a:r>
            <a:r>
              <a:rPr lang="de-DE" sz="1600" dirty="0"/>
              <a:t>: </a:t>
            </a:r>
            <a:r>
              <a:rPr lang="de-DE" sz="1600" i="1" dirty="0">
                <a:latin typeface="Times" pitchFamily="18" charset="0"/>
              </a:rPr>
              <a:t>F</a:t>
            </a:r>
            <a:r>
              <a:rPr lang="el-GR" sz="1600" i="1" baseline="-25000" dirty="0"/>
              <a:t>μν</a:t>
            </a:r>
            <a:r>
              <a:rPr lang="de-DE" sz="1600" i="1" dirty="0" smtClean="0"/>
              <a:t>;			</a:t>
            </a:r>
            <a:r>
              <a:rPr lang="de-DE" sz="1600" dirty="0" smtClean="0"/>
              <a:t>Transform </a:t>
            </a:r>
            <a:r>
              <a:rPr lang="de-DE" sz="1600" dirty="0" err="1"/>
              <a:t>to</a:t>
            </a:r>
            <a:r>
              <a:rPr lang="de-DE" sz="1600" dirty="0"/>
              <a:t> MO </a:t>
            </a:r>
            <a:r>
              <a:rPr lang="de-DE" sz="1600" dirty="0" err="1"/>
              <a:t>basis</a:t>
            </a:r>
            <a:r>
              <a:rPr lang="de-DE" sz="1600" dirty="0"/>
              <a:t> </a:t>
            </a:r>
            <a:r>
              <a:rPr lang="de-DE" sz="1600" i="1" dirty="0" err="1">
                <a:latin typeface="Times" pitchFamily="18" charset="0"/>
              </a:rPr>
              <a:t>F</a:t>
            </a:r>
            <a:r>
              <a:rPr lang="de-DE" sz="1600" i="1" baseline="-25000" dirty="0" err="1">
                <a:latin typeface="Times" pitchFamily="18" charset="0"/>
              </a:rPr>
              <a:t>ij</a:t>
            </a:r>
            <a:r>
              <a:rPr lang="de-DE" sz="1600" i="1" dirty="0">
                <a:latin typeface="Times" pitchFamily="18" charset="0"/>
              </a:rPr>
              <a:t>=c</a:t>
            </a:r>
            <a:r>
              <a:rPr lang="de-DE" sz="1600" i="1" baseline="-25000" dirty="0">
                <a:latin typeface="Times" pitchFamily="18" charset="0"/>
              </a:rPr>
              <a:t>i</a:t>
            </a:r>
            <a:r>
              <a:rPr lang="el-GR" sz="1600" i="1" baseline="-25000" dirty="0"/>
              <a:t>ν</a:t>
            </a:r>
            <a:r>
              <a:rPr lang="de-DE" sz="1600" i="1" dirty="0">
                <a:latin typeface="Times" pitchFamily="18" charset="0"/>
              </a:rPr>
              <a:t>F</a:t>
            </a:r>
            <a:r>
              <a:rPr lang="el-GR" sz="1600" i="1" baseline="-25000" dirty="0"/>
              <a:t>μν</a:t>
            </a:r>
            <a:r>
              <a:rPr lang="de-DE" sz="1600" i="1" dirty="0">
                <a:latin typeface="Times" pitchFamily="18" charset="0"/>
              </a:rPr>
              <a:t>c</a:t>
            </a:r>
            <a:r>
              <a:rPr lang="el-GR" sz="1600" i="1" baseline="-25000" dirty="0"/>
              <a:t>ν</a:t>
            </a:r>
            <a:r>
              <a:rPr lang="de-DE" sz="1600" i="1" baseline="-25000" dirty="0" smtClean="0">
                <a:latin typeface="Times" pitchFamily="18" charset="0"/>
              </a:rPr>
              <a:t>j</a:t>
            </a:r>
          </a:p>
          <a:p>
            <a:pPr marL="0" indent="0">
              <a:buNone/>
            </a:pPr>
            <a:endParaRPr lang="de-DE" sz="1600" i="1" baseline="-25000" dirty="0"/>
          </a:p>
          <a:p>
            <a:pPr marL="0" indent="0">
              <a:buNone/>
            </a:pPr>
            <a:endParaRPr lang="de-DE" sz="1600" i="1" baseline="-25000" dirty="0" smtClean="0"/>
          </a:p>
          <a:p>
            <a:pPr marL="0" indent="0">
              <a:buNone/>
            </a:pPr>
            <a:endParaRPr lang="de-DE" sz="1600" baseline="-25000" dirty="0"/>
          </a:p>
          <a:p>
            <a:pPr marL="0" indent="0">
              <a:buNone/>
            </a:pPr>
            <a:endParaRPr lang="de-DE" sz="1600" baseline="-25000" dirty="0" smtClean="0"/>
          </a:p>
          <a:p>
            <a:pPr marL="0" indent="0">
              <a:buNone/>
            </a:pPr>
            <a:r>
              <a:rPr lang="de-DE" sz="1600" dirty="0"/>
              <a:t>	 </a:t>
            </a:r>
            <a:r>
              <a:rPr lang="de-DE" sz="1600" dirty="0" smtClean="0"/>
              <a:t>    </a:t>
            </a:r>
            <a:r>
              <a:rPr lang="de-DE" sz="1600" dirty="0" err="1" smtClean="0"/>
              <a:t>Diagonalize</a:t>
            </a:r>
            <a:r>
              <a:rPr lang="de-DE" sz="1600" dirty="0" smtClean="0"/>
              <a:t> </a:t>
            </a:r>
            <a:r>
              <a:rPr lang="de-DE" sz="1600" dirty="0" err="1">
                <a:latin typeface="Times" pitchFamily="18" charset="0"/>
              </a:rPr>
              <a:t>F</a:t>
            </a:r>
            <a:r>
              <a:rPr lang="de-DE" sz="1600" baseline="-25000" dirty="0" err="1">
                <a:latin typeface="Times" pitchFamily="18" charset="0"/>
              </a:rPr>
              <a:t>ij</a:t>
            </a:r>
            <a:r>
              <a:rPr lang="de-DE" sz="1600" dirty="0"/>
              <a:t> → </a:t>
            </a:r>
            <a:r>
              <a:rPr lang="de-DE" sz="1600" dirty="0" err="1"/>
              <a:t>eigenvalues</a:t>
            </a:r>
            <a:r>
              <a:rPr lang="de-DE" sz="1600" dirty="0"/>
              <a:t> </a:t>
            </a:r>
            <a:r>
              <a:rPr lang="el-GR" sz="1600" dirty="0"/>
              <a:t>ε</a:t>
            </a:r>
            <a:r>
              <a:rPr lang="de-DE" sz="1600" baseline="-25000" dirty="0">
                <a:latin typeface="Times" pitchFamily="18" charset="0"/>
              </a:rPr>
              <a:t>i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coefficients</a:t>
            </a:r>
            <a:r>
              <a:rPr lang="de-DE" sz="1600" dirty="0"/>
              <a:t> </a:t>
            </a:r>
            <a:r>
              <a:rPr lang="de-DE" sz="1600" i="1" dirty="0">
                <a:latin typeface="Times" pitchFamily="18" charset="0"/>
              </a:rPr>
              <a:t>c</a:t>
            </a:r>
            <a:r>
              <a:rPr lang="de-DE" sz="1600" i="1" baseline="-25000" dirty="0">
                <a:latin typeface="Times" pitchFamily="18" charset="0"/>
              </a:rPr>
              <a:t>i</a:t>
            </a:r>
            <a:r>
              <a:rPr lang="el-GR" sz="1600" i="1" baseline="-25000" dirty="0"/>
              <a:t>ν</a:t>
            </a:r>
            <a:endParaRPr lang="de-DE" sz="1600" i="1" dirty="0">
              <a:latin typeface="Times" pitchFamily="18" charset="0"/>
            </a:endParaRPr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 </a:t>
            </a:r>
            <a:r>
              <a:rPr lang="de-DE" sz="1600" dirty="0"/>
              <a:t>Output after </a:t>
            </a:r>
            <a:r>
              <a:rPr lang="de-DE" sz="1600" dirty="0" err="1"/>
              <a:t>convergence</a:t>
            </a:r>
            <a:r>
              <a:rPr lang="de-DE" sz="1600" dirty="0"/>
              <a:t>: orbital </a:t>
            </a:r>
            <a:r>
              <a:rPr lang="de-DE" sz="1600" dirty="0" err="1"/>
              <a:t>energies</a:t>
            </a:r>
            <a:r>
              <a:rPr lang="el-GR" sz="1600" i="1" dirty="0"/>
              <a:t> ε</a:t>
            </a:r>
            <a:r>
              <a:rPr lang="de-DE" sz="1600" baseline="-25000" dirty="0">
                <a:latin typeface="Times" pitchFamily="18" charset="0"/>
              </a:rPr>
              <a:t>i</a:t>
            </a:r>
            <a:r>
              <a:rPr lang="de-DE" sz="1600" dirty="0"/>
              <a:t>, LCAO-</a:t>
            </a:r>
            <a:r>
              <a:rPr lang="de-DE" sz="1600" dirty="0" err="1"/>
              <a:t>coefficients</a:t>
            </a:r>
            <a:r>
              <a:rPr lang="de-DE" sz="1600" dirty="0"/>
              <a:t> </a:t>
            </a:r>
            <a:r>
              <a:rPr lang="de-DE" sz="1600" i="1" dirty="0">
                <a:latin typeface="Times" pitchFamily="18" charset="0"/>
              </a:rPr>
              <a:t>c</a:t>
            </a:r>
            <a:r>
              <a:rPr lang="el-GR" sz="1600" i="1" baseline="-25000" dirty="0"/>
              <a:t>ν</a:t>
            </a:r>
            <a:r>
              <a:rPr lang="de-DE" sz="1600" i="1" baseline="-25000" dirty="0">
                <a:latin typeface="Times" pitchFamily="18" charset="0"/>
              </a:rPr>
              <a:t>j</a:t>
            </a:r>
            <a:r>
              <a:rPr lang="de-DE" sz="1600" baseline="-25000" dirty="0">
                <a:latin typeface="Times" pitchFamily="18" charset="0"/>
              </a:rPr>
              <a:t> </a:t>
            </a:r>
            <a:r>
              <a:rPr lang="de-DE" sz="1600" dirty="0">
                <a:latin typeface="Times" pitchFamily="18" charset="0"/>
              </a:rPr>
              <a:t> → </a:t>
            </a:r>
            <a:r>
              <a:rPr lang="el-GR" sz="1600" dirty="0">
                <a:latin typeface="Calibri" panose="020F0502020204030204" pitchFamily="34" charset="0"/>
              </a:rPr>
              <a:t>ϕ</a:t>
            </a:r>
            <a:r>
              <a:rPr lang="de-DE" sz="1600" baseline="-25000" dirty="0">
                <a:latin typeface="Times" pitchFamily="18" charset="0"/>
              </a:rPr>
              <a:t>i</a:t>
            </a:r>
            <a:r>
              <a:rPr lang="de-DE" sz="1600" dirty="0">
                <a:latin typeface="Times" pitchFamily="18" charset="0"/>
              </a:rPr>
              <a:t> </a:t>
            </a:r>
            <a:r>
              <a:rPr lang="el-GR" sz="1600" dirty="0"/>
              <a:t>→</a:t>
            </a:r>
            <a:r>
              <a:rPr lang="de-DE" sz="1600" dirty="0">
                <a:latin typeface="Times" pitchFamily="18" charset="0"/>
              </a:rPr>
              <a:t>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de-DE" sz="1600" dirty="0" smtClean="0">
                <a:latin typeface="Times" pitchFamily="18" charset="0"/>
              </a:rPr>
              <a:t> </a:t>
            </a:r>
            <a:r>
              <a:rPr lang="el-GR" sz="1600" dirty="0"/>
              <a:t>→</a:t>
            </a:r>
            <a:r>
              <a:rPr lang="de-DE" sz="1600" dirty="0">
                <a:latin typeface="Times" pitchFamily="18" charset="0"/>
              </a:rPr>
              <a:t> E </a:t>
            </a:r>
          </a:p>
          <a:p>
            <a:pPr marL="0" indent="0">
              <a:buNone/>
            </a:pPr>
            <a:endParaRPr lang="de-DE" sz="1600" dirty="0"/>
          </a:p>
        </p:txBody>
      </p:sp>
      <p:graphicFrame>
        <p:nvGraphicFramePr>
          <p:cNvPr id="5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82503"/>
              </p:ext>
            </p:extLst>
          </p:nvPr>
        </p:nvGraphicFramePr>
        <p:xfrm>
          <a:off x="284163" y="2078038"/>
          <a:ext cx="17081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3" imgW="1218960" imgH="419040" progId="Equation.DSMT4">
                  <p:embed/>
                </p:oleObj>
              </mc:Choice>
              <mc:Fallback>
                <p:oleObj name="Equation" r:id="rId3" imgW="1218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163" y="2078038"/>
                        <a:ext cx="1708150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044800"/>
              </p:ext>
            </p:extLst>
          </p:nvPr>
        </p:nvGraphicFramePr>
        <p:xfrm>
          <a:off x="2592388" y="2117725"/>
          <a:ext cx="6381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5" imgW="4559040" imgH="330120" progId="Equation.DSMT4">
                  <p:embed/>
                </p:oleObj>
              </mc:Choice>
              <mc:Fallback>
                <p:oleObj name="Equation" r:id="rId5" imgW="4559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2388" y="2117725"/>
                        <a:ext cx="638175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mit Pfeil 6"/>
          <p:cNvCxnSpPr/>
          <p:nvPr/>
        </p:nvCxnSpPr>
        <p:spPr>
          <a:xfrm>
            <a:off x="2051720" y="2348880"/>
            <a:ext cx="36004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1619672" y="3325366"/>
            <a:ext cx="343272" cy="471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ent Arrow 13"/>
          <p:cNvSpPr/>
          <p:nvPr/>
        </p:nvSpPr>
        <p:spPr>
          <a:xfrm rot="10800000">
            <a:off x="6804248" y="4509120"/>
            <a:ext cx="720080" cy="7186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987824" y="3797143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ent Arrow 17"/>
          <p:cNvSpPr/>
          <p:nvPr/>
        </p:nvSpPr>
        <p:spPr>
          <a:xfrm rot="16200000">
            <a:off x="430288" y="4330352"/>
            <a:ext cx="869107" cy="794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Electron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1 Problem </a:t>
            </a:r>
            <a:r>
              <a:rPr lang="de-DE" sz="1800" dirty="0" err="1" smtClean="0"/>
              <a:t>left</a:t>
            </a:r>
            <a:r>
              <a:rPr lang="de-DE" sz="1800" dirty="0"/>
              <a:t>!</a:t>
            </a:r>
            <a:endParaRPr lang="de-DE" sz="1800" dirty="0" smtClean="0"/>
          </a:p>
          <a:p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HF </a:t>
            </a:r>
            <a:r>
              <a:rPr lang="de-DE" sz="1800" dirty="0" err="1" smtClean="0"/>
              <a:t>mean-field</a:t>
            </a:r>
            <a:r>
              <a:rPr lang="de-DE" sz="1800" dirty="0"/>
              <a:t> </a:t>
            </a: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sym typeface="Wingdings" panose="05000000000000000000" pitchFamily="2" charset="2"/>
              </a:rPr>
              <a:t>electrons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only</a:t>
            </a:r>
            <a:r>
              <a:rPr lang="de-DE" sz="1800" dirty="0" smtClean="0">
                <a:sym typeface="Wingdings" panose="05000000000000000000" pitchFamily="2" charset="2"/>
              </a:rPr>
              <a:t> „</a:t>
            </a:r>
            <a:r>
              <a:rPr lang="de-DE" sz="1800" dirty="0" err="1" smtClean="0">
                <a:sym typeface="Wingdings" panose="05000000000000000000" pitchFamily="2" charset="2"/>
              </a:rPr>
              <a:t>feel</a:t>
            </a:r>
            <a:r>
              <a:rPr lang="de-DE" sz="1800" dirty="0" smtClean="0">
                <a:sym typeface="Wingdings" panose="05000000000000000000" pitchFamily="2" charset="2"/>
              </a:rPr>
              <a:t>“ </a:t>
            </a:r>
            <a:r>
              <a:rPr lang="de-DE" sz="1800" dirty="0" err="1" smtClean="0">
                <a:sym typeface="Wingdings" panose="05000000000000000000" pitchFamily="2" charset="2"/>
              </a:rPr>
              <a:t>average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electron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density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of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other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electrons</a:t>
            </a:r>
            <a:r>
              <a:rPr lang="de-DE" sz="1800" dirty="0" smtClean="0">
                <a:sym typeface="Wingdings" panose="05000000000000000000" pitchFamily="2" charset="2"/>
              </a:rPr>
              <a:t>  In </a:t>
            </a:r>
            <a:r>
              <a:rPr lang="de-DE" sz="1800" dirty="0" err="1" smtClean="0">
                <a:sym typeface="Wingdings" panose="05000000000000000000" pitchFamily="2" charset="2"/>
              </a:rPr>
              <a:t>reality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electrons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avoid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each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other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when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to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close</a:t>
            </a:r>
            <a:endParaRPr lang="de-DE" sz="1800" dirty="0" smtClean="0">
              <a:sym typeface="Wingdings" panose="05000000000000000000" pitchFamily="2" charset="2"/>
            </a:endParaRPr>
          </a:p>
          <a:p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	 </a:t>
            </a:r>
            <a:r>
              <a:rPr lang="de-DE" sz="1800" dirty="0" err="1" smtClean="0">
                <a:sym typeface="Wingdings" panose="05000000000000000000" pitchFamily="2" charset="2"/>
              </a:rPr>
              <a:t>Energy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gain</a:t>
            </a:r>
            <a:r>
              <a:rPr lang="de-DE" sz="1800" dirty="0" smtClean="0">
                <a:sym typeface="Wingdings" panose="05000000000000000000" pitchFamily="2" charset="2"/>
              </a:rPr>
              <a:t> (in </a:t>
            </a:r>
            <a:r>
              <a:rPr lang="de-DE" sz="1800" dirty="0" err="1" smtClean="0">
                <a:sym typeface="Wingdings" panose="05000000000000000000" pitchFamily="2" charset="2"/>
              </a:rPr>
              <a:t>reality</a:t>
            </a:r>
            <a:r>
              <a:rPr lang="de-DE" sz="1800" dirty="0" smtClean="0">
                <a:sym typeface="Wingdings" panose="05000000000000000000" pitchFamily="2" charset="2"/>
              </a:rPr>
              <a:t>, but not </a:t>
            </a:r>
            <a:r>
              <a:rPr lang="de-DE" sz="1800" dirty="0" err="1" smtClean="0">
                <a:sym typeface="Wingdings" panose="05000000000000000000" pitchFamily="2" charset="2"/>
              </a:rPr>
              <a:t>with</a:t>
            </a:r>
            <a:r>
              <a:rPr lang="de-DE" sz="1800" dirty="0" smtClean="0">
                <a:sym typeface="Wingdings" panose="05000000000000000000" pitchFamily="2" charset="2"/>
              </a:rPr>
              <a:t> HF </a:t>
            </a:r>
            <a:r>
              <a:rPr lang="de-DE" sz="1800" dirty="0" err="1" smtClean="0">
                <a:sym typeface="Wingdings" panose="05000000000000000000" pitchFamily="2" charset="2"/>
              </a:rPr>
              <a:t>mean-field</a:t>
            </a:r>
            <a:r>
              <a:rPr lang="de-DE" sz="18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 smtClean="0">
                <a:sym typeface="Wingdings" panose="05000000000000000000" pitchFamily="2" charset="2"/>
              </a:rPr>
              <a:t>	 </a:t>
            </a:r>
            <a:r>
              <a:rPr lang="de-DE" sz="1800" dirty="0" err="1" smtClean="0">
                <a:latin typeface="Times" pitchFamily="18" charset="0"/>
                <a:sym typeface="Wingdings" panose="05000000000000000000" pitchFamily="2" charset="2"/>
              </a:rPr>
              <a:t>E</a:t>
            </a:r>
            <a:r>
              <a:rPr lang="de-DE" sz="1800" baseline="-25000" dirty="0" err="1" smtClean="0">
                <a:sym typeface="Wingdings" panose="05000000000000000000" pitchFamily="2" charset="2"/>
              </a:rPr>
              <a:t>cor</a:t>
            </a:r>
            <a:r>
              <a:rPr lang="de-DE" sz="1800" dirty="0" smtClean="0">
                <a:sym typeface="Wingdings" panose="05000000000000000000" pitchFamily="2" charset="2"/>
              </a:rPr>
              <a:t> = </a:t>
            </a:r>
            <a:r>
              <a:rPr lang="de-DE" sz="1800" dirty="0" err="1" smtClean="0">
                <a:latin typeface="Times" pitchFamily="18" charset="0"/>
                <a:sym typeface="Wingdings" panose="05000000000000000000" pitchFamily="2" charset="2"/>
              </a:rPr>
              <a:t>E</a:t>
            </a:r>
            <a:r>
              <a:rPr lang="de-DE" sz="1800" baseline="-25000" dirty="0" err="1" smtClean="0">
                <a:sym typeface="Wingdings" panose="05000000000000000000" pitchFamily="2" charset="2"/>
              </a:rPr>
              <a:t>exact</a:t>
            </a:r>
            <a:r>
              <a:rPr lang="de-DE" sz="1800" dirty="0" smtClean="0">
                <a:sym typeface="Wingdings" panose="05000000000000000000" pitchFamily="2" charset="2"/>
              </a:rPr>
              <a:t> – </a:t>
            </a:r>
            <a:r>
              <a:rPr lang="de-DE" sz="1800" dirty="0" smtClean="0">
                <a:latin typeface="Times" pitchFamily="18" charset="0"/>
                <a:sym typeface="Wingdings" panose="05000000000000000000" pitchFamily="2" charset="2"/>
              </a:rPr>
              <a:t>E</a:t>
            </a:r>
            <a:r>
              <a:rPr lang="de-DE" sz="1800" baseline="-25000" dirty="0" smtClean="0">
                <a:sym typeface="Wingdings" panose="05000000000000000000" pitchFamily="2" charset="2"/>
              </a:rPr>
              <a:t>HF</a:t>
            </a:r>
          </a:p>
          <a:p>
            <a:pPr marL="0" indent="0">
              <a:buNone/>
            </a:pPr>
            <a:endParaRPr lang="de-DE" sz="1800" baseline="-25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baseline="-25000" dirty="0" smtClean="0">
                <a:sym typeface="Wingdings" panose="05000000000000000000" pitchFamily="2" charset="2"/>
              </a:rPr>
              <a:t>	</a:t>
            </a:r>
            <a:r>
              <a:rPr lang="de-DE" sz="1800" dirty="0" err="1" smtClean="0">
                <a:sym typeface="Wingdings" panose="05000000000000000000" pitchFamily="2" charset="2"/>
              </a:rPr>
              <a:t>For</a:t>
            </a:r>
            <a:r>
              <a:rPr lang="de-DE" sz="1800" dirty="0" smtClean="0">
                <a:sym typeface="Wingdings" panose="05000000000000000000" pitchFamily="2" charset="2"/>
              </a:rPr>
              <a:t> HF  </a:t>
            </a:r>
            <a:r>
              <a:rPr lang="de-DE" sz="1800" dirty="0" err="1" smtClean="0">
                <a:sym typeface="Wingdings" panose="05000000000000000000" pitchFamily="2" charset="2"/>
              </a:rPr>
              <a:t>corrections</a:t>
            </a:r>
            <a:r>
              <a:rPr lang="de-DE" sz="1800" dirty="0" smtClean="0">
                <a:sym typeface="Wingdings" panose="05000000000000000000" pitchFamily="2" charset="2"/>
              </a:rPr>
              <a:t> like </a:t>
            </a:r>
            <a:r>
              <a:rPr lang="de-DE" sz="1800" dirty="0"/>
              <a:t>MP2, CCSD(T</a:t>
            </a:r>
            <a:r>
              <a:rPr lang="de-DE" sz="1800" dirty="0" smtClean="0"/>
              <a:t>) (but time </a:t>
            </a:r>
            <a:r>
              <a:rPr lang="de-DE" sz="1800" dirty="0" err="1" smtClean="0"/>
              <a:t>consuming</a:t>
            </a:r>
            <a:r>
              <a:rPr lang="de-DE" sz="1800" dirty="0" smtClean="0"/>
              <a:t>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	</a:t>
            </a:r>
            <a:r>
              <a:rPr lang="de-DE" sz="1800" dirty="0" smtClean="0"/>
              <a:t>	   </a:t>
            </a:r>
            <a:r>
              <a:rPr lang="de-DE" sz="2800" dirty="0" smtClean="0"/>
              <a:t>DFT !</a:t>
            </a:r>
          </a:p>
          <a:p>
            <a:pPr marL="0" indent="0">
              <a:buNone/>
            </a:pPr>
            <a:endParaRPr lang="de-DE" sz="1800" baseline="-250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 smtClean="0">
                <a:sym typeface="Wingdings" panose="05000000000000000000" pitchFamily="2" charset="2"/>
              </a:rPr>
              <a:t>Also iterative </a:t>
            </a:r>
            <a:r>
              <a:rPr lang="de-DE" sz="1800" dirty="0" err="1" smtClean="0">
                <a:sym typeface="Wingdings" panose="05000000000000000000" pitchFamily="2" charset="2"/>
              </a:rPr>
              <a:t>process</a:t>
            </a:r>
            <a:r>
              <a:rPr lang="de-DE" sz="1800" dirty="0" smtClean="0">
                <a:sym typeface="Wingdings" panose="05000000000000000000" pitchFamily="2" charset="2"/>
              </a:rPr>
              <a:t> („</a:t>
            </a:r>
            <a:r>
              <a:rPr lang="de-DE" sz="1800" dirty="0" err="1" smtClean="0">
                <a:sym typeface="Wingdings" panose="05000000000000000000" pitchFamily="2" charset="2"/>
              </a:rPr>
              <a:t>guess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electron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density</a:t>
            </a:r>
            <a:r>
              <a:rPr lang="de-DE" sz="1800" dirty="0" smtClean="0">
                <a:sym typeface="Wingdings" panose="05000000000000000000" pitchFamily="2" charset="2"/>
              </a:rPr>
              <a:t>, </a:t>
            </a:r>
            <a:r>
              <a:rPr lang="de-DE" sz="1800" dirty="0" err="1" smtClean="0">
                <a:sym typeface="Wingdings" panose="05000000000000000000" pitchFamily="2" charset="2"/>
              </a:rPr>
              <a:t>iterate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until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convergence</a:t>
            </a:r>
            <a:r>
              <a:rPr lang="de-DE" sz="1800" dirty="0" smtClean="0">
                <a:sym typeface="Wingdings" panose="05000000000000000000" pitchFamily="2" charset="2"/>
              </a:rPr>
              <a:t>“)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1800" baseline="-25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 err="1" smtClean="0">
                <a:sym typeface="Wingdings" panose="05000000000000000000" pitchFamily="2" charset="2"/>
              </a:rPr>
              <a:t>Nowadays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the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standard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tool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for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quantum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chemistry</a:t>
            </a:r>
            <a:endParaRPr lang="de-DE" sz="1800" dirty="0"/>
          </a:p>
        </p:txBody>
      </p:sp>
      <p:sp>
        <p:nvSpPr>
          <p:cNvPr id="5" name="Right Arrow 4"/>
          <p:cNvSpPr/>
          <p:nvPr/>
        </p:nvSpPr>
        <p:spPr>
          <a:xfrm>
            <a:off x="1259632" y="4365104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8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WK_Folien_Meeting_20170307</Template>
  <TotalTime>0</TotalTime>
  <Words>961</Words>
  <Application>Microsoft Office PowerPoint</Application>
  <PresentationFormat>Bildschirmpräsentation (4:3)</PresentationFormat>
  <Paragraphs>483</Paragraphs>
  <Slides>26</Slides>
  <Notes>0</Notes>
  <HiddenSlides>0</HiddenSlides>
  <MMClips>1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5</vt:i4>
      </vt:variant>
      <vt:variant>
        <vt:lpstr>Folientitel</vt:lpstr>
      </vt:variant>
      <vt:variant>
        <vt:i4>26</vt:i4>
      </vt:variant>
    </vt:vector>
  </HeadingPairs>
  <TitlesOfParts>
    <vt:vector size="38" baseType="lpstr">
      <vt:lpstr>Arial</vt:lpstr>
      <vt:lpstr>Calibri</vt:lpstr>
      <vt:lpstr>Cambria Math</vt:lpstr>
      <vt:lpstr>Times</vt:lpstr>
      <vt:lpstr>Times New Roman</vt:lpstr>
      <vt:lpstr>Wingdings</vt:lpstr>
      <vt:lpstr>KIT-PPT_Master_dt_2016</vt:lpstr>
      <vt:lpstr>CS ChemDraw Drawing</vt:lpstr>
      <vt:lpstr>Equation</vt:lpstr>
      <vt:lpstr>MathType 6.0 Equation</vt:lpstr>
      <vt:lpstr>Graph</vt:lpstr>
      <vt:lpstr>Formel</vt:lpstr>
      <vt:lpstr>PowerPoint-Präsentation</vt:lpstr>
      <vt:lpstr>Outline</vt:lpstr>
      <vt:lpstr>Introduction</vt:lpstr>
      <vt:lpstr>Introduction</vt:lpstr>
      <vt:lpstr>Introduction</vt:lpstr>
      <vt:lpstr>Hartree-Fock procedure</vt:lpstr>
      <vt:lpstr>Hartree-Fock procedure</vt:lpstr>
      <vt:lpstr>Hartree-Fock procedure</vt:lpstr>
      <vt:lpstr>Electron correlation</vt:lpstr>
      <vt:lpstr>Calculation of molecular properties</vt:lpstr>
      <vt:lpstr>Molecular gradient: Structure optimization</vt:lpstr>
      <vt:lpstr>Molecular gradient: Structure optimization</vt:lpstr>
      <vt:lpstr>Molecular gradient: Structure optimization</vt:lpstr>
      <vt:lpstr>Electronic dipole moment</vt:lpstr>
      <vt:lpstr>Magnetic dipole moment</vt:lpstr>
      <vt:lpstr>Hyperfine coupling constant</vt:lpstr>
      <vt:lpstr>Calculation of molecular properties</vt:lpstr>
      <vt:lpstr>Harmonic vibrational frequencies</vt:lpstr>
      <vt:lpstr>Harmonic vibrational frequencies</vt:lpstr>
      <vt:lpstr>Further properties: mixed derivatives</vt:lpstr>
      <vt:lpstr>Further ground state properties and derivatives:</vt:lpstr>
      <vt:lpstr>Illustrative example: IR spectrum of C6H5F</vt:lpstr>
      <vt:lpstr>„Real“ Example: Optimization and IR spectrum of an OLED molecule</vt:lpstr>
      <vt:lpstr>Illustrative example: NMR shieldings of C6H5F</vt:lpstr>
      <vt:lpstr>Summary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Waldemar Konrad</dc:creator>
  <cp:lastModifiedBy>Kevin Reiter</cp:lastModifiedBy>
  <cp:revision>129</cp:revision>
  <cp:lastPrinted>2017-09-13T14:12:03Z</cp:lastPrinted>
  <dcterms:created xsi:type="dcterms:W3CDTF">2017-03-26T16:38:28Z</dcterms:created>
  <dcterms:modified xsi:type="dcterms:W3CDTF">2017-09-13T15:38:11Z</dcterms:modified>
</cp:coreProperties>
</file>