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30279975" cy="42808525"/>
  <p:notesSz cx="7104063" cy="10234613"/>
  <p:defaultTextStyle>
    <a:defPPr>
      <a:defRPr lang="de-DE"/>
    </a:defPPr>
    <a:lvl1pPr algn="l" rtl="0" fontAlgn="base">
      <a:spcBef>
        <a:spcPct val="0"/>
      </a:spcBef>
      <a:spcAft>
        <a:spcPct val="0"/>
      </a:spcAft>
      <a:defRPr sz="4000" kern="1200">
        <a:solidFill>
          <a:schemeClr val="tx1"/>
        </a:solidFill>
        <a:latin typeface="Arial" charset="0"/>
        <a:ea typeface="+mn-ea"/>
        <a:cs typeface="+mn-cs"/>
      </a:defRPr>
    </a:lvl1pPr>
    <a:lvl2pPr marL="457200" algn="l" rtl="0" fontAlgn="base">
      <a:spcBef>
        <a:spcPct val="0"/>
      </a:spcBef>
      <a:spcAft>
        <a:spcPct val="0"/>
      </a:spcAft>
      <a:defRPr sz="4000" kern="1200">
        <a:solidFill>
          <a:schemeClr val="tx1"/>
        </a:solidFill>
        <a:latin typeface="Arial" charset="0"/>
        <a:ea typeface="+mn-ea"/>
        <a:cs typeface="+mn-cs"/>
      </a:defRPr>
    </a:lvl2pPr>
    <a:lvl3pPr marL="914400" algn="l" rtl="0" fontAlgn="base">
      <a:spcBef>
        <a:spcPct val="0"/>
      </a:spcBef>
      <a:spcAft>
        <a:spcPct val="0"/>
      </a:spcAft>
      <a:defRPr sz="4000" kern="1200">
        <a:solidFill>
          <a:schemeClr val="tx1"/>
        </a:solidFill>
        <a:latin typeface="Arial" charset="0"/>
        <a:ea typeface="+mn-ea"/>
        <a:cs typeface="+mn-cs"/>
      </a:defRPr>
    </a:lvl3pPr>
    <a:lvl4pPr marL="1371600" algn="l" rtl="0" fontAlgn="base">
      <a:spcBef>
        <a:spcPct val="0"/>
      </a:spcBef>
      <a:spcAft>
        <a:spcPct val="0"/>
      </a:spcAft>
      <a:defRPr sz="4000" kern="1200">
        <a:solidFill>
          <a:schemeClr val="tx1"/>
        </a:solidFill>
        <a:latin typeface="Arial" charset="0"/>
        <a:ea typeface="+mn-ea"/>
        <a:cs typeface="+mn-cs"/>
      </a:defRPr>
    </a:lvl4pPr>
    <a:lvl5pPr marL="1828800" algn="l" rtl="0" fontAlgn="base">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7E7"/>
    <a:srgbClr val="72727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90" autoAdjust="0"/>
    <p:restoredTop sz="94618" autoAdjust="0"/>
  </p:normalViewPr>
  <p:slideViewPr>
    <p:cSldViewPr snapToGrid="0">
      <p:cViewPr>
        <p:scale>
          <a:sx n="100" d="100"/>
          <a:sy n="100" d="100"/>
        </p:scale>
        <p:origin x="8764" y="8836"/>
      </p:cViewPr>
      <p:guideLst>
        <p:guide orient="horz" pos="2443"/>
        <p:guide pos="993"/>
        <p:guide pos="18081"/>
        <p:guide pos="963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1"/>
            <a:ext cx="3078639"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9" rIns="99057" bIns="49529" numCol="1" anchor="t" anchorCtr="0" compatLnSpc="1">
            <a:prstTxWarp prst="textNoShape">
              <a:avLst/>
            </a:prstTxWarp>
          </a:bodyPr>
          <a:lstStyle>
            <a:lvl1pPr defTabSz="990813">
              <a:defRPr sz="1300"/>
            </a:lvl1pPr>
          </a:lstStyle>
          <a:p>
            <a:endParaRPr lang="de-DE" altLang="de-DE"/>
          </a:p>
        </p:txBody>
      </p:sp>
      <p:sp>
        <p:nvSpPr>
          <p:cNvPr id="9219" name="Rectangle 3"/>
          <p:cNvSpPr>
            <a:spLocks noGrp="1" noChangeArrowheads="1"/>
          </p:cNvSpPr>
          <p:nvPr>
            <p:ph type="dt" idx="1"/>
          </p:nvPr>
        </p:nvSpPr>
        <p:spPr bwMode="auto">
          <a:xfrm>
            <a:off x="4023836" y="1"/>
            <a:ext cx="3078639"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9" rIns="99057" bIns="49529" numCol="1" anchor="t" anchorCtr="0" compatLnSpc="1">
            <a:prstTxWarp prst="textNoShape">
              <a:avLst/>
            </a:prstTxWarp>
          </a:bodyPr>
          <a:lstStyle>
            <a:lvl1pPr algn="r" defTabSz="990813">
              <a:defRPr sz="1300"/>
            </a:lvl1pPr>
          </a:lstStyle>
          <a:p>
            <a:endParaRPr lang="de-DE" altLang="de-DE"/>
          </a:p>
        </p:txBody>
      </p:sp>
      <p:sp>
        <p:nvSpPr>
          <p:cNvPr id="9220" name="Rectangle 4"/>
          <p:cNvSpPr>
            <a:spLocks noGrp="1" noRot="1" noChangeAspect="1" noChangeArrowheads="1" noTextEdit="1"/>
          </p:cNvSpPr>
          <p:nvPr>
            <p:ph type="sldImg" idx="2"/>
          </p:nvPr>
        </p:nvSpPr>
        <p:spPr bwMode="auto">
          <a:xfrm>
            <a:off x="2195513" y="769938"/>
            <a:ext cx="2713037" cy="38354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710089" y="4860926"/>
            <a:ext cx="5683886"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9" rIns="99057" bIns="49529"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9222" name="Rectangle 6"/>
          <p:cNvSpPr>
            <a:spLocks noGrp="1" noChangeArrowheads="1"/>
          </p:cNvSpPr>
          <p:nvPr>
            <p:ph type="ftr" sz="quarter" idx="4"/>
          </p:nvPr>
        </p:nvSpPr>
        <p:spPr bwMode="auto">
          <a:xfrm>
            <a:off x="0" y="9721851"/>
            <a:ext cx="3078639"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9" rIns="99057" bIns="49529" numCol="1" anchor="b" anchorCtr="0" compatLnSpc="1">
            <a:prstTxWarp prst="textNoShape">
              <a:avLst/>
            </a:prstTxWarp>
          </a:bodyPr>
          <a:lstStyle>
            <a:lvl1pPr defTabSz="990813">
              <a:defRPr sz="1300"/>
            </a:lvl1pPr>
          </a:lstStyle>
          <a:p>
            <a:endParaRPr lang="de-DE" altLang="de-DE"/>
          </a:p>
        </p:txBody>
      </p:sp>
      <p:sp>
        <p:nvSpPr>
          <p:cNvPr id="9223" name="Rectangle 7"/>
          <p:cNvSpPr>
            <a:spLocks noGrp="1" noChangeArrowheads="1"/>
          </p:cNvSpPr>
          <p:nvPr>
            <p:ph type="sldNum" sz="quarter" idx="5"/>
          </p:nvPr>
        </p:nvSpPr>
        <p:spPr bwMode="auto">
          <a:xfrm>
            <a:off x="4023836" y="9721851"/>
            <a:ext cx="3078639"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57" tIns="49529" rIns="99057" bIns="49529" numCol="1" anchor="b" anchorCtr="0" compatLnSpc="1">
            <a:prstTxWarp prst="textNoShape">
              <a:avLst/>
            </a:prstTxWarp>
          </a:bodyPr>
          <a:lstStyle>
            <a:lvl1pPr algn="r" defTabSz="990813">
              <a:defRPr sz="1300"/>
            </a:lvl1pPr>
          </a:lstStyle>
          <a:p>
            <a:fld id="{4A6CD4C1-6D6D-4CFB-9DC5-1D8FF7768928}" type="slidenum">
              <a:rPr lang="de-DE" altLang="de-DE"/>
              <a:pPr/>
              <a:t>‹Nr.›</a:t>
            </a:fld>
            <a:endParaRPr lang="de-DE" altLang="de-DE"/>
          </a:p>
        </p:txBody>
      </p:sp>
    </p:spTree>
    <p:extLst>
      <p:ext uri="{BB962C8B-B14F-4D97-AF65-F5344CB8AC3E}">
        <p14:creationId xmlns:p14="http://schemas.microsoft.com/office/powerpoint/2010/main" val="2398208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346189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34275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623338" y="4699000"/>
            <a:ext cx="6408737" cy="1332071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392363" y="4699000"/>
            <a:ext cx="19078575" cy="13320713"/>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3973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87066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193623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393950" y="11969750"/>
            <a:ext cx="12742863" cy="604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5289213" y="11969750"/>
            <a:ext cx="12742862" cy="604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0593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5800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7003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4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80281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47032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92363" y="4699000"/>
            <a:ext cx="2556351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lvl="0"/>
            <a:endParaRPr lang="de-DE" altLang="de-DE" smtClean="0"/>
          </a:p>
        </p:txBody>
      </p:sp>
      <p:sp>
        <p:nvSpPr>
          <p:cNvPr id="1027" name="Rectangle 3"/>
          <p:cNvSpPr>
            <a:spLocks noGrp="1" noChangeArrowheads="1"/>
          </p:cNvSpPr>
          <p:nvPr>
            <p:ph type="body" idx="1"/>
          </p:nvPr>
        </p:nvSpPr>
        <p:spPr bwMode="auto">
          <a:xfrm>
            <a:off x="2393950" y="11969750"/>
            <a:ext cx="25638125" cy="604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smtClean="0"/>
              <a:t>Aufzählungspunkt 1</a:t>
            </a:r>
          </a:p>
          <a:p>
            <a:pPr lvl="1"/>
            <a:r>
              <a:rPr lang="de-DE" altLang="de-DE" smtClean="0"/>
              <a:t>Aufzählungspunkt 2</a:t>
            </a:r>
          </a:p>
          <a:p>
            <a:pPr lvl="2"/>
            <a:r>
              <a:rPr lang="de-DE" altLang="de-DE" smtClean="0"/>
              <a:t>Aufzählungspunkt 3</a:t>
            </a:r>
          </a:p>
          <a:p>
            <a:pPr lvl="3"/>
            <a:r>
              <a:rPr lang="de-DE" altLang="de-DE" smtClean="0"/>
              <a:t>Aufzählungspunkt 4</a:t>
            </a:r>
          </a:p>
          <a:p>
            <a:pPr lvl="4"/>
            <a:r>
              <a:rPr lang="de-DE" altLang="de-DE" smtClean="0"/>
              <a:t>Aufzählungspunkt 5</a:t>
            </a:r>
          </a:p>
          <a:p>
            <a:pPr lvl="4"/>
            <a:r>
              <a:rPr lang="de-DE" altLang="de-DE" smtClean="0"/>
              <a:t>Aufzählungspunkt 6</a:t>
            </a:r>
          </a:p>
          <a:p>
            <a:pPr lvl="0"/>
            <a:r>
              <a:rPr lang="de-DE" altLang="de-DE" smtClean="0"/>
              <a:t>Aufzählungspunkt 7</a:t>
            </a:r>
          </a:p>
          <a:p>
            <a:pPr lvl="0"/>
            <a:r>
              <a:rPr lang="de-DE" altLang="de-DE" smtClean="0"/>
              <a:t>Aufzählungspunkt 8</a:t>
            </a:r>
          </a:p>
          <a:p>
            <a:pPr lvl="0"/>
            <a:endParaRPr lang="de-DE" altLang="de-DE" smtClean="0"/>
          </a:p>
        </p:txBody>
      </p:sp>
      <p:pic>
        <p:nvPicPr>
          <p:cNvPr id="1052" name="Picture 28" descr="kit-logo_standard_en_farbe-rgb_positiv_groß"/>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17650" y="1438275"/>
            <a:ext cx="5545138"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2009_11_rahmen_wiss-poste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 y="1588"/>
            <a:ext cx="30276800" cy="42805350"/>
          </a:xfrm>
          <a:prstGeom prst="rect">
            <a:avLst/>
          </a:prstGeom>
          <a:noFill/>
          <a:extLst>
            <a:ext uri="{909E8E84-426E-40DD-AFC4-6F175D3DCCD1}">
              <a14:hiddenFill xmlns:a14="http://schemas.microsoft.com/office/drawing/2010/main">
                <a:solidFill>
                  <a:srgbClr val="FFFFFF"/>
                </a:solidFill>
              </a14:hiddenFill>
            </a:ext>
          </a:extLst>
        </p:spPr>
      </p:pic>
      <p:sp>
        <p:nvSpPr>
          <p:cNvPr id="1056" name="Text Box 32"/>
          <p:cNvSpPr txBox="1">
            <a:spLocks noChangeArrowheads="1"/>
          </p:cNvSpPr>
          <p:nvPr/>
        </p:nvSpPr>
        <p:spPr bwMode="auto">
          <a:xfrm>
            <a:off x="1419225" y="41656836"/>
            <a:ext cx="1445895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r>
              <a:rPr lang="de-DE" altLang="de-DE" sz="3300" dirty="0"/>
              <a:t>KIT – </a:t>
            </a:r>
            <a:r>
              <a:rPr lang="de-DE" altLang="de-DE" sz="3300" dirty="0" smtClean="0"/>
              <a:t>The Research</a:t>
            </a:r>
            <a:r>
              <a:rPr lang="de-DE" altLang="de-DE" sz="3300" baseline="0" dirty="0" smtClean="0"/>
              <a:t> </a:t>
            </a:r>
            <a:r>
              <a:rPr lang="de-DE" altLang="de-DE" sz="3300" dirty="0" smtClean="0"/>
              <a:t>University in </a:t>
            </a:r>
            <a:r>
              <a:rPr lang="de-DE" altLang="de-DE" sz="3300" dirty="0" err="1"/>
              <a:t>the</a:t>
            </a:r>
            <a:r>
              <a:rPr lang="de-DE" altLang="de-DE" sz="3300" dirty="0"/>
              <a:t> Helmholtz </a:t>
            </a:r>
            <a:r>
              <a:rPr lang="de-DE" altLang="de-DE" sz="3300" dirty="0" err="1"/>
              <a:t>Association</a:t>
            </a:r>
            <a:endParaRPr lang="de-DE" altLang="de-DE" sz="33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176713" rtl="0" fontAlgn="base">
        <a:spcBef>
          <a:spcPct val="0"/>
        </a:spcBef>
        <a:spcAft>
          <a:spcPct val="0"/>
        </a:spcAft>
        <a:defRPr sz="8000" b="1">
          <a:solidFill>
            <a:schemeClr val="tx1"/>
          </a:solidFill>
          <a:latin typeface="+mj-lt"/>
          <a:ea typeface="+mj-ea"/>
          <a:cs typeface="+mj-cs"/>
        </a:defRPr>
      </a:lvl1pPr>
      <a:lvl2pPr algn="l" defTabSz="4176713" rtl="0" fontAlgn="base">
        <a:spcBef>
          <a:spcPct val="0"/>
        </a:spcBef>
        <a:spcAft>
          <a:spcPct val="0"/>
        </a:spcAft>
        <a:defRPr sz="8000" b="1">
          <a:solidFill>
            <a:schemeClr val="tx1"/>
          </a:solidFill>
          <a:latin typeface="Arial" charset="0"/>
        </a:defRPr>
      </a:lvl2pPr>
      <a:lvl3pPr algn="l" defTabSz="4176713" rtl="0" fontAlgn="base">
        <a:spcBef>
          <a:spcPct val="0"/>
        </a:spcBef>
        <a:spcAft>
          <a:spcPct val="0"/>
        </a:spcAft>
        <a:defRPr sz="8000" b="1">
          <a:solidFill>
            <a:schemeClr val="tx1"/>
          </a:solidFill>
          <a:latin typeface="Arial" charset="0"/>
        </a:defRPr>
      </a:lvl3pPr>
      <a:lvl4pPr algn="l" defTabSz="4176713" rtl="0" fontAlgn="base">
        <a:spcBef>
          <a:spcPct val="0"/>
        </a:spcBef>
        <a:spcAft>
          <a:spcPct val="0"/>
        </a:spcAft>
        <a:defRPr sz="8000" b="1">
          <a:solidFill>
            <a:schemeClr val="tx1"/>
          </a:solidFill>
          <a:latin typeface="Arial" charset="0"/>
        </a:defRPr>
      </a:lvl4pPr>
      <a:lvl5pPr algn="l" defTabSz="4176713" rtl="0" fontAlgn="base">
        <a:spcBef>
          <a:spcPct val="0"/>
        </a:spcBef>
        <a:spcAft>
          <a:spcPct val="0"/>
        </a:spcAft>
        <a:defRPr sz="8000" b="1">
          <a:solidFill>
            <a:schemeClr val="tx1"/>
          </a:solidFill>
          <a:latin typeface="Arial" charset="0"/>
        </a:defRPr>
      </a:lvl5pPr>
      <a:lvl6pPr marL="457200" algn="l" defTabSz="4176713" rtl="0" fontAlgn="base">
        <a:spcBef>
          <a:spcPct val="0"/>
        </a:spcBef>
        <a:spcAft>
          <a:spcPct val="0"/>
        </a:spcAft>
        <a:defRPr sz="8000" b="1">
          <a:solidFill>
            <a:schemeClr val="tx1"/>
          </a:solidFill>
          <a:latin typeface="Arial" charset="0"/>
        </a:defRPr>
      </a:lvl6pPr>
      <a:lvl7pPr marL="914400" algn="l" defTabSz="4176713" rtl="0" fontAlgn="base">
        <a:spcBef>
          <a:spcPct val="0"/>
        </a:spcBef>
        <a:spcAft>
          <a:spcPct val="0"/>
        </a:spcAft>
        <a:defRPr sz="8000" b="1">
          <a:solidFill>
            <a:schemeClr val="tx1"/>
          </a:solidFill>
          <a:latin typeface="Arial" charset="0"/>
        </a:defRPr>
      </a:lvl7pPr>
      <a:lvl8pPr marL="1371600" algn="l" defTabSz="4176713" rtl="0" fontAlgn="base">
        <a:spcBef>
          <a:spcPct val="0"/>
        </a:spcBef>
        <a:spcAft>
          <a:spcPct val="0"/>
        </a:spcAft>
        <a:defRPr sz="8000" b="1">
          <a:solidFill>
            <a:schemeClr val="tx1"/>
          </a:solidFill>
          <a:latin typeface="Arial" charset="0"/>
        </a:defRPr>
      </a:lvl8pPr>
      <a:lvl9pPr marL="1828800" algn="l" defTabSz="4176713" rtl="0" fontAlgn="base">
        <a:spcBef>
          <a:spcPct val="0"/>
        </a:spcBef>
        <a:spcAft>
          <a:spcPct val="0"/>
        </a:spcAft>
        <a:defRPr sz="8000" b="1">
          <a:solidFill>
            <a:schemeClr val="tx1"/>
          </a:solidFill>
          <a:latin typeface="Arial" charset="0"/>
        </a:defRPr>
      </a:lvl9pPr>
    </p:titleStyle>
    <p:bodyStyle>
      <a:lvl1pPr marL="609600" indent="-609600" algn="l" defTabSz="4176713" rtl="0" fontAlgn="base">
        <a:spcBef>
          <a:spcPct val="20000"/>
        </a:spcBef>
        <a:spcAft>
          <a:spcPct val="0"/>
        </a:spcAft>
        <a:buBlip>
          <a:blip r:embed="rId15"/>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15"/>
        </a:buBlip>
        <a:defRPr sz="4000">
          <a:solidFill>
            <a:schemeClr val="tx1"/>
          </a:solidFill>
          <a:latin typeface="+mn-lt"/>
        </a:defRPr>
      </a:lvl2pPr>
      <a:lvl3pPr marL="2247900" indent="-620713" algn="l" defTabSz="4176713" rtl="0" fontAlgn="base">
        <a:spcBef>
          <a:spcPct val="20000"/>
        </a:spcBef>
        <a:spcAft>
          <a:spcPct val="0"/>
        </a:spcAft>
        <a:buBlip>
          <a:blip r:embed="rId15"/>
        </a:buBlip>
        <a:defRPr sz="4000">
          <a:solidFill>
            <a:schemeClr val="tx1"/>
          </a:solidFill>
          <a:latin typeface="+mn-lt"/>
        </a:defRPr>
      </a:lvl3pPr>
      <a:lvl4pPr marL="3048000" indent="-620713" algn="l" defTabSz="4176713" rtl="0" fontAlgn="base">
        <a:spcBef>
          <a:spcPct val="20000"/>
        </a:spcBef>
        <a:spcAft>
          <a:spcPct val="0"/>
        </a:spcAft>
        <a:buBlip>
          <a:blip r:embed="rId15"/>
        </a:buBlip>
        <a:defRPr sz="4000">
          <a:solidFill>
            <a:schemeClr val="tx1"/>
          </a:solidFill>
          <a:latin typeface="+mn-lt"/>
        </a:defRPr>
      </a:lvl4pPr>
      <a:lvl5pPr marL="3848100" indent="-620713" algn="l" defTabSz="4176713" rtl="0" fontAlgn="base">
        <a:spcBef>
          <a:spcPct val="20000"/>
        </a:spcBef>
        <a:spcAft>
          <a:spcPct val="0"/>
        </a:spcAft>
        <a:buBlip>
          <a:blip r:embed="rId15"/>
        </a:buBlip>
        <a:defRPr sz="4000">
          <a:solidFill>
            <a:schemeClr val="tx1"/>
          </a:solidFill>
          <a:latin typeface="+mn-lt"/>
        </a:defRPr>
      </a:lvl5pPr>
      <a:lvl6pPr marL="4305300" indent="-620713" algn="l" defTabSz="4176713" rtl="0" fontAlgn="base">
        <a:spcBef>
          <a:spcPct val="20000"/>
        </a:spcBef>
        <a:spcAft>
          <a:spcPct val="0"/>
        </a:spcAft>
        <a:buBlip>
          <a:blip r:embed="rId15"/>
        </a:buBlip>
        <a:defRPr sz="4000">
          <a:solidFill>
            <a:schemeClr val="tx1"/>
          </a:solidFill>
          <a:latin typeface="+mn-lt"/>
        </a:defRPr>
      </a:lvl6pPr>
      <a:lvl7pPr marL="4762500" indent="-620713" algn="l" defTabSz="4176713" rtl="0" fontAlgn="base">
        <a:spcBef>
          <a:spcPct val="20000"/>
        </a:spcBef>
        <a:spcAft>
          <a:spcPct val="0"/>
        </a:spcAft>
        <a:buBlip>
          <a:blip r:embed="rId15"/>
        </a:buBlip>
        <a:defRPr sz="4000">
          <a:solidFill>
            <a:schemeClr val="tx1"/>
          </a:solidFill>
          <a:latin typeface="+mn-lt"/>
        </a:defRPr>
      </a:lvl7pPr>
      <a:lvl8pPr marL="5219700" indent="-620713" algn="l" defTabSz="4176713" rtl="0" fontAlgn="base">
        <a:spcBef>
          <a:spcPct val="20000"/>
        </a:spcBef>
        <a:spcAft>
          <a:spcPct val="0"/>
        </a:spcAft>
        <a:buBlip>
          <a:blip r:embed="rId15"/>
        </a:buBlip>
        <a:defRPr sz="4000">
          <a:solidFill>
            <a:schemeClr val="tx1"/>
          </a:solidFill>
          <a:latin typeface="+mn-lt"/>
        </a:defRPr>
      </a:lvl8pPr>
      <a:lvl9pPr marL="5676900" indent="-620713" algn="l" defTabSz="4176713" rtl="0" fontAlgn="base">
        <a:spcBef>
          <a:spcPct val="20000"/>
        </a:spcBef>
        <a:spcAft>
          <a:spcPct val="0"/>
        </a:spcAft>
        <a:buBlip>
          <a:blip r:embed="rId15"/>
        </a:buBlip>
        <a:defRPr sz="4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tags" Target="../tags/tag25.xml"/><Relationship Id="rId39" Type="http://schemas.openxmlformats.org/officeDocument/2006/relationships/image" Target="../media/image24.png"/><Relationship Id="rId21" Type="http://schemas.openxmlformats.org/officeDocument/2006/relationships/tags" Target="../tags/tag20.xml"/><Relationship Id="rId34" Type="http://schemas.openxmlformats.org/officeDocument/2006/relationships/image" Target="../media/image19.png"/><Relationship Id="rId42" Type="http://schemas.openxmlformats.org/officeDocument/2006/relationships/image" Target="../media/image27.png"/><Relationship Id="rId47" Type="http://schemas.openxmlformats.org/officeDocument/2006/relationships/image" Target="../media/image32.wmf"/><Relationship Id="rId50" Type="http://schemas.openxmlformats.org/officeDocument/2006/relationships/image" Target="../media/image35.wmf"/><Relationship Id="rId55" Type="http://schemas.openxmlformats.org/officeDocument/2006/relationships/image" Target="../media/image40.png"/><Relationship Id="rId63" Type="http://schemas.openxmlformats.org/officeDocument/2006/relationships/oleObject" Target="../embeddings/oleObject2.bin"/><Relationship Id="rId68" Type="http://schemas.openxmlformats.org/officeDocument/2006/relationships/oleObject" Target="../embeddings/oleObject5.bin"/><Relationship Id="rId76" Type="http://schemas.openxmlformats.org/officeDocument/2006/relationships/oleObject" Target="../embeddings/oleObject9.bin"/><Relationship Id="rId7" Type="http://schemas.openxmlformats.org/officeDocument/2006/relationships/tags" Target="../tags/tag6.xml"/><Relationship Id="rId71" Type="http://schemas.openxmlformats.org/officeDocument/2006/relationships/image" Target="../media/image8.wmf"/><Relationship Id="rId2" Type="http://schemas.openxmlformats.org/officeDocument/2006/relationships/tags" Target="../tags/tag1.xml"/><Relationship Id="rId16" Type="http://schemas.openxmlformats.org/officeDocument/2006/relationships/tags" Target="../tags/tag15.xml"/><Relationship Id="rId29" Type="http://schemas.openxmlformats.org/officeDocument/2006/relationships/image" Target="../media/image14.wmf"/><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image" Target="../media/image17.png"/><Relationship Id="rId37" Type="http://schemas.openxmlformats.org/officeDocument/2006/relationships/image" Target="../media/image22.png"/><Relationship Id="rId40" Type="http://schemas.openxmlformats.org/officeDocument/2006/relationships/image" Target="../media/image25.png"/><Relationship Id="rId45" Type="http://schemas.openxmlformats.org/officeDocument/2006/relationships/image" Target="../media/image30.png"/><Relationship Id="rId53" Type="http://schemas.openxmlformats.org/officeDocument/2006/relationships/image" Target="../media/image38.png"/><Relationship Id="rId58" Type="http://schemas.openxmlformats.org/officeDocument/2006/relationships/image" Target="../media/image43.png"/><Relationship Id="rId66" Type="http://schemas.openxmlformats.org/officeDocument/2006/relationships/oleObject" Target="../embeddings/oleObject4.bin"/><Relationship Id="rId74" Type="http://schemas.openxmlformats.org/officeDocument/2006/relationships/oleObject" Target="../embeddings/oleObject8.bin"/><Relationship Id="rId79" Type="http://schemas.openxmlformats.org/officeDocument/2006/relationships/image" Target="../media/image12.wmf"/><Relationship Id="rId5" Type="http://schemas.openxmlformats.org/officeDocument/2006/relationships/tags" Target="../tags/tag4.xml"/><Relationship Id="rId61" Type="http://schemas.openxmlformats.org/officeDocument/2006/relationships/oleObject" Target="../embeddings/oleObject1.bin"/><Relationship Id="rId10" Type="http://schemas.openxmlformats.org/officeDocument/2006/relationships/tags" Target="../tags/tag9.xml"/><Relationship Id="rId19" Type="http://schemas.openxmlformats.org/officeDocument/2006/relationships/tags" Target="../tags/tag18.xml"/><Relationship Id="rId31" Type="http://schemas.openxmlformats.org/officeDocument/2006/relationships/image" Target="../media/image16.png"/><Relationship Id="rId44" Type="http://schemas.openxmlformats.org/officeDocument/2006/relationships/image" Target="../media/image29.png"/><Relationship Id="rId52" Type="http://schemas.openxmlformats.org/officeDocument/2006/relationships/image" Target="../media/image37.png"/><Relationship Id="rId60" Type="http://schemas.openxmlformats.org/officeDocument/2006/relationships/image" Target="../media/image45.png"/><Relationship Id="rId65" Type="http://schemas.openxmlformats.org/officeDocument/2006/relationships/oleObject" Target="../embeddings/oleObject3.bin"/><Relationship Id="rId73" Type="http://schemas.openxmlformats.org/officeDocument/2006/relationships/image" Target="../media/image9.wmf"/><Relationship Id="rId78" Type="http://schemas.openxmlformats.org/officeDocument/2006/relationships/oleObject" Target="../embeddings/oleObject10.bin"/><Relationship Id="rId81" Type="http://schemas.openxmlformats.org/officeDocument/2006/relationships/image" Target="../media/image13.wmf"/><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image" Target="../media/image15.wmf"/><Relationship Id="rId35" Type="http://schemas.openxmlformats.org/officeDocument/2006/relationships/image" Target="../media/image20.png"/><Relationship Id="rId43" Type="http://schemas.openxmlformats.org/officeDocument/2006/relationships/image" Target="../media/image28.png"/><Relationship Id="rId48" Type="http://schemas.openxmlformats.org/officeDocument/2006/relationships/image" Target="../media/image33.wmf"/><Relationship Id="rId56" Type="http://schemas.openxmlformats.org/officeDocument/2006/relationships/image" Target="../media/image41.png"/><Relationship Id="rId64" Type="http://schemas.openxmlformats.org/officeDocument/2006/relationships/image" Target="../media/image5.wmf"/><Relationship Id="rId69" Type="http://schemas.openxmlformats.org/officeDocument/2006/relationships/image" Target="../media/image7.wmf"/><Relationship Id="rId77" Type="http://schemas.openxmlformats.org/officeDocument/2006/relationships/image" Target="../media/image11.wmf"/><Relationship Id="rId8" Type="http://schemas.openxmlformats.org/officeDocument/2006/relationships/tags" Target="../tags/tag7.xml"/><Relationship Id="rId51" Type="http://schemas.openxmlformats.org/officeDocument/2006/relationships/image" Target="../media/image36.png"/><Relationship Id="rId72" Type="http://schemas.openxmlformats.org/officeDocument/2006/relationships/oleObject" Target="../embeddings/oleObject7.bin"/><Relationship Id="rId80" Type="http://schemas.openxmlformats.org/officeDocument/2006/relationships/oleObject" Target="../embeddings/oleObject11.bin"/><Relationship Id="rId3" Type="http://schemas.openxmlformats.org/officeDocument/2006/relationships/tags" Target="../tags/tag2.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image" Target="../media/image18.png"/><Relationship Id="rId38" Type="http://schemas.openxmlformats.org/officeDocument/2006/relationships/image" Target="../media/image23.png"/><Relationship Id="rId46" Type="http://schemas.openxmlformats.org/officeDocument/2006/relationships/image" Target="../media/image31.png"/><Relationship Id="rId59" Type="http://schemas.openxmlformats.org/officeDocument/2006/relationships/image" Target="../media/image44.png"/><Relationship Id="rId67" Type="http://schemas.openxmlformats.org/officeDocument/2006/relationships/image" Target="../media/image6.wmf"/><Relationship Id="rId20" Type="http://schemas.openxmlformats.org/officeDocument/2006/relationships/tags" Target="../tags/tag19.xml"/><Relationship Id="rId41" Type="http://schemas.openxmlformats.org/officeDocument/2006/relationships/image" Target="../media/image26.png"/><Relationship Id="rId54" Type="http://schemas.openxmlformats.org/officeDocument/2006/relationships/image" Target="../media/image39.png"/><Relationship Id="rId62" Type="http://schemas.openxmlformats.org/officeDocument/2006/relationships/image" Target="../media/image4.wmf"/><Relationship Id="rId70" Type="http://schemas.openxmlformats.org/officeDocument/2006/relationships/oleObject" Target="../embeddings/oleObject6.bin"/><Relationship Id="rId75"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tags" Target="../tags/tag5.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slideLayout" Target="../slideLayouts/slideLayout2.xml"/><Relationship Id="rId36" Type="http://schemas.openxmlformats.org/officeDocument/2006/relationships/image" Target="../media/image21.png"/><Relationship Id="rId49" Type="http://schemas.openxmlformats.org/officeDocument/2006/relationships/image" Target="../media/image34.wmf"/><Relationship Id="rId57"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hteck 115"/>
          <p:cNvSpPr/>
          <p:nvPr/>
        </p:nvSpPr>
        <p:spPr bwMode="auto">
          <a:xfrm>
            <a:off x="15562664" y="36313926"/>
            <a:ext cx="13098514" cy="70788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outerShdw blurRad="50800" dist="177800" dir="2700000" algn="tl" rotWithShape="0">
              <a:schemeClr val="bg2">
                <a:lumMod val="75000"/>
              </a:schemeClr>
            </a:outerShdw>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dirty="0" smtClean="0">
              <a:ln>
                <a:noFill/>
              </a:ln>
              <a:solidFill>
                <a:schemeClr val="tx1"/>
              </a:solidFill>
              <a:effectLst/>
              <a:latin typeface="Arial" charset="0"/>
            </a:endParaRPr>
          </a:p>
        </p:txBody>
      </p:sp>
      <p:sp>
        <p:nvSpPr>
          <p:cNvPr id="117" name="Rechteck 116"/>
          <p:cNvSpPr/>
          <p:nvPr/>
        </p:nvSpPr>
        <p:spPr bwMode="auto">
          <a:xfrm>
            <a:off x="15533636" y="9334300"/>
            <a:ext cx="13098514" cy="70788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outerShdw blurRad="50800" dist="177800" dir="2700000" algn="tl" rotWithShape="0">
              <a:schemeClr val="bg2">
                <a:lumMod val="75000"/>
              </a:schemeClr>
            </a:outerShdw>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dirty="0" smtClean="0">
              <a:ln>
                <a:noFill/>
              </a:ln>
              <a:solidFill>
                <a:schemeClr val="tx1"/>
              </a:solidFill>
              <a:effectLst/>
              <a:latin typeface="Arial" charset="0"/>
            </a:endParaRPr>
          </a:p>
        </p:txBody>
      </p:sp>
      <p:sp>
        <p:nvSpPr>
          <p:cNvPr id="120" name="Rechteck 119"/>
          <p:cNvSpPr/>
          <p:nvPr/>
        </p:nvSpPr>
        <p:spPr bwMode="auto">
          <a:xfrm>
            <a:off x="15613412" y="14160947"/>
            <a:ext cx="13098514" cy="70788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outerShdw blurRad="50800" dist="177800" dir="2700000" algn="tl" rotWithShape="0">
              <a:schemeClr val="bg2">
                <a:lumMod val="75000"/>
              </a:schemeClr>
            </a:outerShdw>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dirty="0" smtClean="0">
              <a:ln>
                <a:noFill/>
              </a:ln>
              <a:solidFill>
                <a:schemeClr val="tx1"/>
              </a:solidFill>
              <a:effectLst/>
              <a:latin typeface="Arial" charset="0"/>
            </a:endParaRPr>
          </a:p>
        </p:txBody>
      </p:sp>
      <p:sp>
        <p:nvSpPr>
          <p:cNvPr id="105" name="Textfeld 104"/>
          <p:cNvSpPr txBox="1"/>
          <p:nvPr/>
        </p:nvSpPr>
        <p:spPr>
          <a:xfrm>
            <a:off x="15566188" y="9412226"/>
            <a:ext cx="13192962" cy="32034795"/>
          </a:xfrm>
          <a:prstGeom prst="rect">
            <a:avLst/>
          </a:prstGeom>
          <a:noFill/>
        </p:spPr>
        <p:txBody>
          <a:bodyPr wrap="square" rtlCol="0">
            <a:spAutoFit/>
          </a:bodyPr>
          <a:lstStyle/>
          <a:p>
            <a:pPr algn="ctr"/>
            <a:r>
              <a:rPr lang="de-DE" sz="3000" b="1" dirty="0" smtClean="0"/>
              <a:t>3. </a:t>
            </a:r>
            <a:r>
              <a:rPr lang="de-DE" sz="3000" b="1" dirty="0" err="1" smtClean="0"/>
              <a:t>Symmetry</a:t>
            </a:r>
            <a:r>
              <a:rPr lang="de-DE" sz="3000" b="1" dirty="0" smtClean="0"/>
              <a:t> </a:t>
            </a:r>
            <a:r>
              <a:rPr lang="de-DE" sz="3000" b="1" dirty="0" err="1" smtClean="0"/>
              <a:t>exploitation</a:t>
            </a:r>
            <a:endParaRPr lang="de-DE" sz="3000" b="1" dirty="0" smtClean="0"/>
          </a:p>
          <a:p>
            <a:pPr algn="just"/>
            <a:endParaRPr lang="de-DE" sz="2600" dirty="0"/>
          </a:p>
          <a:p>
            <a:pPr algn="just"/>
            <a:r>
              <a:rPr lang="de-DE" sz="2600" dirty="0" err="1"/>
              <a:t>C</a:t>
            </a:r>
            <a:r>
              <a:rPr lang="de-DE" sz="2600" dirty="0" err="1" smtClean="0"/>
              <a:t>hiral</a:t>
            </a:r>
            <a:r>
              <a:rPr lang="de-DE" sz="2600" dirty="0" smtClean="0"/>
              <a:t> </a:t>
            </a:r>
            <a:r>
              <a:rPr lang="de-DE" sz="2600" dirty="0" err="1" smtClean="0"/>
              <a:t>molecules</a:t>
            </a:r>
            <a:r>
              <a:rPr lang="de-DE" sz="2600" dirty="0" smtClean="0"/>
              <a:t> </a:t>
            </a:r>
            <a:r>
              <a:rPr lang="de-DE" sz="2600" dirty="0" err="1" smtClean="0"/>
              <a:t>may</a:t>
            </a:r>
            <a:r>
              <a:rPr lang="de-DE" sz="2600" dirty="0" smtClean="0"/>
              <a:t> </a:t>
            </a:r>
            <a:r>
              <a:rPr lang="de-DE" sz="2600" dirty="0" err="1" smtClean="0"/>
              <a:t>belong</a:t>
            </a:r>
            <a:r>
              <a:rPr lang="de-DE" sz="2600" dirty="0" smtClean="0"/>
              <a:t> </a:t>
            </a:r>
            <a:r>
              <a:rPr lang="de-DE" sz="2600" dirty="0" err="1" smtClean="0"/>
              <a:t>to</a:t>
            </a:r>
            <a:r>
              <a:rPr lang="de-DE" sz="2600" dirty="0" smtClean="0"/>
              <a:t> </a:t>
            </a:r>
            <a:r>
              <a:rPr lang="de-DE" sz="2600" dirty="0" err="1" smtClean="0"/>
              <a:t>the</a:t>
            </a:r>
            <a:r>
              <a:rPr lang="de-DE" sz="2600" dirty="0" smtClean="0"/>
              <a:t> </a:t>
            </a:r>
            <a:r>
              <a:rPr lang="de-DE" sz="2600" dirty="0" err="1" smtClean="0"/>
              <a:t>point</a:t>
            </a:r>
            <a:r>
              <a:rPr lang="de-DE" sz="2600" dirty="0" smtClean="0"/>
              <a:t> </a:t>
            </a:r>
            <a:r>
              <a:rPr lang="de-DE" sz="2600" dirty="0" err="1" smtClean="0"/>
              <a:t>groups</a:t>
            </a:r>
            <a:r>
              <a:rPr lang="de-DE" sz="2600" dirty="0" smtClean="0"/>
              <a:t>: </a:t>
            </a:r>
            <a:r>
              <a:rPr lang="de-DE" sz="2600" i="1" dirty="0" smtClean="0">
                <a:latin typeface="Times New Roman" panose="02020603050405020304" pitchFamily="18" charset="0"/>
                <a:cs typeface="Times New Roman" panose="02020603050405020304" pitchFamily="18" charset="0"/>
              </a:rPr>
              <a:t>C</a:t>
            </a:r>
            <a:r>
              <a:rPr lang="de-DE" sz="2600" i="1" baseline="-25000" dirty="0" smtClean="0">
                <a:latin typeface="Times New Roman" panose="02020603050405020304" pitchFamily="18" charset="0"/>
                <a:cs typeface="Times New Roman" panose="02020603050405020304" pitchFamily="18" charset="0"/>
              </a:rPr>
              <a:t>n</a:t>
            </a:r>
            <a:r>
              <a:rPr lang="de-DE" sz="2600" dirty="0" smtClean="0">
                <a:latin typeface="+mj-lt"/>
                <a:cs typeface="Times New Roman" panose="02020603050405020304" pitchFamily="18" charset="0"/>
              </a:rPr>
              <a:t>, </a:t>
            </a:r>
            <a:r>
              <a:rPr lang="de-DE" sz="2600" i="1" dirty="0" smtClean="0">
                <a:latin typeface="Times New Roman" panose="02020603050405020304" pitchFamily="18" charset="0"/>
                <a:cs typeface="Times New Roman" panose="02020603050405020304" pitchFamily="18" charset="0"/>
              </a:rPr>
              <a:t>D</a:t>
            </a:r>
            <a:r>
              <a:rPr lang="de-DE" sz="2600" i="1" baseline="-25000" dirty="0" smtClean="0">
                <a:latin typeface="Times New Roman" panose="02020603050405020304" pitchFamily="18" charset="0"/>
                <a:cs typeface="Times New Roman" panose="02020603050405020304" pitchFamily="18" charset="0"/>
              </a:rPr>
              <a:t>n</a:t>
            </a:r>
            <a:r>
              <a:rPr lang="de-DE" sz="2600" dirty="0" smtClean="0">
                <a:latin typeface="+mj-lt"/>
                <a:cs typeface="Times New Roman" panose="02020603050405020304" pitchFamily="18" charset="0"/>
              </a:rPr>
              <a:t>, </a:t>
            </a:r>
            <a:r>
              <a:rPr lang="de-DE" sz="2600" i="1" dirty="0" smtClean="0">
                <a:latin typeface="Times New Roman" panose="02020603050405020304" pitchFamily="18" charset="0"/>
                <a:cs typeface="Times New Roman" panose="02020603050405020304" pitchFamily="18" charset="0"/>
              </a:rPr>
              <a:t>T</a:t>
            </a:r>
            <a:r>
              <a:rPr lang="de-DE" sz="2600" dirty="0" smtClean="0">
                <a:latin typeface="+mj-lt"/>
                <a:cs typeface="Times New Roman" panose="02020603050405020304" pitchFamily="18" charset="0"/>
              </a:rPr>
              <a:t>, </a:t>
            </a:r>
            <a:r>
              <a:rPr lang="de-DE" sz="2600" i="1" dirty="0" smtClean="0">
                <a:latin typeface="Times New Roman" panose="02020603050405020304" pitchFamily="18" charset="0"/>
                <a:cs typeface="Times New Roman" panose="02020603050405020304" pitchFamily="18" charset="0"/>
              </a:rPr>
              <a:t>O</a:t>
            </a:r>
            <a:r>
              <a:rPr lang="de-DE" sz="2600" dirty="0" smtClean="0">
                <a:latin typeface="+mj-lt"/>
                <a:cs typeface="Times New Roman" panose="02020603050405020304" pitchFamily="18" charset="0"/>
              </a:rPr>
              <a:t> </a:t>
            </a:r>
            <a:r>
              <a:rPr lang="de-DE" sz="2600" dirty="0" err="1" smtClean="0"/>
              <a:t>and</a:t>
            </a:r>
            <a:r>
              <a:rPr lang="de-DE" sz="2600" dirty="0" smtClean="0"/>
              <a:t> </a:t>
            </a:r>
            <a:r>
              <a:rPr lang="de-DE" sz="2600" i="1" dirty="0" smtClean="0">
                <a:latin typeface="Times New Roman" panose="02020603050405020304" pitchFamily="18" charset="0"/>
                <a:cs typeface="Times New Roman" panose="02020603050405020304" pitchFamily="18" charset="0"/>
              </a:rPr>
              <a:t>I.</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Symmetry</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is</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exploited</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by</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using</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the</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existing</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implementation</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of</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symmetry</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exploitation</a:t>
            </a:r>
            <a:r>
              <a:rPr lang="de-DE" sz="2600" dirty="0" smtClean="0">
                <a:latin typeface="+mn-lt"/>
                <a:cs typeface="Times New Roman" panose="02020603050405020304" pitchFamily="18" charset="0"/>
              </a:rPr>
              <a:t> [9] in </a:t>
            </a:r>
            <a:r>
              <a:rPr lang="de-DE" sz="2600" dirty="0" err="1" smtClean="0">
                <a:latin typeface="+mn-lt"/>
                <a:cs typeface="Times New Roman" panose="02020603050405020304" pitchFamily="18" charset="0"/>
              </a:rPr>
              <a:t>the</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modules</a:t>
            </a:r>
            <a:r>
              <a:rPr lang="de-DE" sz="2600" dirty="0" smtClean="0">
                <a:latin typeface="+mn-lt"/>
                <a:cs typeface="Times New Roman" panose="02020603050405020304" pitchFamily="18" charset="0"/>
              </a:rPr>
              <a:t> </a:t>
            </a:r>
            <a:r>
              <a:rPr lang="de-DE" sz="2600" dirty="0" smtClean="0">
                <a:latin typeface="Courant" panose="02000509030000020004" pitchFamily="49" charset="0"/>
                <a:cs typeface="Times New Roman" panose="02020603050405020304" pitchFamily="18" charset="0"/>
              </a:rPr>
              <a:t>mpshift</a:t>
            </a:r>
            <a:r>
              <a:rPr lang="de-DE" sz="2600" dirty="0" smtClean="0">
                <a:latin typeface="+mn-lt"/>
                <a:cs typeface="Times New Roman" panose="02020603050405020304" pitchFamily="18" charset="0"/>
              </a:rPr>
              <a:t> </a:t>
            </a:r>
            <a:r>
              <a:rPr lang="de-DE" sz="2600" dirty="0" err="1" smtClean="0">
                <a:latin typeface="+mn-lt"/>
                <a:cs typeface="Times New Roman" panose="02020603050405020304" pitchFamily="18" charset="0"/>
              </a:rPr>
              <a:t>and</a:t>
            </a:r>
            <a:r>
              <a:rPr lang="de-DE" sz="2600" dirty="0" smtClean="0">
                <a:latin typeface="+mn-lt"/>
                <a:cs typeface="Times New Roman" panose="02020603050405020304" pitchFamily="18" charset="0"/>
              </a:rPr>
              <a:t> </a:t>
            </a:r>
            <a:r>
              <a:rPr lang="de-DE" sz="2600" dirty="0" smtClean="0">
                <a:latin typeface="Courant" panose="02000509030000020004" pitchFamily="49" charset="0"/>
                <a:cs typeface="Times New Roman" panose="02020603050405020304" pitchFamily="18" charset="0"/>
              </a:rPr>
              <a:t>aoforce</a:t>
            </a:r>
            <a:r>
              <a:rPr lang="de-DE" sz="2600" dirty="0" smtClean="0">
                <a:latin typeface="+mn-lt"/>
                <a:cs typeface="Times New Roman" panose="02020603050405020304" pitchFamily="18" charset="0"/>
              </a:rPr>
              <a:t>. </a:t>
            </a:r>
            <a:r>
              <a:rPr lang="en-US" sz="2600" dirty="0"/>
              <a:t>In the latter</a:t>
            </a:r>
            <a:r>
              <a:rPr lang="en-US" sz="2600" dirty="0" smtClean="0"/>
              <a:t>, time demanding step, </a:t>
            </a:r>
            <a:r>
              <a:rPr lang="en-US" sz="2600" dirty="0"/>
              <a:t>the exploitation of all of these point groups is </a:t>
            </a:r>
            <a:r>
              <a:rPr lang="en-US" sz="2600" dirty="0" smtClean="0"/>
              <a:t>supported. In contrast, symmetry </a:t>
            </a:r>
            <a:r>
              <a:rPr lang="en-US" sz="2600" dirty="0"/>
              <a:t>exploitation in</a:t>
            </a:r>
            <a:r>
              <a:rPr lang="en-US" sz="2600" dirty="0">
                <a:latin typeface="Courant" panose="02000509030000020004" pitchFamily="49" charset="0"/>
              </a:rPr>
              <a:t> </a:t>
            </a:r>
            <a:r>
              <a:rPr lang="en-US" sz="2600" dirty="0" smtClean="0">
                <a:latin typeface="Courant" panose="02000509030000020004" pitchFamily="49" charset="0"/>
              </a:rPr>
              <a:t>mpshift </a:t>
            </a:r>
            <a:r>
              <a:rPr lang="en-US" sz="2600" dirty="0" smtClean="0">
                <a:latin typeface="+mj-lt"/>
              </a:rPr>
              <a:t>[10] </a:t>
            </a:r>
            <a:r>
              <a:rPr lang="en-US" sz="2600" dirty="0"/>
              <a:t>is not possible for groups with reducible </a:t>
            </a:r>
            <a:r>
              <a:rPr lang="en-US" sz="2600" i="1" dirty="0">
                <a:latin typeface="Times New Roman" panose="02020603050405020304" pitchFamily="18" charset="0"/>
                <a:cs typeface="Times New Roman" panose="02020603050405020304" pitchFamily="18" charset="0"/>
              </a:rPr>
              <a:t>e</a:t>
            </a:r>
            <a:r>
              <a:rPr lang="en-US" sz="2600" dirty="0"/>
              <a:t>-representations (</a:t>
            </a:r>
            <a:r>
              <a:rPr lang="en-GB" sz="2600" dirty="0"/>
              <a:t> </a:t>
            </a:r>
            <a:r>
              <a:rPr lang="en-GB" sz="2600" i="1" dirty="0" smtClean="0">
                <a:latin typeface="Times New Roman" panose="02020603050405020304" pitchFamily="18" charset="0"/>
                <a:cs typeface="Times New Roman" panose="02020603050405020304" pitchFamily="18" charset="0"/>
              </a:rPr>
              <a:t>C</a:t>
            </a:r>
            <a:r>
              <a:rPr lang="en-GB" sz="2600" i="1" baseline="-25000" dirty="0" smtClean="0">
                <a:latin typeface="Times New Roman" panose="02020603050405020304" pitchFamily="18" charset="0"/>
                <a:cs typeface="Times New Roman" panose="02020603050405020304" pitchFamily="18" charset="0"/>
              </a:rPr>
              <a:t>n&gt;2</a:t>
            </a:r>
            <a:r>
              <a:rPr lang="en-US" sz="2600" dirty="0" smtClean="0"/>
              <a:t> </a:t>
            </a:r>
            <a:r>
              <a:rPr lang="en-US" sz="2600" dirty="0"/>
              <a:t>and </a:t>
            </a:r>
            <a:r>
              <a:rPr lang="en-US" sz="2600" i="1" dirty="0" smtClean="0">
                <a:latin typeface="Times New Roman" panose="02020603050405020304" pitchFamily="18" charset="0"/>
                <a:cs typeface="Times New Roman" panose="02020603050405020304" pitchFamily="18" charset="0"/>
              </a:rPr>
              <a:t>T </a:t>
            </a:r>
            <a:r>
              <a:rPr lang="en-US" sz="2600" dirty="0" smtClean="0"/>
              <a:t>). </a:t>
            </a:r>
            <a:r>
              <a:rPr lang="en-US" sz="2600" dirty="0"/>
              <a:t>For these cases, the MO-coefficients are transformed to </a:t>
            </a:r>
            <a:r>
              <a:rPr lang="en-US" sz="2600" i="1" dirty="0">
                <a:latin typeface="Times New Roman" panose="02020603050405020304" pitchFamily="18" charset="0"/>
                <a:cs typeface="Times New Roman" panose="02020603050405020304" pitchFamily="18" charset="0"/>
              </a:rPr>
              <a:t>C</a:t>
            </a:r>
            <a:r>
              <a:rPr lang="en-US" sz="2600" baseline="-25000" dirty="0"/>
              <a:t>1</a:t>
            </a:r>
            <a:r>
              <a:rPr lang="en-US" sz="2600" dirty="0"/>
              <a:t> </a:t>
            </a:r>
            <a:r>
              <a:rPr lang="en-GB" sz="2600" dirty="0"/>
              <a:t>symmetry and </a:t>
            </a:r>
            <a:r>
              <a:rPr lang="en-GB" sz="2600" dirty="0">
                <a:latin typeface="Courant" panose="02000509030000020004" pitchFamily="49" charset="0"/>
              </a:rPr>
              <a:t>mpshift</a:t>
            </a:r>
            <a:r>
              <a:rPr lang="en-GB" sz="2600" dirty="0"/>
              <a:t> is carried out without symmetry exploitation. </a:t>
            </a:r>
            <a:r>
              <a:rPr lang="de-DE" sz="2600" i="1" dirty="0">
                <a:latin typeface="Times New Roman" panose="02020603050405020304" pitchFamily="18" charset="0"/>
                <a:cs typeface="Times New Roman" panose="02020603050405020304" pitchFamily="18" charset="0"/>
              </a:rPr>
              <a:t> </a:t>
            </a:r>
            <a:r>
              <a:rPr lang="de-DE" sz="2600" i="1" dirty="0" smtClean="0">
                <a:latin typeface="Times New Roman" panose="02020603050405020304" pitchFamily="18" charset="0"/>
                <a:cs typeface="Times New Roman" panose="02020603050405020304" pitchFamily="18" charset="0"/>
              </a:rPr>
              <a:t>     </a:t>
            </a:r>
            <a:r>
              <a:rPr lang="en-GB" sz="2600" dirty="0" smtClean="0"/>
              <a:t>is </a:t>
            </a:r>
            <a:r>
              <a:rPr lang="en-GB" sz="2600" dirty="0"/>
              <a:t>transformed to the basis of Cartesian atomic orbitals (CAO) before filed to disc. In the </a:t>
            </a:r>
            <a:r>
              <a:rPr lang="en-GB" sz="2600" dirty="0" smtClean="0"/>
              <a:t>second step       is </a:t>
            </a:r>
            <a:r>
              <a:rPr lang="en-GB" sz="2600" dirty="0"/>
              <a:t>transformed to the symmetry adapted orbital (SAO) basis after being read from </a:t>
            </a:r>
            <a:r>
              <a:rPr lang="en-GB" sz="2600" dirty="0" smtClean="0"/>
              <a:t>file and VCD intensities are calculated. </a:t>
            </a:r>
            <a:endParaRPr lang="de-DE" sz="2600" i="1" dirty="0">
              <a:latin typeface="Times New Roman" panose="02020603050405020304" pitchFamily="18" charset="0"/>
              <a:cs typeface="Times New Roman" panose="02020603050405020304" pitchFamily="18" charset="0"/>
            </a:endParaRPr>
          </a:p>
          <a:p>
            <a:pPr algn="just"/>
            <a:endParaRPr lang="de-DE" sz="2600" dirty="0"/>
          </a:p>
          <a:p>
            <a:pPr algn="ctr"/>
            <a:r>
              <a:rPr lang="de-DE" sz="3000" b="1" dirty="0" smtClean="0"/>
              <a:t>4. Demonstrative </a:t>
            </a:r>
            <a:r>
              <a:rPr lang="de-DE" sz="3000" b="1" dirty="0" err="1"/>
              <a:t>a</a:t>
            </a:r>
            <a:r>
              <a:rPr lang="de-DE" sz="3000" b="1" dirty="0" err="1" smtClean="0"/>
              <a:t>pplications</a:t>
            </a:r>
            <a:endParaRPr lang="de-DE" sz="3000" b="1" dirty="0" smtClean="0"/>
          </a:p>
          <a:p>
            <a:pPr algn="just"/>
            <a:endParaRPr lang="de-DE" sz="2600" dirty="0" smtClean="0"/>
          </a:p>
          <a:p>
            <a:pPr algn="just"/>
            <a:r>
              <a:rPr lang="de-DE" sz="2600" dirty="0" smtClean="0"/>
              <a:t>VCD </a:t>
            </a:r>
            <a:r>
              <a:rPr lang="de-DE" sz="2600" dirty="0" err="1" smtClean="0"/>
              <a:t>intensities</a:t>
            </a:r>
            <a:r>
              <a:rPr lang="de-DE" sz="2600" dirty="0" smtClean="0"/>
              <a:t> </a:t>
            </a:r>
            <a:r>
              <a:rPr lang="de-DE" sz="2600" dirty="0" err="1" smtClean="0"/>
              <a:t>can</a:t>
            </a:r>
            <a:r>
              <a:rPr lang="de-DE" sz="2600" dirty="0" smtClean="0"/>
              <a:t> </a:t>
            </a:r>
            <a:r>
              <a:rPr lang="de-DE" sz="2600" dirty="0" err="1" smtClean="0"/>
              <a:t>be</a:t>
            </a:r>
            <a:r>
              <a:rPr lang="de-DE" sz="2600" dirty="0" smtClean="0"/>
              <a:t> </a:t>
            </a:r>
            <a:r>
              <a:rPr lang="de-DE" sz="2600" dirty="0" err="1" smtClean="0"/>
              <a:t>calculated</a:t>
            </a:r>
            <a:r>
              <a:rPr lang="de-DE" sz="2600" dirty="0" smtClean="0"/>
              <a:t> </a:t>
            </a:r>
            <a:r>
              <a:rPr lang="de-DE" sz="2600" dirty="0" err="1" smtClean="0"/>
              <a:t>with</a:t>
            </a:r>
            <a:r>
              <a:rPr lang="de-DE" sz="2600" dirty="0" smtClean="0"/>
              <a:t> </a:t>
            </a:r>
            <a:r>
              <a:rPr lang="de-DE" sz="2600" dirty="0" err="1" smtClean="0"/>
              <a:t>the</a:t>
            </a:r>
            <a:r>
              <a:rPr lang="de-DE" sz="2600" dirty="0" smtClean="0"/>
              <a:t> </a:t>
            </a:r>
            <a:r>
              <a:rPr lang="de-DE" sz="2600" dirty="0" err="1" smtClean="0"/>
              <a:t>current</a:t>
            </a:r>
            <a:r>
              <a:rPr lang="de-DE" sz="2600" dirty="0" smtClean="0"/>
              <a:t> </a:t>
            </a:r>
            <a:r>
              <a:rPr lang="de-DE" sz="2600" dirty="0" err="1" smtClean="0"/>
              <a:t>version</a:t>
            </a:r>
            <a:r>
              <a:rPr lang="de-DE" sz="2600" dirty="0" smtClean="0"/>
              <a:t> </a:t>
            </a:r>
            <a:r>
              <a:rPr lang="de-DE" sz="2600" dirty="0" err="1" smtClean="0"/>
              <a:t>of</a:t>
            </a:r>
            <a:r>
              <a:rPr lang="de-DE" sz="2600" dirty="0" smtClean="0"/>
              <a:t> TURBOMOLE </a:t>
            </a:r>
            <a:r>
              <a:rPr lang="de-DE" sz="2600" dirty="0" err="1" smtClean="0"/>
              <a:t>by</a:t>
            </a:r>
            <a:r>
              <a:rPr lang="de-DE" sz="2600" dirty="0" smtClean="0"/>
              <a:t> </a:t>
            </a:r>
            <a:r>
              <a:rPr lang="de-DE" sz="2600" dirty="0" err="1" smtClean="0"/>
              <a:t>first</a:t>
            </a:r>
            <a:r>
              <a:rPr lang="de-DE" sz="2600" dirty="0" smtClean="0"/>
              <a:t> </a:t>
            </a:r>
            <a:r>
              <a:rPr lang="de-DE" sz="2600" dirty="0" err="1" smtClean="0"/>
              <a:t>writing</a:t>
            </a:r>
            <a:r>
              <a:rPr lang="de-DE" sz="2600" dirty="0" smtClean="0"/>
              <a:t> </a:t>
            </a:r>
            <a:r>
              <a:rPr lang="de-DE" sz="2600" dirty="0" smtClean="0">
                <a:latin typeface="Courant" panose="02000509030000020004" pitchFamily="49" charset="0"/>
              </a:rPr>
              <a:t>$</a:t>
            </a:r>
            <a:r>
              <a:rPr lang="de-DE" sz="2600" dirty="0" err="1" smtClean="0">
                <a:latin typeface="Courant" panose="02000509030000020004" pitchFamily="49" charset="0"/>
              </a:rPr>
              <a:t>vcd</a:t>
            </a:r>
            <a:r>
              <a:rPr lang="de-DE" sz="2600" dirty="0" smtClean="0">
                <a:latin typeface="Courant" panose="02000509030000020004" pitchFamily="49" charset="0"/>
              </a:rPr>
              <a:t> </a:t>
            </a:r>
            <a:r>
              <a:rPr lang="de-DE" sz="2600" dirty="0" err="1" smtClean="0"/>
              <a:t>into</a:t>
            </a:r>
            <a:r>
              <a:rPr lang="de-DE" sz="2600" dirty="0" smtClean="0"/>
              <a:t> </a:t>
            </a:r>
            <a:r>
              <a:rPr lang="de-DE" sz="2600" dirty="0" err="1" smtClean="0"/>
              <a:t>the</a:t>
            </a:r>
            <a:r>
              <a:rPr lang="de-DE" sz="2600" dirty="0" smtClean="0"/>
              <a:t> </a:t>
            </a:r>
            <a:r>
              <a:rPr lang="de-DE" sz="2600" dirty="0" err="1" smtClean="0"/>
              <a:t>control</a:t>
            </a:r>
            <a:r>
              <a:rPr lang="de-DE" sz="2600" dirty="0" smtClean="0"/>
              <a:t> </a:t>
            </a:r>
            <a:r>
              <a:rPr lang="de-DE" sz="2600" dirty="0" err="1" smtClean="0"/>
              <a:t>file</a:t>
            </a:r>
            <a:r>
              <a:rPr lang="de-DE" sz="2600" dirty="0" smtClean="0"/>
              <a:t>, </a:t>
            </a:r>
            <a:r>
              <a:rPr lang="de-DE" sz="2600" dirty="0" err="1" smtClean="0"/>
              <a:t>second</a:t>
            </a:r>
            <a:r>
              <a:rPr lang="de-DE" sz="2600" dirty="0" smtClean="0"/>
              <a:t> </a:t>
            </a:r>
            <a:r>
              <a:rPr lang="de-DE" sz="2600" dirty="0" err="1" smtClean="0"/>
              <a:t>calling</a:t>
            </a:r>
            <a:r>
              <a:rPr lang="de-DE" sz="2600" dirty="0" smtClean="0"/>
              <a:t> </a:t>
            </a:r>
            <a:r>
              <a:rPr lang="de-DE" sz="2600" dirty="0" smtClean="0">
                <a:latin typeface="Courant" panose="02000509030000020004" pitchFamily="49" charset="0"/>
              </a:rPr>
              <a:t>mpshift</a:t>
            </a:r>
            <a:r>
              <a:rPr lang="de-DE" sz="2600" dirty="0" smtClean="0"/>
              <a:t> </a:t>
            </a:r>
            <a:r>
              <a:rPr lang="de-DE" sz="2600" dirty="0" err="1" smtClean="0"/>
              <a:t>and</a:t>
            </a:r>
            <a:r>
              <a:rPr lang="de-DE" sz="2600" dirty="0" smtClean="0"/>
              <a:t> </a:t>
            </a:r>
            <a:r>
              <a:rPr lang="de-DE" sz="2600" dirty="0" err="1" smtClean="0"/>
              <a:t>third</a:t>
            </a:r>
            <a:r>
              <a:rPr lang="de-DE" sz="2600" dirty="0" smtClean="0"/>
              <a:t> </a:t>
            </a:r>
            <a:r>
              <a:rPr lang="de-DE" sz="2600" dirty="0" err="1" smtClean="0"/>
              <a:t>calling</a:t>
            </a:r>
            <a:r>
              <a:rPr lang="de-DE" sz="2600" dirty="0" smtClean="0"/>
              <a:t> </a:t>
            </a:r>
            <a:r>
              <a:rPr lang="de-DE" sz="2600" dirty="0" smtClean="0">
                <a:latin typeface="Courant" panose="02000509030000020004" pitchFamily="49" charset="0"/>
              </a:rPr>
              <a:t>aoforce</a:t>
            </a:r>
            <a:r>
              <a:rPr lang="de-DE" sz="2600" dirty="0" smtClean="0"/>
              <a:t>. The additional </a:t>
            </a:r>
            <a:r>
              <a:rPr lang="de-DE" sz="2600" dirty="0" err="1" smtClean="0"/>
              <a:t>effort</a:t>
            </a:r>
            <a:r>
              <a:rPr lang="de-DE" sz="2600" dirty="0" smtClean="0"/>
              <a:t> </a:t>
            </a:r>
            <a:r>
              <a:rPr lang="de-DE" sz="2600" dirty="0" err="1" smtClean="0"/>
              <a:t>is</a:t>
            </a:r>
            <a:r>
              <a:rPr lang="de-DE" sz="2600" dirty="0" smtClean="0"/>
              <a:t> </a:t>
            </a:r>
            <a:r>
              <a:rPr lang="de-DE" sz="2600" dirty="0" err="1" smtClean="0"/>
              <a:t>negligible</a:t>
            </a:r>
            <a:r>
              <a:rPr lang="de-DE" sz="2600" dirty="0" smtClean="0"/>
              <a:t> (&lt; 1%).</a:t>
            </a:r>
            <a:endParaRPr lang="de-DE" sz="2600" dirty="0"/>
          </a:p>
          <a:p>
            <a:pPr algn="just"/>
            <a:endParaRPr lang="de-DE" sz="2600" dirty="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smtClean="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smtClean="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a:p>
          <a:p>
            <a:pPr algn="just"/>
            <a:endParaRPr lang="de-DE" sz="2600" dirty="0" smtClean="0"/>
          </a:p>
          <a:p>
            <a:pPr algn="just"/>
            <a:endParaRPr lang="de-DE" sz="1969" dirty="0"/>
          </a:p>
          <a:p>
            <a:pPr algn="just"/>
            <a:endParaRPr lang="de-DE" sz="2600" dirty="0" smtClean="0"/>
          </a:p>
          <a:p>
            <a:pPr algn="just"/>
            <a:endParaRPr lang="de-DE" sz="2600" dirty="0"/>
          </a:p>
          <a:p>
            <a:pPr algn="just"/>
            <a:endParaRPr lang="de-DE" sz="2600" dirty="0" smtClean="0"/>
          </a:p>
          <a:p>
            <a:pPr algn="just"/>
            <a:endParaRPr lang="de-DE" sz="2600" dirty="0"/>
          </a:p>
          <a:p>
            <a:pPr algn="just"/>
            <a:endParaRPr lang="de-DE" sz="2600" dirty="0" smtClean="0"/>
          </a:p>
          <a:p>
            <a:pPr algn="just"/>
            <a:endParaRPr lang="de-DE" sz="2600" dirty="0"/>
          </a:p>
          <a:p>
            <a:pPr algn="ctr"/>
            <a:r>
              <a:rPr lang="de-DE" sz="3000" b="1" dirty="0" smtClean="0"/>
              <a:t>5</a:t>
            </a:r>
            <a:r>
              <a:rPr lang="de-DE" sz="3000" b="1" dirty="0" smtClean="0"/>
              <a:t>. References</a:t>
            </a:r>
          </a:p>
          <a:p>
            <a:pPr algn="just"/>
            <a:endParaRPr lang="de-DE" sz="2600" dirty="0" smtClean="0"/>
          </a:p>
          <a:p>
            <a:pPr algn="just"/>
            <a:r>
              <a:rPr lang="en-GB" sz="2200" dirty="0" smtClean="0"/>
              <a:t>[</a:t>
            </a:r>
            <a:r>
              <a:rPr lang="en-GB" sz="2200" dirty="0"/>
              <a:t>1]	</a:t>
            </a:r>
            <a:r>
              <a:rPr lang="en-GB" sz="2200" dirty="0" err="1" smtClean="0"/>
              <a:t>Magyarfalvi</a:t>
            </a:r>
            <a:r>
              <a:rPr lang="en-GB" sz="2200" dirty="0"/>
              <a:t>, G., </a:t>
            </a:r>
            <a:r>
              <a:rPr lang="en-GB" sz="2200" dirty="0" err="1"/>
              <a:t>Tarczay</a:t>
            </a:r>
            <a:r>
              <a:rPr lang="en-GB" sz="2200" dirty="0"/>
              <a:t>, G., Vass, E., </a:t>
            </a:r>
            <a:r>
              <a:rPr lang="en-GB" sz="2200" i="1" dirty="0"/>
              <a:t>Wiley </a:t>
            </a:r>
            <a:r>
              <a:rPr lang="en-GB" sz="2200" i="1" dirty="0" err="1"/>
              <a:t>Interdiscip</a:t>
            </a:r>
            <a:r>
              <a:rPr lang="en-GB" sz="2200" i="1" dirty="0"/>
              <a:t>. Rev.: </a:t>
            </a:r>
            <a:r>
              <a:rPr lang="en-GB" sz="2200" i="1" dirty="0" err="1"/>
              <a:t>Comput</a:t>
            </a:r>
            <a:r>
              <a:rPr lang="en-GB" sz="2200" i="1" dirty="0"/>
              <a:t>. Mol. Sci., </a:t>
            </a:r>
            <a:r>
              <a:rPr lang="en-GB" sz="2200" b="1" dirty="0"/>
              <a:t>2011, </a:t>
            </a:r>
            <a:r>
              <a:rPr lang="en-GB" sz="2200" i="1" dirty="0"/>
              <a:t>1, </a:t>
            </a:r>
            <a:r>
              <a:rPr lang="en-GB" sz="2200" dirty="0"/>
              <a:t>403.</a:t>
            </a:r>
            <a:endParaRPr lang="en-GB" sz="2200" dirty="0" smtClean="0"/>
          </a:p>
          <a:p>
            <a:pPr algn="just"/>
            <a:r>
              <a:rPr lang="en-GB" sz="2200" dirty="0" smtClean="0"/>
              <a:t>[2]	Cheeseman</a:t>
            </a:r>
            <a:r>
              <a:rPr lang="en-GB" sz="2200" dirty="0"/>
              <a:t>, J.R., Frisch, M.J., Devlin, F.J., Stephens, P.J., </a:t>
            </a:r>
            <a:r>
              <a:rPr lang="en-GB" sz="2200" i="1" dirty="0"/>
              <a:t>Chem. Phys. Lett., </a:t>
            </a:r>
            <a:r>
              <a:rPr lang="en-GB" sz="2200" b="1" dirty="0"/>
              <a:t>1996</a:t>
            </a:r>
            <a:r>
              <a:rPr lang="en-GB" sz="2200" dirty="0"/>
              <a:t>, </a:t>
            </a:r>
            <a:r>
              <a:rPr lang="en-GB" sz="2200" i="1" dirty="0"/>
              <a:t>252, </a:t>
            </a:r>
            <a:r>
              <a:rPr lang="en-GB" sz="2200" dirty="0"/>
              <a:t>211.</a:t>
            </a:r>
          </a:p>
          <a:p>
            <a:pPr algn="just"/>
            <a:r>
              <a:rPr lang="en-GB" sz="2200" dirty="0" smtClean="0"/>
              <a:t>[3]</a:t>
            </a:r>
            <a:r>
              <a:rPr lang="en-GB" sz="2200" dirty="0"/>
              <a:t>	</a:t>
            </a:r>
            <a:r>
              <a:rPr lang="en-GB" sz="2200" dirty="0" smtClean="0"/>
              <a:t>Stephens</a:t>
            </a:r>
            <a:r>
              <a:rPr lang="en-GB" sz="2200" dirty="0"/>
              <a:t>, P.J., Lowe, M.A., </a:t>
            </a:r>
            <a:r>
              <a:rPr lang="en-GB" sz="2200" i="1" dirty="0" err="1"/>
              <a:t>Annu</a:t>
            </a:r>
            <a:r>
              <a:rPr lang="en-GB" sz="2200" i="1" dirty="0"/>
              <a:t>. Rev. Phys. Chem., </a:t>
            </a:r>
            <a:r>
              <a:rPr lang="en-GB" sz="2200" b="1" dirty="0"/>
              <a:t>1985</a:t>
            </a:r>
            <a:r>
              <a:rPr lang="en-GB" sz="2200" dirty="0"/>
              <a:t>, </a:t>
            </a:r>
            <a:r>
              <a:rPr lang="en-GB" sz="2200" i="1" dirty="0"/>
              <a:t>36, </a:t>
            </a:r>
            <a:r>
              <a:rPr lang="en-GB" sz="2200" dirty="0"/>
              <a:t>213.</a:t>
            </a:r>
            <a:endParaRPr lang="en-GB" sz="2200" dirty="0" smtClean="0"/>
          </a:p>
          <a:p>
            <a:pPr algn="just"/>
            <a:r>
              <a:rPr lang="en-GB" sz="2200" dirty="0" smtClean="0"/>
              <a:t>[4]</a:t>
            </a:r>
            <a:r>
              <a:rPr lang="en-GB" sz="2200" dirty="0"/>
              <a:t>	</a:t>
            </a:r>
            <a:r>
              <a:rPr lang="en-GB" sz="2200" dirty="0" smtClean="0"/>
              <a:t>Stephens</a:t>
            </a:r>
            <a:r>
              <a:rPr lang="en-GB" sz="2200" dirty="0"/>
              <a:t>, P.J., </a:t>
            </a:r>
            <a:r>
              <a:rPr lang="en-GB" sz="2200" i="1" dirty="0"/>
              <a:t>J. Phys. Chem., </a:t>
            </a:r>
            <a:r>
              <a:rPr lang="en-GB" sz="2200" b="1" dirty="0"/>
              <a:t>1985</a:t>
            </a:r>
            <a:r>
              <a:rPr lang="en-GB" sz="2200" dirty="0"/>
              <a:t>, </a:t>
            </a:r>
            <a:r>
              <a:rPr lang="en-GB" sz="2200" i="1" dirty="0"/>
              <a:t>89, </a:t>
            </a:r>
            <a:r>
              <a:rPr lang="en-GB" sz="2200" dirty="0"/>
              <a:t>748.</a:t>
            </a:r>
          </a:p>
          <a:p>
            <a:pPr algn="just"/>
            <a:r>
              <a:rPr lang="en-GB" sz="2200" dirty="0" smtClean="0"/>
              <a:t>[5]</a:t>
            </a:r>
            <a:r>
              <a:rPr lang="en-GB" sz="2200" dirty="0"/>
              <a:t>	</a:t>
            </a:r>
            <a:r>
              <a:rPr lang="en-GB" sz="2200" dirty="0" err="1" smtClean="0"/>
              <a:t>Nicu</a:t>
            </a:r>
            <a:r>
              <a:rPr lang="en-GB" sz="2200" dirty="0"/>
              <a:t>, V.P., </a:t>
            </a:r>
            <a:r>
              <a:rPr lang="en-GB" sz="2200" dirty="0" err="1"/>
              <a:t>Neugebauer</a:t>
            </a:r>
            <a:r>
              <a:rPr lang="en-GB" sz="2200" dirty="0"/>
              <a:t>, J., Wolff, S.K., </a:t>
            </a:r>
            <a:r>
              <a:rPr lang="en-GB" sz="2200" dirty="0" err="1"/>
              <a:t>Baerends</a:t>
            </a:r>
            <a:r>
              <a:rPr lang="en-GB" sz="2200" dirty="0"/>
              <a:t>, E.J., </a:t>
            </a:r>
            <a:r>
              <a:rPr lang="en-GB" sz="2200" i="1" dirty="0" err="1"/>
              <a:t>Theor</a:t>
            </a:r>
            <a:r>
              <a:rPr lang="en-GB" sz="2200" i="1" dirty="0"/>
              <a:t>. Chem. Acc., </a:t>
            </a:r>
            <a:r>
              <a:rPr lang="en-GB" sz="2200" b="1" dirty="0"/>
              <a:t>2008</a:t>
            </a:r>
            <a:r>
              <a:rPr lang="en-GB" sz="2200" dirty="0"/>
              <a:t>,</a:t>
            </a:r>
            <a:r>
              <a:rPr lang="en-GB" sz="2200" b="1" dirty="0"/>
              <a:t> </a:t>
            </a:r>
            <a:r>
              <a:rPr lang="en-GB" sz="2200" i="1" dirty="0"/>
              <a:t>119, </a:t>
            </a:r>
            <a:r>
              <a:rPr lang="en-GB" sz="2200" dirty="0"/>
              <a:t>245.</a:t>
            </a:r>
          </a:p>
          <a:p>
            <a:pPr algn="just"/>
            <a:r>
              <a:rPr lang="en-GB" sz="2200" dirty="0" smtClean="0"/>
              <a:t>[6]</a:t>
            </a:r>
            <a:r>
              <a:rPr lang="en-GB" sz="2200" dirty="0"/>
              <a:t>	</a:t>
            </a:r>
            <a:r>
              <a:rPr lang="en-GB" sz="2200" dirty="0" err="1" smtClean="0"/>
              <a:t>Ditchfield</a:t>
            </a:r>
            <a:r>
              <a:rPr lang="en-GB" sz="2200" dirty="0"/>
              <a:t>, R., </a:t>
            </a:r>
            <a:r>
              <a:rPr lang="en-GB" sz="2200" i="1" dirty="0"/>
              <a:t>Mol. Phys., </a:t>
            </a:r>
            <a:r>
              <a:rPr lang="en-GB" sz="2200" b="1" dirty="0"/>
              <a:t>1974</a:t>
            </a:r>
            <a:r>
              <a:rPr lang="en-GB" sz="2200" dirty="0"/>
              <a:t>, </a:t>
            </a:r>
            <a:r>
              <a:rPr lang="en-GB" sz="2200" i="1" dirty="0"/>
              <a:t>27, </a:t>
            </a:r>
            <a:r>
              <a:rPr lang="en-GB" sz="2200" dirty="0"/>
              <a:t>789.</a:t>
            </a:r>
          </a:p>
          <a:p>
            <a:pPr algn="just"/>
            <a:r>
              <a:rPr lang="en-GB" sz="2200" dirty="0" smtClean="0"/>
              <a:t>[7]</a:t>
            </a:r>
            <a:r>
              <a:rPr lang="en-GB" sz="2200" dirty="0"/>
              <a:t>	</a:t>
            </a:r>
            <a:r>
              <a:rPr lang="en-GB" sz="2200" dirty="0" smtClean="0"/>
              <a:t>London</a:t>
            </a:r>
            <a:r>
              <a:rPr lang="en-GB" sz="2200" dirty="0"/>
              <a:t>, F., </a:t>
            </a:r>
            <a:r>
              <a:rPr lang="en-GB" sz="2200" i="1" dirty="0"/>
              <a:t>J. Phys. Radium, </a:t>
            </a:r>
            <a:r>
              <a:rPr lang="en-GB" sz="2200" b="1" dirty="0"/>
              <a:t>1937</a:t>
            </a:r>
            <a:r>
              <a:rPr lang="en-GB" sz="2200" dirty="0"/>
              <a:t>,</a:t>
            </a:r>
            <a:r>
              <a:rPr lang="en-GB" sz="2200" b="1" dirty="0"/>
              <a:t> </a:t>
            </a:r>
            <a:r>
              <a:rPr lang="en-GB" sz="2200" i="1" dirty="0"/>
              <a:t>8, </a:t>
            </a:r>
            <a:r>
              <a:rPr lang="en-GB" sz="2200" dirty="0"/>
              <a:t>397.</a:t>
            </a:r>
          </a:p>
          <a:p>
            <a:pPr algn="just"/>
            <a:r>
              <a:rPr lang="en-GB" sz="2200" dirty="0" smtClean="0"/>
              <a:t>[8]</a:t>
            </a:r>
            <a:r>
              <a:rPr lang="en-GB" sz="2200" dirty="0"/>
              <a:t>	</a:t>
            </a:r>
            <a:r>
              <a:rPr lang="en-GB" sz="2200" dirty="0" smtClean="0"/>
              <a:t>van </a:t>
            </a:r>
            <a:r>
              <a:rPr lang="en-GB" sz="2200" dirty="0" err="1"/>
              <a:t>Wüllen</a:t>
            </a:r>
            <a:r>
              <a:rPr lang="en-GB" sz="2200" dirty="0"/>
              <a:t>, C., </a:t>
            </a:r>
            <a:r>
              <a:rPr lang="en-GB" sz="2200" i="1" dirty="0"/>
              <a:t>J. Chem. Phys., </a:t>
            </a:r>
            <a:r>
              <a:rPr lang="en-GB" sz="2200" b="1" dirty="0"/>
              <a:t>2012</a:t>
            </a:r>
            <a:r>
              <a:rPr lang="en-GB" sz="2200" dirty="0"/>
              <a:t>,</a:t>
            </a:r>
            <a:r>
              <a:rPr lang="en-GB" sz="2200" b="1" dirty="0"/>
              <a:t> </a:t>
            </a:r>
            <a:r>
              <a:rPr lang="en-GB" sz="2200" i="1" dirty="0"/>
              <a:t>136, </a:t>
            </a:r>
            <a:r>
              <a:rPr lang="en-GB" sz="2200" dirty="0"/>
              <a:t>114110</a:t>
            </a:r>
            <a:r>
              <a:rPr lang="en-GB" sz="2200" dirty="0" smtClean="0"/>
              <a:t>.</a:t>
            </a:r>
            <a:endParaRPr lang="en-GB" sz="2200" dirty="0"/>
          </a:p>
          <a:p>
            <a:pPr algn="just"/>
            <a:r>
              <a:rPr lang="en-GB" sz="2200" dirty="0" smtClean="0"/>
              <a:t>[9]</a:t>
            </a:r>
            <a:r>
              <a:rPr lang="en-GB" sz="2200" dirty="0"/>
              <a:t>	</a:t>
            </a:r>
            <a:r>
              <a:rPr lang="en-GB" sz="2200" dirty="0" err="1"/>
              <a:t>Häser</a:t>
            </a:r>
            <a:r>
              <a:rPr lang="en-GB" sz="2200" dirty="0"/>
              <a:t>, M., </a:t>
            </a:r>
            <a:r>
              <a:rPr lang="en-GB" sz="2200" i="1" dirty="0"/>
              <a:t>J. Chem. Phys., </a:t>
            </a:r>
            <a:r>
              <a:rPr lang="en-GB" sz="2200" b="1" dirty="0"/>
              <a:t>1991</a:t>
            </a:r>
            <a:r>
              <a:rPr lang="en-GB" sz="2200" dirty="0"/>
              <a:t>,</a:t>
            </a:r>
            <a:r>
              <a:rPr lang="en-GB" sz="2200" b="1" dirty="0"/>
              <a:t> </a:t>
            </a:r>
            <a:r>
              <a:rPr lang="en-GB" sz="2200" i="1" dirty="0"/>
              <a:t>95, </a:t>
            </a:r>
            <a:r>
              <a:rPr lang="en-GB" sz="2200" dirty="0"/>
              <a:t>8259.</a:t>
            </a:r>
          </a:p>
          <a:p>
            <a:pPr algn="just"/>
            <a:r>
              <a:rPr lang="en-GB" sz="2200" dirty="0" smtClean="0"/>
              <a:t>[10]</a:t>
            </a:r>
            <a:r>
              <a:rPr lang="en-GB" sz="2200" dirty="0"/>
              <a:t>	</a:t>
            </a:r>
            <a:r>
              <a:rPr lang="en-GB" sz="2200" dirty="0" err="1"/>
              <a:t>Häser</a:t>
            </a:r>
            <a:r>
              <a:rPr lang="en-GB" sz="2200" dirty="0"/>
              <a:t>, M., </a:t>
            </a:r>
            <a:r>
              <a:rPr lang="en-GB" sz="2200" dirty="0" err="1"/>
              <a:t>Ahlrichs</a:t>
            </a:r>
            <a:r>
              <a:rPr lang="en-GB" sz="2200" dirty="0"/>
              <a:t>, R., Baron, H.P., Weis, P., Horn, H., </a:t>
            </a:r>
            <a:r>
              <a:rPr lang="en-GB" sz="2200" i="1" dirty="0" err="1"/>
              <a:t>Theor</a:t>
            </a:r>
            <a:r>
              <a:rPr lang="en-GB" sz="2200" i="1" dirty="0"/>
              <a:t>. </a:t>
            </a:r>
            <a:r>
              <a:rPr lang="en-GB" sz="2200" i="1" dirty="0" err="1"/>
              <a:t>Chim</a:t>
            </a:r>
            <a:r>
              <a:rPr lang="en-GB" sz="2200" i="1" dirty="0"/>
              <a:t>. </a:t>
            </a:r>
            <a:r>
              <a:rPr lang="en-GB" sz="2200" i="1" dirty="0" err="1"/>
              <a:t>Acta</a:t>
            </a:r>
            <a:r>
              <a:rPr lang="en-GB" sz="2200" i="1" dirty="0"/>
              <a:t>, </a:t>
            </a:r>
            <a:r>
              <a:rPr lang="en-GB" sz="2200" b="1" dirty="0"/>
              <a:t>1992</a:t>
            </a:r>
            <a:r>
              <a:rPr lang="en-GB" sz="2200" dirty="0"/>
              <a:t>,</a:t>
            </a:r>
            <a:r>
              <a:rPr lang="en-GB" sz="2200" b="1" dirty="0"/>
              <a:t> </a:t>
            </a:r>
            <a:r>
              <a:rPr lang="en-GB" sz="2200" i="1" dirty="0"/>
              <a:t>83, </a:t>
            </a:r>
            <a:r>
              <a:rPr lang="en-GB" sz="2200" dirty="0"/>
              <a:t>455</a:t>
            </a:r>
            <a:r>
              <a:rPr lang="en-GB" sz="2200" dirty="0" smtClean="0"/>
              <a:t>.</a:t>
            </a:r>
            <a:endParaRPr lang="en-GB" sz="2200" dirty="0"/>
          </a:p>
        </p:txBody>
      </p:sp>
      <p:pic>
        <p:nvPicPr>
          <p:cNvPr id="14" name="Grafik 13"/>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23759994" y="16588283"/>
            <a:ext cx="4901184" cy="3752088"/>
          </a:xfrm>
          <a:prstGeom prst="rect">
            <a:avLst/>
          </a:prstGeom>
        </p:spPr>
      </p:pic>
      <p:pic>
        <p:nvPicPr>
          <p:cNvPr id="15" name="Grafik 14"/>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3759994" y="20282277"/>
            <a:ext cx="4901184" cy="3752088"/>
          </a:xfrm>
          <a:prstGeom prst="rect">
            <a:avLst/>
          </a:prstGeom>
        </p:spPr>
      </p:pic>
      <p:sp>
        <p:nvSpPr>
          <p:cNvPr id="106" name="Rechteck 105"/>
          <p:cNvSpPr/>
          <p:nvPr/>
        </p:nvSpPr>
        <p:spPr bwMode="auto">
          <a:xfrm>
            <a:off x="1608888" y="13382258"/>
            <a:ext cx="13098514" cy="70788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outerShdw blurRad="50800" dist="177800" dir="2700000" algn="tl" rotWithShape="0">
              <a:schemeClr val="bg2">
                <a:lumMod val="75000"/>
              </a:schemeClr>
            </a:outerShdw>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smtClean="0">
              <a:ln>
                <a:noFill/>
              </a:ln>
              <a:solidFill>
                <a:schemeClr val="tx1"/>
              </a:solidFill>
              <a:effectLst/>
              <a:latin typeface="Arial" charset="0"/>
            </a:endParaRPr>
          </a:p>
        </p:txBody>
      </p:sp>
      <p:sp>
        <p:nvSpPr>
          <p:cNvPr id="36" name="Rechteck 35"/>
          <p:cNvSpPr/>
          <p:nvPr/>
        </p:nvSpPr>
        <p:spPr bwMode="auto">
          <a:xfrm>
            <a:off x="1608888" y="9334300"/>
            <a:ext cx="13098514" cy="70788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outerShdw blurRad="50800" dist="177800" dir="2700000" algn="tl" rotWithShape="0">
              <a:schemeClr val="bg2">
                <a:lumMod val="75000"/>
              </a:schemeClr>
            </a:outerShdw>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smtClean="0">
              <a:ln>
                <a:noFill/>
              </a:ln>
              <a:solidFill>
                <a:schemeClr val="tx1"/>
              </a:solidFill>
              <a:effectLst/>
              <a:latin typeface="Arial" charset="0"/>
            </a:endParaRPr>
          </a:p>
        </p:txBody>
      </p:sp>
      <p:sp>
        <p:nvSpPr>
          <p:cNvPr id="12" name="Textfeld 11"/>
          <p:cNvSpPr txBox="1"/>
          <p:nvPr/>
        </p:nvSpPr>
        <p:spPr>
          <a:xfrm>
            <a:off x="1608888" y="9412226"/>
            <a:ext cx="13192962" cy="31447070"/>
          </a:xfrm>
          <a:prstGeom prst="rect">
            <a:avLst/>
          </a:prstGeom>
          <a:noFill/>
        </p:spPr>
        <p:txBody>
          <a:bodyPr wrap="square" rtlCol="0">
            <a:spAutoFit/>
          </a:bodyPr>
          <a:lstStyle/>
          <a:p>
            <a:pPr algn="ctr"/>
            <a:r>
              <a:rPr lang="en-US" sz="3000" b="1" dirty="0" smtClean="0"/>
              <a:t>1. Motivation</a:t>
            </a:r>
          </a:p>
          <a:p>
            <a:pPr algn="just"/>
            <a:endParaRPr lang="en-US" sz="2600" b="1" dirty="0" smtClean="0"/>
          </a:p>
          <a:p>
            <a:pPr algn="just"/>
            <a:r>
              <a:rPr lang="en-US" sz="2600" dirty="0"/>
              <a:t>The spectroscopy of vibrational circular dichroism (VCD) experienced increasing popularity in the recent past.</a:t>
            </a:r>
            <a:r>
              <a:rPr lang="en-US" sz="2800" dirty="0"/>
              <a:t> </a:t>
            </a:r>
            <a:r>
              <a:rPr lang="en-US" sz="2600" dirty="0" smtClean="0"/>
              <a:t>As </a:t>
            </a:r>
            <a:r>
              <a:rPr lang="en-US" sz="2600" dirty="0"/>
              <a:t>noted by </a:t>
            </a:r>
            <a:r>
              <a:rPr lang="en-US" sz="2600" dirty="0" err="1"/>
              <a:t>Magyarfalvi</a:t>
            </a:r>
            <a:r>
              <a:rPr lang="en-US" sz="2600" dirty="0"/>
              <a:t> </a:t>
            </a:r>
            <a:r>
              <a:rPr lang="en-US" sz="2600" i="1" dirty="0"/>
              <a:t>et al</a:t>
            </a:r>
            <a:r>
              <a:rPr lang="en-US" sz="2600" dirty="0" smtClean="0"/>
              <a:t>.</a:t>
            </a:r>
            <a:r>
              <a:rPr lang="en-US" sz="2600" baseline="30000" dirty="0"/>
              <a:t> </a:t>
            </a:r>
            <a:r>
              <a:rPr lang="en-US" sz="2600" dirty="0" smtClean="0"/>
              <a:t>[1], </a:t>
            </a:r>
            <a:r>
              <a:rPr lang="en-US" sz="2600" dirty="0"/>
              <a:t>“the comparison of computed and measured VCD spectra gives a very useful tool in the hands of chemists interested in determining absolute configurations or studying the conformational landscape of molecules</a:t>
            </a:r>
            <a:r>
              <a:rPr lang="en-US" sz="2600" dirty="0" smtClean="0"/>
              <a:t>”. We have implemented the calculation of </a:t>
            </a:r>
            <a:r>
              <a:rPr lang="en-US" sz="2600" dirty="0" smtClean="0"/>
              <a:t>VCD </a:t>
            </a:r>
            <a:r>
              <a:rPr lang="en-US" sz="2600" dirty="0" smtClean="0"/>
              <a:t>spectra as proposed by Cheeseman [2] in TURBOMOLE </a:t>
            </a:r>
            <a:r>
              <a:rPr lang="en-US" sz="2600" dirty="0" smtClean="0">
                <a:latin typeface="+mj-lt"/>
              </a:rPr>
              <a:t>by extending the modules</a:t>
            </a:r>
            <a:r>
              <a:rPr lang="en-US" sz="2600" dirty="0" smtClean="0"/>
              <a:t> </a:t>
            </a:r>
            <a:r>
              <a:rPr lang="en-US" sz="2600" dirty="0" smtClean="0">
                <a:latin typeface="Courant" panose="02000509030000020004" pitchFamily="49" charset="0"/>
              </a:rPr>
              <a:t>mpshift</a:t>
            </a:r>
            <a:r>
              <a:rPr lang="en-US" sz="2600" dirty="0" smtClean="0"/>
              <a:t> (for the magnetic part) and </a:t>
            </a:r>
            <a:r>
              <a:rPr lang="en-US" sz="2600" dirty="0" smtClean="0">
                <a:latin typeface="Courant" panose="02000509030000020004" pitchFamily="49" charset="0"/>
              </a:rPr>
              <a:t>aoforce</a:t>
            </a:r>
            <a:r>
              <a:rPr lang="en-US" sz="2600" dirty="0" smtClean="0"/>
              <a:t> (for the vibrational/electric part). </a:t>
            </a:r>
          </a:p>
          <a:p>
            <a:pPr algn="just"/>
            <a:endParaRPr lang="en-US" sz="2600" b="1" dirty="0" smtClean="0"/>
          </a:p>
          <a:p>
            <a:pPr algn="ctr"/>
            <a:r>
              <a:rPr lang="en-US" sz="3000" b="1" dirty="0" smtClean="0"/>
              <a:t>2. Theory and implementation</a:t>
            </a:r>
          </a:p>
          <a:p>
            <a:pPr algn="just"/>
            <a:endParaRPr lang="en-US" sz="2600" b="1" dirty="0" smtClean="0"/>
          </a:p>
          <a:p>
            <a:pPr algn="just"/>
            <a:r>
              <a:rPr lang="en-US" sz="2600" dirty="0" smtClean="0"/>
              <a:t>VCD intensities </a:t>
            </a:r>
            <a:r>
              <a:rPr lang="en-US" sz="2600" i="1" dirty="0" smtClean="0">
                <a:latin typeface="Times New Roman" panose="02020603050405020304" pitchFamily="18" charset="0"/>
                <a:cs typeface="Times New Roman" panose="02020603050405020304" pitchFamily="18" charset="0"/>
              </a:rPr>
              <a:t>I</a:t>
            </a:r>
            <a:r>
              <a:rPr lang="en-US" sz="2600" i="1" baseline="-25000" dirty="0" smtClean="0">
                <a:latin typeface="Times New Roman" panose="02020603050405020304" pitchFamily="18" charset="0"/>
                <a:cs typeface="Times New Roman" panose="02020603050405020304" pitchFamily="18" charset="0"/>
              </a:rPr>
              <a:t>n</a:t>
            </a:r>
            <a:r>
              <a:rPr lang="en-US" sz="2600" dirty="0" smtClean="0"/>
              <a:t> are proportional to the rotational strengths </a:t>
            </a:r>
            <a:r>
              <a:rPr lang="en-US" sz="2600" i="1" dirty="0" smtClean="0">
                <a:latin typeface="Times New Roman" panose="02020603050405020304" pitchFamily="18" charset="0"/>
                <a:cs typeface="Times New Roman" panose="02020603050405020304" pitchFamily="18" charset="0"/>
              </a:rPr>
              <a:t>R</a:t>
            </a:r>
            <a:r>
              <a:rPr lang="en-US" sz="2600" i="1" baseline="-25000" dirty="0" smtClean="0">
                <a:latin typeface="Times New Roman" panose="02020603050405020304" pitchFamily="18" charset="0"/>
                <a:cs typeface="Times New Roman" panose="02020603050405020304" pitchFamily="18" charset="0"/>
              </a:rPr>
              <a:t>n  </a:t>
            </a:r>
            <a:r>
              <a:rPr lang="en-US" sz="2600" dirty="0" smtClean="0">
                <a:latin typeface="Arial" panose="020B0604020202020204" pitchFamily="34" charset="0"/>
                <a:cs typeface="Times New Roman" panose="02020603050405020304" pitchFamily="18" charset="0"/>
              </a:rPr>
              <a:t>[3,4]:</a:t>
            </a:r>
            <a:endParaRPr lang="en-US" sz="2600" dirty="0" smtClean="0">
              <a:latin typeface="Arial" panose="020B0604020202020204" pitchFamily="34" charset="0"/>
            </a:endParaRPr>
          </a:p>
          <a:p>
            <a:pPr algn="just"/>
            <a:endParaRPr lang="de-DE" sz="2600" dirty="0" smtClean="0"/>
          </a:p>
          <a:p>
            <a:pPr algn="just"/>
            <a:endParaRPr lang="en-US" sz="2600" dirty="0" smtClean="0"/>
          </a:p>
          <a:p>
            <a:pPr algn="just"/>
            <a:r>
              <a:rPr lang="en-US" sz="2600" dirty="0" smtClean="0"/>
              <a:t>                                                           </a:t>
            </a:r>
            <a:endParaRPr lang="de-DE" sz="2600" dirty="0" smtClean="0"/>
          </a:p>
          <a:p>
            <a:pPr algn="just"/>
            <a:r>
              <a:rPr lang="en-US" sz="2600" b="1" i="1" dirty="0" err="1" smtClean="0">
                <a:latin typeface="Times New Roman" panose="02020603050405020304" pitchFamily="18" charset="0"/>
                <a:cs typeface="Times New Roman" panose="02020603050405020304" pitchFamily="18" charset="0"/>
              </a:rPr>
              <a:t>μ</a:t>
            </a:r>
            <a:r>
              <a:rPr lang="en-US" sz="2600" baseline="30000" dirty="0" err="1" smtClean="0">
                <a:latin typeface="Times New Roman" panose="02020603050405020304" pitchFamily="18" charset="0"/>
                <a:cs typeface="Times New Roman" panose="02020603050405020304" pitchFamily="18" charset="0"/>
              </a:rPr>
              <a:t>el</a:t>
            </a:r>
            <a:r>
              <a:rPr lang="en-US" sz="2600" dirty="0" smtClean="0"/>
              <a:t> </a:t>
            </a:r>
            <a:r>
              <a:rPr lang="en-US" sz="2600" dirty="0"/>
              <a:t>and </a:t>
            </a:r>
            <a:r>
              <a:rPr lang="en-US" sz="2600" b="1" i="1" dirty="0" err="1">
                <a:latin typeface="Times New Roman" panose="02020603050405020304" pitchFamily="18" charset="0"/>
                <a:cs typeface="Times New Roman" panose="02020603050405020304" pitchFamily="18" charset="0"/>
              </a:rPr>
              <a:t>μ</a:t>
            </a:r>
            <a:r>
              <a:rPr lang="en-US" sz="2600" baseline="30000" dirty="0" err="1">
                <a:latin typeface="Times New Roman" panose="02020603050405020304" pitchFamily="18" charset="0"/>
                <a:cs typeface="Times New Roman" panose="02020603050405020304" pitchFamily="18" charset="0"/>
              </a:rPr>
              <a:t>mag</a:t>
            </a:r>
            <a:r>
              <a:rPr lang="en-US" sz="2600" dirty="0"/>
              <a:t> </a:t>
            </a:r>
            <a:r>
              <a:rPr lang="en-US" sz="2600" dirty="0" smtClean="0"/>
              <a:t>are the </a:t>
            </a:r>
            <a:r>
              <a:rPr lang="en-US" sz="2600" dirty="0"/>
              <a:t>electric and magnetic transition dipole </a:t>
            </a:r>
            <a:r>
              <a:rPr lang="en-US" sz="2600" dirty="0" smtClean="0"/>
              <a:t>moments </a:t>
            </a:r>
            <a:r>
              <a:rPr lang="en-US" sz="2600" dirty="0" smtClean="0"/>
              <a:t>[2,5</a:t>
            </a:r>
            <a:r>
              <a:rPr lang="en-US" sz="2600" dirty="0" smtClean="0"/>
              <a:t>]:</a:t>
            </a:r>
            <a:endParaRPr lang="en-US" sz="2600" dirty="0"/>
          </a:p>
          <a:p>
            <a:pPr algn="just"/>
            <a:endParaRPr lang="en-US" sz="3200" dirty="0" smtClean="0"/>
          </a:p>
          <a:p>
            <a:r>
              <a:rPr lang="de-DE" sz="2600" dirty="0" smtClean="0"/>
              <a:t>                                                            </a:t>
            </a:r>
            <a:r>
              <a:rPr lang="de-DE" sz="2600" dirty="0" err="1" smtClean="0"/>
              <a:t>and</a:t>
            </a:r>
            <a:endParaRPr lang="en-US" sz="2600" dirty="0" smtClean="0"/>
          </a:p>
          <a:p>
            <a:pPr algn="just"/>
            <a:endParaRPr lang="de-DE" sz="2000" i="1" dirty="0" smtClean="0">
              <a:latin typeface="Times New Roman" panose="02020603050405020304" pitchFamily="18" charset="0"/>
              <a:cs typeface="Times New Roman" panose="02020603050405020304" pitchFamily="18" charset="0"/>
            </a:endParaRPr>
          </a:p>
          <a:p>
            <a:pPr algn="just"/>
            <a:endParaRPr lang="en-US" sz="2600" i="1" dirty="0" smtClean="0">
              <a:latin typeface="Times New Roman" panose="02020603050405020304" pitchFamily="18" charset="0"/>
              <a:cs typeface="Times New Roman" panose="02020603050405020304" pitchFamily="18" charset="0"/>
            </a:endParaRPr>
          </a:p>
          <a:p>
            <a:pPr algn="just"/>
            <a:r>
              <a:rPr lang="en-US" sz="2600" i="1" dirty="0" smtClean="0">
                <a:latin typeface="Times New Roman" panose="02020603050405020304" pitchFamily="18" charset="0"/>
                <a:cs typeface="Times New Roman" panose="02020603050405020304" pitchFamily="18" charset="0"/>
              </a:rPr>
              <a:t>S</a:t>
            </a:r>
            <a:r>
              <a:rPr lang="en-US" sz="2600" i="1" baseline="-25000" dirty="0" smtClean="0">
                <a:latin typeface="Times New Roman" panose="02020603050405020304" pitchFamily="18" charset="0"/>
                <a:cs typeface="Times New Roman" panose="02020603050405020304" pitchFamily="18" charset="0"/>
              </a:rPr>
              <a:t>Cα,n</a:t>
            </a:r>
            <a:r>
              <a:rPr lang="en-US" sz="2600" dirty="0" smtClean="0"/>
              <a:t> is the transformation matrix from Cartesian to normal coordinates, </a:t>
            </a:r>
            <a:r>
              <a:rPr lang="en-US" sz="2600" i="1" dirty="0" err="1" smtClean="0">
                <a:latin typeface="Times New Roman" panose="02020603050405020304" pitchFamily="18" charset="0"/>
                <a:cs typeface="Times New Roman" panose="02020603050405020304" pitchFamily="18" charset="0"/>
              </a:rPr>
              <a:t>ω</a:t>
            </a:r>
            <a:r>
              <a:rPr lang="en-US" sz="2600" i="1" baseline="-25000" dirty="0" err="1" smtClean="0">
                <a:latin typeface="Times New Roman" panose="02020603050405020304" pitchFamily="18" charset="0"/>
                <a:cs typeface="Times New Roman" panose="02020603050405020304" pitchFamily="18" charset="0"/>
              </a:rPr>
              <a:t>n</a:t>
            </a:r>
            <a:r>
              <a:rPr lang="en-US" sz="2600" dirty="0" smtClean="0"/>
              <a:t> is the frequency of the </a:t>
            </a:r>
            <a:r>
              <a:rPr lang="en-US" sz="2600" i="1" dirty="0" smtClean="0">
                <a:latin typeface="Times New Roman" panose="02020603050405020304" pitchFamily="18" charset="0"/>
                <a:cs typeface="Times New Roman" panose="02020603050405020304" pitchFamily="18" charset="0"/>
              </a:rPr>
              <a:t>n</a:t>
            </a:r>
            <a:r>
              <a:rPr lang="en-US" sz="2600" baseline="30000" dirty="0" smtClean="0"/>
              <a:t>th</a:t>
            </a:r>
            <a:r>
              <a:rPr lang="en-US" sz="2600" dirty="0" smtClean="0"/>
              <a:t> normal mode, </a:t>
            </a:r>
            <a:r>
              <a:rPr lang="en-US" sz="2600" i="1" dirty="0" smtClean="0">
                <a:latin typeface="Times New Roman" panose="02020603050405020304" pitchFamily="18" charset="0"/>
                <a:cs typeface="Times New Roman" panose="02020603050405020304" pitchFamily="18" charset="0"/>
              </a:rPr>
              <a:t>α</a:t>
            </a:r>
            <a:r>
              <a:rPr lang="en-US" sz="2600" dirty="0" smtClean="0"/>
              <a:t> and </a:t>
            </a:r>
            <a:r>
              <a:rPr lang="en-US" sz="2600" i="1" dirty="0" smtClean="0">
                <a:latin typeface="Times New Roman" panose="02020603050405020304" pitchFamily="18" charset="0"/>
                <a:cs typeface="Times New Roman" panose="02020603050405020304" pitchFamily="18" charset="0"/>
              </a:rPr>
              <a:t>β </a:t>
            </a:r>
            <a:r>
              <a:rPr lang="en-US" sz="2600" dirty="0" smtClean="0">
                <a:latin typeface="+mj-lt"/>
                <a:cs typeface="Times New Roman" panose="02020603050405020304" pitchFamily="18" charset="0"/>
              </a:rPr>
              <a:t>describe Cartesian coordinates and </a:t>
            </a:r>
            <a:r>
              <a:rPr lang="en-US" sz="2600" i="1" dirty="0" smtClean="0">
                <a:latin typeface="Times New Roman" panose="02020603050405020304" pitchFamily="18" charset="0"/>
                <a:cs typeface="Times New Roman" panose="02020603050405020304" pitchFamily="18" charset="0"/>
              </a:rPr>
              <a:t>C</a:t>
            </a:r>
            <a:r>
              <a:rPr lang="en-US" sz="2600" dirty="0" smtClean="0">
                <a:latin typeface="+mj-lt"/>
                <a:cs typeface="Times New Roman" panose="02020603050405020304" pitchFamily="18" charset="0"/>
              </a:rPr>
              <a:t> counts the nuclei.</a:t>
            </a:r>
          </a:p>
          <a:p>
            <a:pPr algn="just"/>
            <a:r>
              <a:rPr lang="en-US" sz="2600" dirty="0" smtClean="0">
                <a:latin typeface="+mj-lt"/>
                <a:cs typeface="Times New Roman" panose="02020603050405020304" pitchFamily="18" charset="0"/>
              </a:rPr>
              <a:t>The atomic polar tensor </a:t>
            </a:r>
            <a:r>
              <a:rPr lang="en-US" sz="2600" dirty="0">
                <a:latin typeface="+mj-lt"/>
                <a:cs typeface="Times New Roman" panose="02020603050405020304" pitchFamily="18" charset="0"/>
              </a:rPr>
              <a:t> </a:t>
            </a:r>
            <a:r>
              <a:rPr lang="en-US" sz="2600" dirty="0" smtClean="0">
                <a:latin typeface="+mj-lt"/>
                <a:cs typeface="Times New Roman" panose="02020603050405020304" pitchFamily="18" charset="0"/>
              </a:rPr>
              <a:t>    </a:t>
            </a:r>
            <a:r>
              <a:rPr lang="en-US" sz="2600" dirty="0" smtClean="0">
                <a:latin typeface="+mj-lt"/>
                <a:cs typeface="Times New Roman" panose="02020603050405020304" pitchFamily="18" charset="0"/>
              </a:rPr>
              <a:t> and </a:t>
            </a:r>
            <a:r>
              <a:rPr lang="en-US" sz="2600" dirty="0" smtClean="0">
                <a:latin typeface="+mj-lt"/>
                <a:cs typeface="Times New Roman" panose="02020603050405020304" pitchFamily="18" charset="0"/>
              </a:rPr>
              <a:t>the atomic axial tensor       </a:t>
            </a:r>
            <a:r>
              <a:rPr lang="en-US" sz="2600" dirty="0" smtClean="0">
                <a:latin typeface="+mj-lt"/>
                <a:cs typeface="Times New Roman" panose="02020603050405020304" pitchFamily="18" charset="0"/>
              </a:rPr>
              <a:t> can </a:t>
            </a:r>
            <a:r>
              <a:rPr lang="en-US" sz="2600" dirty="0" smtClean="0">
                <a:latin typeface="+mj-lt"/>
                <a:cs typeface="Times New Roman" panose="02020603050405020304" pitchFamily="18" charset="0"/>
              </a:rPr>
              <a:t>be divided in </a:t>
            </a:r>
            <a:r>
              <a:rPr lang="en-US" sz="2600" dirty="0" smtClean="0">
                <a:latin typeface="+mj-lt"/>
                <a:cs typeface="Times New Roman" panose="02020603050405020304" pitchFamily="18" charset="0"/>
              </a:rPr>
              <a:t>electronic  (</a:t>
            </a:r>
            <a:r>
              <a:rPr lang="en-US" sz="2600" i="1" dirty="0" smtClean="0">
                <a:latin typeface="+mj-lt"/>
                <a:cs typeface="Times New Roman" panose="02020603050405020304" pitchFamily="18" charset="0"/>
              </a:rPr>
              <a:t>       </a:t>
            </a:r>
            <a:r>
              <a:rPr lang="en-US" sz="2600" dirty="0" smtClean="0">
                <a:latin typeface="+mj-lt"/>
                <a:cs typeface="Times New Roman" panose="02020603050405020304" pitchFamily="18" charset="0"/>
              </a:rPr>
              <a:t>and</a:t>
            </a:r>
            <a:r>
              <a:rPr lang="en-US" sz="2600" i="1" dirty="0" smtClean="0">
                <a:latin typeface="+mj-lt"/>
                <a:cs typeface="Times New Roman" panose="02020603050405020304" pitchFamily="18" charset="0"/>
              </a:rPr>
              <a:t>      </a:t>
            </a:r>
            <a:r>
              <a:rPr lang="en-US" sz="2600" dirty="0" smtClean="0">
                <a:cs typeface="Times New Roman" panose="02020603050405020304" pitchFamily="18" charset="0"/>
              </a:rPr>
              <a:t>)</a:t>
            </a:r>
            <a:r>
              <a:rPr lang="en-US" sz="2600" dirty="0" smtClean="0">
                <a:latin typeface="+mj-lt"/>
                <a:cs typeface="Times New Roman" panose="02020603050405020304" pitchFamily="18" charset="0"/>
              </a:rPr>
              <a:t> </a:t>
            </a:r>
            <a:r>
              <a:rPr lang="en-US" sz="2600" dirty="0" smtClean="0">
                <a:latin typeface="+mj-lt"/>
                <a:cs typeface="Times New Roman" panose="02020603050405020304" pitchFamily="18" charset="0"/>
              </a:rPr>
              <a:t>and </a:t>
            </a:r>
            <a:r>
              <a:rPr lang="en-US" sz="2600" dirty="0" smtClean="0">
                <a:latin typeface="+mj-lt"/>
                <a:cs typeface="Times New Roman" panose="02020603050405020304" pitchFamily="18" charset="0"/>
              </a:rPr>
              <a:t>nuclear </a:t>
            </a:r>
            <a:r>
              <a:rPr lang="en-US" sz="2600" dirty="0" smtClean="0">
                <a:latin typeface="+mj-lt"/>
                <a:cs typeface="Times New Roman" panose="02020603050405020304" pitchFamily="18" charset="0"/>
              </a:rPr>
              <a:t>contributions </a:t>
            </a:r>
            <a:r>
              <a:rPr lang="en-US" sz="2600" dirty="0" smtClean="0">
                <a:latin typeface="+mj-lt"/>
                <a:cs typeface="Times New Roman" panose="02020603050405020304" pitchFamily="18" charset="0"/>
              </a:rPr>
              <a:t>(       </a:t>
            </a:r>
            <a:r>
              <a:rPr lang="en-US" sz="2600" dirty="0" smtClean="0">
                <a:latin typeface="+mj-lt"/>
                <a:cs typeface="Times New Roman" panose="02020603050405020304" pitchFamily="18" charset="0"/>
              </a:rPr>
              <a:t> </a:t>
            </a:r>
            <a:r>
              <a:rPr lang="en-US" sz="2600" dirty="0" smtClean="0">
                <a:cs typeface="Times New Roman" panose="02020603050405020304" pitchFamily="18" charset="0"/>
              </a:rPr>
              <a:t>and </a:t>
            </a:r>
            <a:r>
              <a:rPr lang="en-US" sz="2600" i="1" baseline="-25000" dirty="0" smtClean="0">
                <a:latin typeface="Times New Roman" panose="02020603050405020304" pitchFamily="18" charset="0"/>
                <a:cs typeface="Times New Roman" panose="02020603050405020304" pitchFamily="18" charset="0"/>
              </a:rPr>
              <a:t>         </a:t>
            </a:r>
            <a:r>
              <a:rPr lang="en-US" sz="2600" dirty="0" smtClean="0">
                <a:latin typeface="+mj-lt"/>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de-DE" sz="2600" dirty="0" smtClean="0"/>
          </a:p>
          <a:p>
            <a:pPr algn="just"/>
            <a:endParaRPr lang="en-US" sz="2600" dirty="0" smtClean="0"/>
          </a:p>
          <a:p>
            <a:pPr algn="just"/>
            <a:endParaRPr lang="en-US" sz="2600" i="1" dirty="0" smtClean="0">
              <a:latin typeface="Times New Roman" panose="02020603050405020304" pitchFamily="18" charset="0"/>
              <a:cs typeface="Times New Roman" panose="02020603050405020304" pitchFamily="18" charset="0"/>
            </a:endParaRPr>
          </a:p>
          <a:p>
            <a:pPr algn="just"/>
            <a:endParaRPr lang="en-US" sz="2600" i="1" dirty="0" smtClean="0">
              <a:latin typeface="Times New Roman" panose="02020603050405020304" pitchFamily="18" charset="0"/>
              <a:cs typeface="Times New Roman" panose="02020603050405020304" pitchFamily="18" charset="0"/>
            </a:endParaRPr>
          </a:p>
          <a:p>
            <a:pPr algn="just"/>
            <a:r>
              <a:rPr lang="en-US" sz="2600" i="1" dirty="0" smtClean="0">
                <a:latin typeface="Times New Roman" panose="02020603050405020304" pitchFamily="18" charset="0"/>
                <a:cs typeface="Times New Roman" panose="02020603050405020304" pitchFamily="18" charset="0"/>
              </a:rPr>
              <a:t>Z</a:t>
            </a:r>
            <a:r>
              <a:rPr lang="en-US" sz="2600" i="1" baseline="-25000" dirty="0" smtClean="0">
                <a:latin typeface="Times New Roman" panose="02020603050405020304" pitchFamily="18" charset="0"/>
                <a:cs typeface="Times New Roman" panose="02020603050405020304" pitchFamily="18" charset="0"/>
              </a:rPr>
              <a:t>C</a:t>
            </a:r>
            <a:r>
              <a:rPr lang="en-US" sz="2600" dirty="0" smtClean="0">
                <a:latin typeface="+mj-lt"/>
                <a:cs typeface="Times New Roman" panose="02020603050405020304" pitchFamily="18" charset="0"/>
              </a:rPr>
              <a:t> </a:t>
            </a:r>
            <a:r>
              <a:rPr lang="en-US" sz="2600" dirty="0" smtClean="0">
                <a:latin typeface="+mj-lt"/>
                <a:cs typeface="Times New Roman" panose="02020603050405020304" pitchFamily="18" charset="0"/>
              </a:rPr>
              <a:t>and </a:t>
            </a:r>
            <a:r>
              <a:rPr lang="en-US" sz="2600" i="1" dirty="0" smtClean="0">
                <a:latin typeface="Times New Roman" panose="02020603050405020304" pitchFamily="18" charset="0"/>
                <a:cs typeface="Times New Roman" panose="02020603050405020304" pitchFamily="18" charset="0"/>
              </a:rPr>
              <a:t>R</a:t>
            </a:r>
            <a:r>
              <a:rPr lang="en-US" sz="2600" i="1" baseline="-25000" dirty="0" smtClean="0">
                <a:latin typeface="Times New Roman" panose="02020603050405020304" pitchFamily="18" charset="0"/>
                <a:cs typeface="Times New Roman" panose="02020603050405020304" pitchFamily="18" charset="0"/>
              </a:rPr>
              <a:t>C</a:t>
            </a:r>
            <a:r>
              <a:rPr lang="en-US" sz="2600" dirty="0" smtClean="0">
                <a:latin typeface="+mj-lt"/>
                <a:cs typeface="Times New Roman" panose="02020603050405020304" pitchFamily="18" charset="0"/>
              </a:rPr>
              <a:t> are the nuclear charge and the position of the nucleus </a:t>
            </a:r>
            <a:r>
              <a:rPr lang="en-US" sz="2600" i="1" dirty="0" smtClean="0">
                <a:latin typeface="Times New Roman" panose="02020603050405020304" pitchFamily="18" charset="0"/>
                <a:cs typeface="Times New Roman" panose="02020603050405020304" pitchFamily="18" charset="0"/>
              </a:rPr>
              <a:t>C</a:t>
            </a:r>
            <a:r>
              <a:rPr lang="en-US" sz="2600" dirty="0" smtClean="0">
                <a:latin typeface="+mn-lt"/>
                <a:cs typeface="Times New Roman" panose="02020603050405020304" pitchFamily="18" charset="0"/>
              </a:rPr>
              <a:t>, the superscript </a:t>
            </a:r>
            <a:r>
              <a:rPr lang="en-US" sz="2600" dirty="0" smtClean="0">
                <a:latin typeface="Times New Roman" panose="02020603050405020304" pitchFamily="18" charset="0"/>
                <a:cs typeface="Times New Roman" panose="02020603050405020304" pitchFamily="18" charset="0"/>
              </a:rPr>
              <a:t>0</a:t>
            </a:r>
            <a:r>
              <a:rPr lang="en-US" sz="2600" dirty="0" smtClean="0">
                <a:latin typeface="+mn-lt"/>
                <a:cs typeface="Times New Roman" panose="02020603050405020304" pitchFamily="18" charset="0"/>
              </a:rPr>
              <a:t> symbolizes the evaluation at the equilibrium geometry,</a:t>
            </a:r>
            <a:r>
              <a:rPr lang="en-US" sz="2600" i="1" dirty="0" smtClean="0">
                <a:latin typeface="+mj-lt"/>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ε</a:t>
            </a:r>
            <a:r>
              <a:rPr lang="en-US" sz="2600" i="1" baseline="-25000" dirty="0" smtClean="0">
                <a:latin typeface="Times New Roman" panose="02020603050405020304" pitchFamily="18" charset="0"/>
                <a:cs typeface="Times New Roman" panose="02020603050405020304" pitchFamily="18" charset="0"/>
              </a:rPr>
              <a:t>αβγ</a:t>
            </a:r>
            <a:r>
              <a:rPr lang="en-US" sz="2600" dirty="0" smtClean="0"/>
              <a:t> is the Levi-</a:t>
            </a:r>
            <a:r>
              <a:rPr lang="en-US" sz="2600" dirty="0" err="1" smtClean="0"/>
              <a:t>Civita</a:t>
            </a:r>
            <a:r>
              <a:rPr lang="en-US" sz="2600" dirty="0" smtClean="0"/>
              <a:t>-tensor and </a:t>
            </a:r>
            <a:r>
              <a:rPr lang="el-GR" sz="2600" i="1" dirty="0" smtClean="0">
                <a:latin typeface="Times New Roman" panose="02020603050405020304" pitchFamily="18" charset="0"/>
                <a:cs typeface="Times New Roman" panose="02020603050405020304" pitchFamily="18" charset="0"/>
              </a:rPr>
              <a:t>ϕ</a:t>
            </a:r>
            <a:r>
              <a:rPr lang="en-US" sz="2600" i="1" baseline="-25000" dirty="0" err="1" smtClean="0">
                <a:latin typeface="Times New Roman" panose="02020603050405020304" pitchFamily="18" charset="0"/>
                <a:cs typeface="Times New Roman" panose="02020603050405020304" pitchFamily="18" charset="0"/>
              </a:rPr>
              <a:t>i</a:t>
            </a:r>
            <a:r>
              <a:rPr lang="en-US" sz="2600" dirty="0" smtClean="0"/>
              <a:t> are occupied molecular orbitals (MOs).</a:t>
            </a:r>
          </a:p>
          <a:p>
            <a:pPr algn="just"/>
            <a:endParaRPr lang="en-US" sz="2600" dirty="0" smtClean="0"/>
          </a:p>
          <a:p>
            <a:pPr algn="just"/>
            <a:r>
              <a:rPr lang="en-US" sz="2550" dirty="0" smtClean="0"/>
              <a:t>In the coupled perturbed Hartree-</a:t>
            </a:r>
            <a:r>
              <a:rPr lang="en-US" sz="2550" dirty="0" err="1" smtClean="0"/>
              <a:t>Fock</a:t>
            </a:r>
            <a:r>
              <a:rPr lang="en-US" sz="2550" dirty="0" smtClean="0"/>
              <a:t> (CPHF) formalism MO derivatives can be written as </a:t>
            </a:r>
          </a:p>
          <a:p>
            <a:pPr algn="just"/>
            <a:endParaRPr lang="en-US" sz="2600" dirty="0" smtClean="0"/>
          </a:p>
          <a:p>
            <a:pPr algn="just"/>
            <a:endParaRPr lang="en-US" sz="2600" dirty="0" smtClean="0"/>
          </a:p>
          <a:p>
            <a:pPr algn="just"/>
            <a:endParaRPr lang="de-DE" sz="2600" dirty="0" smtClean="0"/>
          </a:p>
          <a:p>
            <a:pPr algn="just"/>
            <a:endParaRPr lang="en-US" sz="2600" dirty="0" smtClean="0"/>
          </a:p>
          <a:p>
            <a:pPr algn="just"/>
            <a:r>
              <a:rPr lang="en-US" sz="2600" dirty="0" smtClean="0"/>
              <a:t>       describe </a:t>
            </a:r>
            <a:r>
              <a:rPr lang="en-US" sz="2600" dirty="0" smtClean="0"/>
              <a:t>change of molecular orbitals upon perturbation by a magnetic field </a:t>
            </a:r>
            <a:r>
              <a:rPr lang="en-US" sz="2600" b="1" dirty="0" smtClean="0">
                <a:latin typeface="Times New Roman" panose="02020603050405020304" pitchFamily="18" charset="0"/>
                <a:cs typeface="Times New Roman" panose="02020603050405020304" pitchFamily="18" charset="0"/>
              </a:rPr>
              <a:t>B</a:t>
            </a:r>
            <a:r>
              <a:rPr lang="en-US" sz="2600" dirty="0" smtClean="0"/>
              <a:t>.</a:t>
            </a:r>
          </a:p>
          <a:p>
            <a:pPr algn="just"/>
            <a:endParaRPr lang="en-US" sz="2600" dirty="0" smtClean="0"/>
          </a:p>
          <a:p>
            <a:pPr algn="just"/>
            <a:r>
              <a:rPr lang="en-US" sz="2600" dirty="0" smtClean="0"/>
              <a:t>Gauge including atomic orbitals (GIAOs) [6,7] are used </a:t>
            </a:r>
            <a:r>
              <a:rPr lang="en-US" sz="2600" dirty="0" smtClean="0"/>
              <a:t>for origin independence:</a:t>
            </a:r>
            <a:endParaRPr lang="en-US" sz="2600" dirty="0" smtClean="0"/>
          </a:p>
          <a:p>
            <a:pPr algn="just"/>
            <a:endParaRPr lang="en-US" sz="2600" dirty="0" smtClean="0"/>
          </a:p>
          <a:p>
            <a:pPr algn="just"/>
            <a:r>
              <a:rPr lang="en-US" sz="2600" i="1" dirty="0">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         </a:t>
            </a:r>
          </a:p>
          <a:p>
            <a:pPr algn="just"/>
            <a:endParaRPr lang="en-US" sz="2600" i="1" dirty="0" smtClean="0">
              <a:latin typeface="Times New Roman" panose="02020603050405020304" pitchFamily="18" charset="0"/>
              <a:cs typeface="Times New Roman" panose="02020603050405020304" pitchFamily="18" charset="0"/>
            </a:endParaRPr>
          </a:p>
          <a:p>
            <a:pPr algn="just"/>
            <a:r>
              <a:rPr lang="en-US" sz="2600" dirty="0" smtClean="0"/>
              <a:t>         are usual, atom centered basis functions. The final expression for       reads</a:t>
            </a:r>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de-DE" sz="2600" dirty="0" smtClean="0"/>
          </a:p>
          <a:p>
            <a:pPr algn="just"/>
            <a:endParaRPr lang="en-US" sz="2600" dirty="0" smtClean="0"/>
          </a:p>
          <a:p>
            <a:pPr algn="just"/>
            <a:r>
              <a:rPr lang="en-US" sz="2600" dirty="0" smtClean="0"/>
              <a:t>         </a:t>
            </a:r>
          </a:p>
          <a:p>
            <a:pPr algn="just"/>
            <a:r>
              <a:rPr lang="en-US" sz="2600" dirty="0"/>
              <a:t> </a:t>
            </a:r>
            <a:r>
              <a:rPr lang="en-US" sz="2600" dirty="0" smtClean="0"/>
              <a:t>        describe the response of molecular orbitals upon displacement of atom </a:t>
            </a:r>
            <a:r>
              <a:rPr lang="en-US" sz="2600" i="1" dirty="0" smtClean="0">
                <a:latin typeface="Times New Roman" panose="02020603050405020304" pitchFamily="18" charset="0"/>
                <a:cs typeface="Times New Roman" panose="02020603050405020304" pitchFamily="18" charset="0"/>
              </a:rPr>
              <a:t>C.</a:t>
            </a:r>
            <a:r>
              <a:rPr lang="en-US" sz="2600" dirty="0" smtClean="0">
                <a:latin typeface="+mn-lt"/>
                <a:cs typeface="Times New Roman" panose="02020603050405020304" pitchFamily="18" charset="0"/>
              </a:rPr>
              <a:t> </a:t>
            </a:r>
          </a:p>
          <a:p>
            <a:pPr algn="just"/>
            <a:endParaRPr lang="en-US" sz="2600" dirty="0">
              <a:latin typeface="+mn-lt"/>
              <a:cs typeface="Times New Roman" panose="02020603050405020304" pitchFamily="18" charset="0"/>
            </a:endParaRPr>
          </a:p>
          <a:p>
            <a:pPr algn="just"/>
            <a:r>
              <a:rPr lang="en-US" sz="2600" dirty="0" smtClean="0">
                <a:latin typeface="+mn-lt"/>
                <a:cs typeface="Times New Roman" panose="02020603050405020304" pitchFamily="18" charset="0"/>
              </a:rPr>
              <a:t>Rewriting the third integral leads to the following expression:</a:t>
            </a:r>
            <a:endParaRPr lang="en-US" sz="2600" dirty="0" smtClean="0"/>
          </a:p>
          <a:p>
            <a:pPr algn="just"/>
            <a:endParaRPr lang="en-US" sz="2600" dirty="0" smtClean="0"/>
          </a:p>
          <a:p>
            <a:pPr algn="just"/>
            <a:endParaRPr lang="en-US" sz="2600" dirty="0" smtClean="0"/>
          </a:p>
          <a:p>
            <a:pPr algn="just"/>
            <a:endParaRPr lang="de-DE" sz="2600" dirty="0" smtClean="0"/>
          </a:p>
          <a:p>
            <a:pPr algn="just"/>
            <a:endParaRPr lang="en-US" sz="2600" dirty="0" smtClean="0"/>
          </a:p>
          <a:p>
            <a:pPr algn="just"/>
            <a:r>
              <a:rPr lang="en-US" sz="2600" dirty="0" smtClean="0"/>
              <a:t>In the same way one can proceed with the first integral. These two types of integrals can be written as linear combinations of standard dipole integrals          or standard dipole derivative integrals             , respectively.</a:t>
            </a:r>
          </a:p>
          <a:p>
            <a:pPr algn="just"/>
            <a:endParaRPr lang="en-US" sz="2600" dirty="0" smtClean="0"/>
          </a:p>
          <a:p>
            <a:pPr algn="just"/>
            <a:r>
              <a:rPr lang="en-US" sz="2600" dirty="0" smtClean="0"/>
              <a:t>To efficiently calculate VCD spectra for systems with heavy elements the usage of ECPs is advantageous but also for them gauge invariance has to be ensured. For this we implemented the ECP-GIAO-formalism suggested by van </a:t>
            </a:r>
            <a:r>
              <a:rPr lang="en-US" sz="2600" dirty="0" err="1" smtClean="0"/>
              <a:t>Wüllen</a:t>
            </a:r>
            <a:r>
              <a:rPr lang="en-US" sz="2600" dirty="0" smtClean="0"/>
              <a:t> [8], which finally results in</a:t>
            </a:r>
          </a:p>
          <a:p>
            <a:pPr algn="just"/>
            <a:endParaRPr lang="en-US" sz="2600" dirty="0" smtClean="0"/>
          </a:p>
          <a:p>
            <a:pPr algn="just"/>
            <a:endParaRPr lang="en-US" sz="2600" dirty="0" smtClean="0"/>
          </a:p>
          <a:p>
            <a:pPr algn="just"/>
            <a:endParaRPr lang="en-US" sz="2600" dirty="0" smtClean="0"/>
          </a:p>
          <a:p>
            <a:pPr algn="just"/>
            <a:r>
              <a:rPr lang="en-US" sz="2600" dirty="0" smtClean="0"/>
              <a:t>Analogous to </a:t>
            </a:r>
            <a:r>
              <a:rPr lang="en-US" sz="2600" dirty="0"/>
              <a:t> </a:t>
            </a:r>
            <a:r>
              <a:rPr lang="en-US" sz="2600" dirty="0" smtClean="0"/>
              <a:t>       </a:t>
            </a:r>
            <a:r>
              <a:rPr lang="en-US" sz="2600" dirty="0"/>
              <a:t> </a:t>
            </a:r>
            <a:r>
              <a:rPr lang="en-US" sz="2600" dirty="0" smtClean="0"/>
              <a:t>  , this is evaluated from standard ECP and ECP gradient integrals. </a:t>
            </a:r>
            <a:endParaRPr lang="en-US" sz="2600" dirty="0"/>
          </a:p>
        </p:txBody>
      </p:sp>
      <p:sp>
        <p:nvSpPr>
          <p:cNvPr id="6" name="Textfeld 5"/>
          <p:cNvSpPr txBox="1"/>
          <p:nvPr/>
        </p:nvSpPr>
        <p:spPr>
          <a:xfrm>
            <a:off x="1416748" y="4210084"/>
            <a:ext cx="25958101" cy="2554545"/>
          </a:xfrm>
          <a:prstGeom prst="rect">
            <a:avLst/>
          </a:prstGeom>
          <a:noFill/>
        </p:spPr>
        <p:txBody>
          <a:bodyPr wrap="square" rtlCol="0">
            <a:spAutoFit/>
          </a:bodyPr>
          <a:lstStyle/>
          <a:p>
            <a:r>
              <a:rPr lang="en-GB" sz="8000" b="1" dirty="0" smtClean="0"/>
              <a:t>Vibrational </a:t>
            </a:r>
            <a:r>
              <a:rPr lang="en-GB" sz="8000" b="1" dirty="0"/>
              <a:t>circular dichroism spectra </a:t>
            </a:r>
            <a:endParaRPr lang="en-GB" sz="8000" dirty="0"/>
          </a:p>
          <a:p>
            <a:r>
              <a:rPr lang="en-GB" sz="8000" b="1" dirty="0"/>
              <a:t>for large systems and systems with heavy elements </a:t>
            </a:r>
            <a:endParaRPr lang="de-DE" sz="8000" b="1" dirty="0"/>
          </a:p>
        </p:txBody>
      </p:sp>
      <p:sp>
        <p:nvSpPr>
          <p:cNvPr id="9" name="Textfeld 8"/>
          <p:cNvSpPr txBox="1"/>
          <p:nvPr/>
        </p:nvSpPr>
        <p:spPr>
          <a:xfrm>
            <a:off x="1416748" y="6959653"/>
            <a:ext cx="27640852" cy="2133918"/>
          </a:xfrm>
          <a:prstGeom prst="rect">
            <a:avLst/>
          </a:prstGeom>
          <a:noFill/>
        </p:spPr>
        <p:txBody>
          <a:bodyPr wrap="square" rtlCol="0">
            <a:spAutoFit/>
          </a:bodyPr>
          <a:lstStyle/>
          <a:p>
            <a:r>
              <a:rPr lang="de-DE" sz="5000" u="sng" dirty="0" smtClean="0"/>
              <a:t>Kevin </a:t>
            </a:r>
            <a:r>
              <a:rPr lang="de-DE" sz="5000" u="sng" dirty="0"/>
              <a:t>Reiter</a:t>
            </a:r>
            <a:r>
              <a:rPr lang="de-DE" sz="5000" baseline="30000" dirty="0">
                <a:latin typeface="Times New Roman" panose="02020603050405020304" pitchFamily="18" charset="0"/>
                <a:cs typeface="Times New Roman" panose="02020603050405020304" pitchFamily="18" charset="0"/>
              </a:rPr>
              <a:t>†</a:t>
            </a:r>
            <a:r>
              <a:rPr lang="de-DE" sz="5000" dirty="0"/>
              <a:t>, Michael Kühn</a:t>
            </a:r>
            <a:r>
              <a:rPr lang="de-DE" sz="5000" baseline="30000" dirty="0">
                <a:latin typeface="Times New Roman" panose="02020603050405020304" pitchFamily="18" charset="0"/>
                <a:cs typeface="Times New Roman" panose="02020603050405020304" pitchFamily="18" charset="0"/>
              </a:rPr>
              <a:t>‡</a:t>
            </a:r>
            <a:r>
              <a:rPr lang="de-DE" sz="5000" dirty="0"/>
              <a:t>, Florian </a:t>
            </a:r>
            <a:r>
              <a:rPr lang="de-DE" sz="5000" dirty="0" err="1" smtClean="0"/>
              <a:t>Weigend</a:t>
            </a:r>
            <a:r>
              <a:rPr lang="de-DE" sz="5000" baseline="30000" dirty="0" smtClean="0">
                <a:latin typeface="Times New Roman" panose="02020603050405020304" pitchFamily="18" charset="0"/>
                <a:cs typeface="Times New Roman" panose="02020603050405020304" pitchFamily="18" charset="0"/>
              </a:rPr>
              <a:t>†‡</a:t>
            </a:r>
          </a:p>
          <a:p>
            <a:endParaRPr lang="de-DE" sz="3400" baseline="30000" dirty="0" smtClean="0">
              <a:latin typeface="Times New Roman" panose="02020603050405020304" pitchFamily="18" charset="0"/>
              <a:cs typeface="Times New Roman" panose="02020603050405020304" pitchFamily="18" charset="0"/>
            </a:endParaRPr>
          </a:p>
          <a:p>
            <a:r>
              <a:rPr lang="de-DE" sz="3000" baseline="30000" dirty="0" smtClean="0">
                <a:latin typeface="Times New Roman" panose="02020603050405020304" pitchFamily="18" charset="0"/>
                <a:cs typeface="Times New Roman" panose="02020603050405020304" pitchFamily="18" charset="0"/>
              </a:rPr>
              <a:t>†</a:t>
            </a:r>
            <a:r>
              <a:rPr lang="en-GB" sz="3000" dirty="0" smtClean="0"/>
              <a:t>Institute </a:t>
            </a:r>
            <a:r>
              <a:rPr lang="en-GB" sz="3000" dirty="0"/>
              <a:t>of Nanotechnology, Karlsruhe Institute of Technology, Hermann-von-Helmholtz </a:t>
            </a:r>
            <a:r>
              <a:rPr lang="en-GB" sz="3000" dirty="0" err="1"/>
              <a:t>Platz</a:t>
            </a:r>
            <a:r>
              <a:rPr lang="en-GB" sz="3000" dirty="0"/>
              <a:t> 1, 76334 </a:t>
            </a:r>
            <a:r>
              <a:rPr lang="en-GB" sz="3000" dirty="0" err="1"/>
              <a:t>Eggenstein-Leopoldshafen</a:t>
            </a:r>
            <a:r>
              <a:rPr lang="en-GB" sz="3000" dirty="0"/>
              <a:t>, Germany </a:t>
            </a:r>
          </a:p>
          <a:p>
            <a:r>
              <a:rPr lang="de-DE" sz="3000" baseline="30000" dirty="0">
                <a:latin typeface="Times New Roman" panose="02020603050405020304" pitchFamily="18" charset="0"/>
                <a:cs typeface="Times New Roman" panose="02020603050405020304" pitchFamily="18" charset="0"/>
              </a:rPr>
              <a:t>‡</a:t>
            </a:r>
            <a:r>
              <a:rPr lang="en-GB" sz="3000" dirty="0" smtClean="0"/>
              <a:t>Institute </a:t>
            </a:r>
            <a:r>
              <a:rPr lang="en-GB" sz="3000" dirty="0"/>
              <a:t>of Physical Chemistry, Karlsruhe Institute of Technology, Fritz-Haber-</a:t>
            </a:r>
            <a:r>
              <a:rPr lang="en-GB" sz="3000" dirty="0" err="1"/>
              <a:t>Weg</a:t>
            </a:r>
            <a:r>
              <a:rPr lang="en-GB" sz="3000" dirty="0"/>
              <a:t> 2, 76131 Karlsruhe, Germany </a:t>
            </a:r>
            <a:endParaRPr lang="de-DE" sz="3000" baseline="30000" dirty="0">
              <a:latin typeface="Times New Roman" panose="02020603050405020304" pitchFamily="18" charset="0"/>
              <a:cs typeface="Times New Roman" panose="02020603050405020304" pitchFamily="18" charset="0"/>
            </a:endParaRPr>
          </a:p>
        </p:txBody>
      </p:sp>
      <p:pic>
        <p:nvPicPr>
          <p:cNvPr id="2" name="Grafik 1"/>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25864458" y="939841"/>
            <a:ext cx="3371849" cy="3804570"/>
          </a:xfrm>
          <a:prstGeom prst="rect">
            <a:avLst/>
          </a:prstGeom>
        </p:spPr>
      </p:pic>
      <p:pic>
        <p:nvPicPr>
          <p:cNvPr id="3" name="Grafik 2"/>
          <p:cNvPicPr>
            <a:picLocks noChangeAspect="1"/>
          </p:cNvPicPr>
          <p:nvPr>
            <p:custDataLst>
              <p:tags r:id="rId2"/>
            </p:custDataLst>
          </p:nvPr>
        </p:nvPicPr>
        <p:blipFill>
          <a:blip r:embed="rId32" cstate="print">
            <a:extLst>
              <a:ext uri="{28A0092B-C50C-407E-A947-70E740481C1C}">
                <a14:useLocalDpi xmlns:a14="http://schemas.microsoft.com/office/drawing/2010/main" val="0"/>
              </a:ext>
            </a:extLst>
          </a:blip>
          <a:stretch>
            <a:fillRect/>
          </a:stretch>
        </p:blipFill>
        <p:spPr>
          <a:xfrm>
            <a:off x="6335020" y="15221194"/>
            <a:ext cx="3740698" cy="378429"/>
          </a:xfrm>
          <a:prstGeom prst="rect">
            <a:avLst/>
          </a:prstGeom>
        </p:spPr>
      </p:pic>
      <p:pic>
        <p:nvPicPr>
          <p:cNvPr id="16" name="Grafik 15"/>
          <p:cNvPicPr>
            <a:picLocks noChangeAspect="1"/>
          </p:cNvPicPr>
          <p:nvPr>
            <p:custDataLst>
              <p:tags r:id="rId3"/>
            </p:custDataLst>
          </p:nvPr>
        </p:nvPicPr>
        <p:blipFill>
          <a:blip r:embed="rId33" cstate="print">
            <a:extLst>
              <a:ext uri="{28A0092B-C50C-407E-A947-70E740481C1C}">
                <a14:useLocalDpi xmlns:a14="http://schemas.microsoft.com/office/drawing/2010/main" val="0"/>
              </a:ext>
            </a:extLst>
          </a:blip>
          <a:stretch>
            <a:fillRect/>
          </a:stretch>
        </p:blipFill>
        <p:spPr>
          <a:xfrm>
            <a:off x="2908568" y="16630047"/>
            <a:ext cx="4026005" cy="911399"/>
          </a:xfrm>
          <a:prstGeom prst="rect">
            <a:avLst/>
          </a:prstGeom>
        </p:spPr>
      </p:pic>
      <p:pic>
        <p:nvPicPr>
          <p:cNvPr id="18" name="Grafik 17"/>
          <p:cNvPicPr>
            <a:picLocks noChangeAspect="1"/>
          </p:cNvPicPr>
          <p:nvPr>
            <p:custDataLst>
              <p:tags r:id="rId4"/>
            </p:custDataLst>
          </p:nvPr>
        </p:nvPicPr>
        <p:blipFill>
          <a:blip r:embed="rId34" cstate="print">
            <a:extLst>
              <a:ext uri="{28A0092B-C50C-407E-A947-70E740481C1C}">
                <a14:useLocalDpi xmlns:a14="http://schemas.microsoft.com/office/drawing/2010/main" val="0"/>
              </a:ext>
            </a:extLst>
          </a:blip>
          <a:stretch>
            <a:fillRect/>
          </a:stretch>
        </p:blipFill>
        <p:spPr>
          <a:xfrm>
            <a:off x="8073938" y="16693449"/>
            <a:ext cx="5191011" cy="847997"/>
          </a:xfrm>
          <a:prstGeom prst="rect">
            <a:avLst/>
          </a:prstGeom>
        </p:spPr>
      </p:pic>
      <p:pic>
        <p:nvPicPr>
          <p:cNvPr id="20" name="Grafik 19"/>
          <p:cNvPicPr>
            <a:picLocks noChangeAspect="1"/>
          </p:cNvPicPr>
          <p:nvPr>
            <p:custDataLst>
              <p:tags r:id="rId5"/>
            </p:custDataLst>
          </p:nvPr>
        </p:nvPicPr>
        <p:blipFill>
          <a:blip r:embed="rId35" cstate="print">
            <a:extLst>
              <a:ext uri="{28A0092B-C50C-407E-A947-70E740481C1C}">
                <a14:useLocalDpi xmlns:a14="http://schemas.microsoft.com/office/drawing/2010/main" val="0"/>
              </a:ext>
            </a:extLst>
          </a:blip>
          <a:stretch>
            <a:fillRect/>
          </a:stretch>
        </p:blipFill>
        <p:spPr>
          <a:xfrm>
            <a:off x="3518599" y="22046395"/>
            <a:ext cx="9373539" cy="1592967"/>
          </a:xfrm>
          <a:prstGeom prst="rect">
            <a:avLst/>
          </a:prstGeom>
        </p:spPr>
      </p:pic>
      <p:pic>
        <p:nvPicPr>
          <p:cNvPr id="26" name="Grafik 25"/>
          <p:cNvPicPr>
            <a:picLocks noChangeAspect="1"/>
          </p:cNvPicPr>
          <p:nvPr>
            <p:custDataLst>
              <p:tags r:id="rId6"/>
            </p:custDataLst>
          </p:nvPr>
        </p:nvPicPr>
        <p:blipFill>
          <a:blip r:embed="rId36" cstate="print">
            <a:extLst>
              <a:ext uri="{28A0092B-C50C-407E-A947-70E740481C1C}">
                <a14:useLocalDpi xmlns:a14="http://schemas.microsoft.com/office/drawing/2010/main" val="0"/>
              </a:ext>
            </a:extLst>
          </a:blip>
          <a:stretch>
            <a:fillRect/>
          </a:stretch>
        </p:blipFill>
        <p:spPr>
          <a:xfrm>
            <a:off x="4384172" y="26188754"/>
            <a:ext cx="7711225" cy="1008483"/>
          </a:xfrm>
          <a:prstGeom prst="rect">
            <a:avLst/>
          </a:prstGeom>
        </p:spPr>
      </p:pic>
      <p:pic>
        <p:nvPicPr>
          <p:cNvPr id="23" name="Grafik 22"/>
          <p:cNvPicPr>
            <a:picLocks noChangeAspect="1"/>
          </p:cNvPicPr>
          <p:nvPr>
            <p:custDataLst>
              <p:tags r:id="rId7"/>
            </p:custDataLst>
          </p:nvPr>
        </p:nvPicPr>
        <p:blipFill>
          <a:blip r:embed="rId37" cstate="print">
            <a:extLst>
              <a:ext uri="{28A0092B-C50C-407E-A947-70E740481C1C}">
                <a14:useLocalDpi xmlns:a14="http://schemas.microsoft.com/office/drawing/2010/main" val="0"/>
              </a:ext>
            </a:extLst>
          </a:blip>
          <a:stretch>
            <a:fillRect/>
          </a:stretch>
        </p:blipFill>
        <p:spPr>
          <a:xfrm>
            <a:off x="4286582" y="29009906"/>
            <a:ext cx="3453409" cy="423999"/>
          </a:xfrm>
          <a:prstGeom prst="rect">
            <a:avLst/>
          </a:prstGeom>
        </p:spPr>
      </p:pic>
      <p:pic>
        <p:nvPicPr>
          <p:cNvPr id="22" name="Grafik 21"/>
          <p:cNvPicPr>
            <a:picLocks noChangeAspect="1"/>
          </p:cNvPicPr>
          <p:nvPr>
            <p:custDataLst>
              <p:tags r:id="rId8"/>
            </p:custDataLst>
          </p:nvPr>
        </p:nvPicPr>
        <p:blipFill>
          <a:blip r:embed="rId38" cstate="print">
            <a:extLst>
              <a:ext uri="{28A0092B-C50C-407E-A947-70E740481C1C}">
                <a14:useLocalDpi xmlns:a14="http://schemas.microsoft.com/office/drawing/2010/main" val="0"/>
              </a:ext>
            </a:extLst>
          </a:blip>
          <a:stretch>
            <a:fillRect/>
          </a:stretch>
        </p:blipFill>
        <p:spPr>
          <a:xfrm>
            <a:off x="8499405" y="28888055"/>
            <a:ext cx="4277631" cy="667699"/>
          </a:xfrm>
          <a:prstGeom prst="rect">
            <a:avLst/>
          </a:prstGeom>
        </p:spPr>
      </p:pic>
      <p:pic>
        <p:nvPicPr>
          <p:cNvPr id="17" name="Grafik 16"/>
          <p:cNvPicPr>
            <a:picLocks noChangeAspect="1"/>
          </p:cNvPicPr>
          <p:nvPr>
            <p:custDataLst>
              <p:tags r:id="rId9"/>
            </p:custDataLst>
          </p:nvPr>
        </p:nvPicPr>
        <p:blipFill>
          <a:blip r:embed="rId39" cstate="print">
            <a:extLst>
              <a:ext uri="{28A0092B-C50C-407E-A947-70E740481C1C}">
                <a14:useLocalDpi xmlns:a14="http://schemas.microsoft.com/office/drawing/2010/main" val="0"/>
              </a:ext>
            </a:extLst>
          </a:blip>
          <a:stretch>
            <a:fillRect/>
          </a:stretch>
        </p:blipFill>
        <p:spPr>
          <a:xfrm>
            <a:off x="3051338" y="30528742"/>
            <a:ext cx="10213611" cy="2199245"/>
          </a:xfrm>
          <a:prstGeom prst="rect">
            <a:avLst/>
          </a:prstGeom>
        </p:spPr>
      </p:pic>
      <p:pic>
        <p:nvPicPr>
          <p:cNvPr id="19" name="Grafik 18"/>
          <p:cNvPicPr>
            <a:picLocks noChangeAspect="1"/>
          </p:cNvPicPr>
          <p:nvPr>
            <p:custDataLst>
              <p:tags r:id="rId10"/>
            </p:custDataLst>
          </p:nvPr>
        </p:nvPicPr>
        <p:blipFill>
          <a:blip r:embed="rId40" cstate="print">
            <a:extLst>
              <a:ext uri="{28A0092B-C50C-407E-A947-70E740481C1C}">
                <a14:useLocalDpi xmlns:a14="http://schemas.microsoft.com/office/drawing/2010/main" val="0"/>
              </a:ext>
            </a:extLst>
          </a:blip>
          <a:stretch>
            <a:fillRect/>
          </a:stretch>
        </p:blipFill>
        <p:spPr>
          <a:xfrm>
            <a:off x="2365807" y="34594747"/>
            <a:ext cx="11673832" cy="818278"/>
          </a:xfrm>
          <a:prstGeom prst="rect">
            <a:avLst/>
          </a:prstGeom>
        </p:spPr>
      </p:pic>
      <p:pic>
        <p:nvPicPr>
          <p:cNvPr id="69" name="Grafik 68"/>
          <p:cNvPicPr>
            <a:picLocks noChangeAspect="1"/>
          </p:cNvPicPr>
          <p:nvPr>
            <p:custDataLst>
              <p:tags r:id="rId11"/>
            </p:custDataLst>
          </p:nvPr>
        </p:nvPicPr>
        <p:blipFill>
          <a:blip r:embed="rId41" cstate="print">
            <a:extLst>
              <a:ext uri="{28A0092B-C50C-407E-A947-70E740481C1C}">
                <a14:useLocalDpi xmlns:a14="http://schemas.microsoft.com/office/drawing/2010/main" val="0"/>
              </a:ext>
            </a:extLst>
          </a:blip>
          <a:stretch>
            <a:fillRect/>
          </a:stretch>
        </p:blipFill>
        <p:spPr>
          <a:xfrm>
            <a:off x="10891866" y="36197554"/>
            <a:ext cx="1044146" cy="328896"/>
          </a:xfrm>
          <a:prstGeom prst="rect">
            <a:avLst/>
          </a:prstGeom>
        </p:spPr>
      </p:pic>
      <p:pic>
        <p:nvPicPr>
          <p:cNvPr id="71" name="Grafik 70"/>
          <p:cNvPicPr>
            <a:picLocks noChangeAspect="1"/>
          </p:cNvPicPr>
          <p:nvPr>
            <p:custDataLst>
              <p:tags r:id="rId12"/>
            </p:custDataLst>
          </p:nvPr>
        </p:nvPicPr>
        <p:blipFill>
          <a:blip r:embed="rId42" cstate="print">
            <a:extLst>
              <a:ext uri="{28A0092B-C50C-407E-A947-70E740481C1C}">
                <a14:useLocalDpi xmlns:a14="http://schemas.microsoft.com/office/drawing/2010/main" val="0"/>
              </a:ext>
            </a:extLst>
          </a:blip>
          <a:stretch>
            <a:fillRect/>
          </a:stretch>
        </p:blipFill>
        <p:spPr>
          <a:xfrm>
            <a:off x="4496888" y="36610320"/>
            <a:ext cx="1137267" cy="346728"/>
          </a:xfrm>
          <a:prstGeom prst="rect">
            <a:avLst/>
          </a:prstGeom>
        </p:spPr>
      </p:pic>
      <p:pic>
        <p:nvPicPr>
          <p:cNvPr id="32" name="Grafik 31"/>
          <p:cNvPicPr>
            <a:picLocks noChangeAspect="1"/>
          </p:cNvPicPr>
          <p:nvPr>
            <p:custDataLst>
              <p:tags r:id="rId13"/>
            </p:custDataLst>
          </p:nvPr>
        </p:nvPicPr>
        <p:blipFill>
          <a:blip r:embed="rId43" cstate="print">
            <a:extLst>
              <a:ext uri="{28A0092B-C50C-407E-A947-70E740481C1C}">
                <a14:useLocalDpi xmlns:a14="http://schemas.microsoft.com/office/drawing/2010/main" val="0"/>
              </a:ext>
            </a:extLst>
          </a:blip>
          <a:stretch>
            <a:fillRect/>
          </a:stretch>
        </p:blipFill>
        <p:spPr>
          <a:xfrm>
            <a:off x="3884226" y="39194449"/>
            <a:ext cx="8626588" cy="709306"/>
          </a:xfrm>
          <a:prstGeom prst="rect">
            <a:avLst/>
          </a:prstGeom>
        </p:spPr>
      </p:pic>
      <p:pic>
        <p:nvPicPr>
          <p:cNvPr id="4" name="Grafik 3"/>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21171769" y="26149347"/>
            <a:ext cx="7347558" cy="2514721"/>
          </a:xfrm>
          <a:prstGeom prst="rect">
            <a:avLst/>
          </a:prstGeom>
        </p:spPr>
      </p:pic>
      <p:pic>
        <p:nvPicPr>
          <p:cNvPr id="5" name="Grafik 4"/>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20985067" y="20530560"/>
            <a:ext cx="2759852" cy="2659517"/>
          </a:xfrm>
          <a:prstGeom prst="rect">
            <a:avLst/>
          </a:prstGeom>
        </p:spPr>
      </p:pic>
      <p:pic>
        <p:nvPicPr>
          <p:cNvPr id="7" name="Grafik 6"/>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21490076" y="17188533"/>
            <a:ext cx="1749833" cy="1955583"/>
          </a:xfrm>
          <a:prstGeom prst="rect">
            <a:avLst/>
          </a:prstGeom>
        </p:spPr>
      </p:pic>
      <p:pic>
        <p:nvPicPr>
          <p:cNvPr id="8" name="Grafik 7"/>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15638812" y="16621675"/>
            <a:ext cx="4901184" cy="3752088"/>
          </a:xfrm>
          <a:prstGeom prst="rect">
            <a:avLst/>
          </a:prstGeom>
        </p:spPr>
      </p:pic>
      <p:pic>
        <p:nvPicPr>
          <p:cNvPr id="10" name="Grafik 9"/>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15654025" y="20263227"/>
            <a:ext cx="4901184" cy="3752088"/>
          </a:xfrm>
          <a:prstGeom prst="rect">
            <a:avLst/>
          </a:prstGeom>
        </p:spPr>
      </p:pic>
      <p:pic>
        <p:nvPicPr>
          <p:cNvPr id="11" name="Grafik 10"/>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16128930" y="31670016"/>
            <a:ext cx="3920947" cy="3001670"/>
          </a:xfrm>
          <a:prstGeom prst="rect">
            <a:avLst/>
          </a:prstGeom>
        </p:spPr>
      </p:pic>
      <p:pic>
        <p:nvPicPr>
          <p:cNvPr id="13" name="Grafik 12"/>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15681632" y="26062953"/>
            <a:ext cx="4901184" cy="3752088"/>
          </a:xfrm>
          <a:prstGeom prst="rect">
            <a:avLst/>
          </a:prstGeom>
        </p:spPr>
      </p:pic>
      <p:sp>
        <p:nvSpPr>
          <p:cNvPr id="27" name="Textfeld 26"/>
          <p:cNvSpPr txBox="1"/>
          <p:nvPr/>
        </p:nvSpPr>
        <p:spPr>
          <a:xfrm>
            <a:off x="15613412" y="29815041"/>
            <a:ext cx="5163788" cy="1043876"/>
          </a:xfrm>
          <a:prstGeom prst="rect">
            <a:avLst/>
          </a:prstGeom>
          <a:noFill/>
        </p:spPr>
        <p:txBody>
          <a:bodyPr wrap="square" rtlCol="0">
            <a:spAutoFit/>
          </a:bodyPr>
          <a:lstStyle/>
          <a:p>
            <a:pPr algn="just"/>
            <a:r>
              <a:rPr lang="en-GB" sz="2000" dirty="0" smtClean="0"/>
              <a:t>BP86/def2-SV(P) simulated </a:t>
            </a:r>
            <a:r>
              <a:rPr lang="en-GB" sz="2000" dirty="0"/>
              <a:t>VCD-spectrum of </a:t>
            </a:r>
            <a:r>
              <a:rPr lang="en-GB" sz="2000" dirty="0"/>
              <a:t> </a:t>
            </a:r>
            <a:r>
              <a:rPr lang="en-GB" sz="2000" dirty="0" smtClean="0"/>
              <a:t>      </a:t>
            </a:r>
            <a:r>
              <a:rPr lang="en-GB" sz="2000" dirty="0" smtClean="0"/>
              <a:t>with </a:t>
            </a:r>
            <a:r>
              <a:rPr lang="en-GB" sz="2000" dirty="0"/>
              <a:t>Lorentzian band </a:t>
            </a:r>
            <a:r>
              <a:rPr lang="en-GB" sz="2000" dirty="0" smtClean="0"/>
              <a:t>shapes. The </a:t>
            </a:r>
            <a:r>
              <a:rPr lang="en-GB" sz="2000" dirty="0"/>
              <a:t>full width at half maximum is 4cm</a:t>
            </a:r>
            <a:r>
              <a:rPr lang="en-GB" sz="2000" baseline="30000" dirty="0"/>
              <a:t>-1</a:t>
            </a:r>
            <a:r>
              <a:rPr lang="en-GB" sz="2000" dirty="0"/>
              <a:t>.</a:t>
            </a:r>
          </a:p>
        </p:txBody>
      </p:sp>
      <p:sp>
        <p:nvSpPr>
          <p:cNvPr id="28" name="Textfeld 27"/>
          <p:cNvSpPr txBox="1"/>
          <p:nvPr/>
        </p:nvSpPr>
        <p:spPr>
          <a:xfrm>
            <a:off x="20936290" y="24088240"/>
            <a:ext cx="7748211" cy="1323439"/>
          </a:xfrm>
          <a:prstGeom prst="rect">
            <a:avLst/>
          </a:prstGeom>
          <a:noFill/>
        </p:spPr>
        <p:txBody>
          <a:bodyPr wrap="square" rtlCol="0">
            <a:spAutoFit/>
          </a:bodyPr>
          <a:lstStyle/>
          <a:p>
            <a:pPr algn="just"/>
            <a:r>
              <a:rPr lang="en-GB" sz="2000" dirty="0" smtClean="0"/>
              <a:t>BP86/def2-TZVP </a:t>
            </a:r>
            <a:r>
              <a:rPr lang="en-GB" sz="2000" dirty="0"/>
              <a:t>s</a:t>
            </a:r>
            <a:r>
              <a:rPr lang="en-GB" sz="2000" dirty="0" smtClean="0"/>
              <a:t>imulated VCD spectra of </a:t>
            </a:r>
            <a:r>
              <a:rPr lang="en-GB" sz="2000" dirty="0" err="1"/>
              <a:t>Ir</a:t>
            </a:r>
            <a:r>
              <a:rPr lang="en-GB" sz="2000" dirty="0"/>
              <a:t>(</a:t>
            </a:r>
            <a:r>
              <a:rPr lang="en-GB" sz="2000" dirty="0" err="1"/>
              <a:t>ppy</a:t>
            </a:r>
            <a:r>
              <a:rPr lang="en-GB" sz="2000" dirty="0"/>
              <a:t>)</a:t>
            </a:r>
            <a:r>
              <a:rPr lang="en-GB" sz="2000" baseline="-25000" dirty="0"/>
              <a:t>3</a:t>
            </a:r>
            <a:r>
              <a:rPr lang="en-GB" sz="2000" dirty="0"/>
              <a:t> </a:t>
            </a:r>
            <a:r>
              <a:rPr lang="en-GB" sz="2000" dirty="0" smtClean="0"/>
              <a:t>(top) and </a:t>
            </a:r>
            <a:r>
              <a:rPr lang="en-GB" sz="2000" dirty="0" err="1" smtClean="0"/>
              <a:t>Ir</a:t>
            </a:r>
            <a:r>
              <a:rPr lang="en-GB" sz="2000" dirty="0" smtClean="0"/>
              <a:t>(L)</a:t>
            </a:r>
            <a:r>
              <a:rPr lang="en-GB" sz="2000" baseline="-25000" dirty="0" smtClean="0"/>
              <a:t>3</a:t>
            </a:r>
            <a:r>
              <a:rPr lang="en-GB" sz="2000" dirty="0" smtClean="0"/>
              <a:t> (bottom) (</a:t>
            </a:r>
            <a:r>
              <a:rPr lang="en-US" sz="2000" dirty="0" err="1" smtClean="0"/>
              <a:t>ppy</a:t>
            </a:r>
            <a:r>
              <a:rPr lang="en-US" sz="2000" dirty="0" smtClean="0"/>
              <a:t> </a:t>
            </a:r>
            <a:r>
              <a:rPr lang="en-US" sz="2000" dirty="0"/>
              <a:t>= </a:t>
            </a:r>
            <a:r>
              <a:rPr lang="en-US" sz="2000" dirty="0" smtClean="0"/>
              <a:t>2-Phenylpyridine,</a:t>
            </a:r>
            <a:r>
              <a:rPr lang="en-GB" sz="2000" dirty="0" smtClean="0"/>
              <a:t> </a:t>
            </a:r>
            <a:r>
              <a:rPr lang="en-GB" sz="2000" dirty="0"/>
              <a:t>L = 1-(2,6-diisopropylphenyl)-</a:t>
            </a:r>
            <a:r>
              <a:rPr lang="en-GB" sz="2000" dirty="0" smtClean="0"/>
              <a:t>2-phenyl-1H-imidazole) </a:t>
            </a:r>
            <a:r>
              <a:rPr lang="en-GB" sz="2000" dirty="0"/>
              <a:t>with Lorentzian band </a:t>
            </a:r>
            <a:r>
              <a:rPr lang="en-GB" sz="2000" dirty="0" smtClean="0"/>
              <a:t>shapes. </a:t>
            </a:r>
            <a:r>
              <a:rPr lang="de-DE" sz="2000" dirty="0" smtClean="0"/>
              <a:t>The </a:t>
            </a:r>
            <a:r>
              <a:rPr lang="de-DE" sz="2000" dirty="0" err="1"/>
              <a:t>full</a:t>
            </a:r>
            <a:r>
              <a:rPr lang="de-DE" sz="2000" dirty="0"/>
              <a:t> </a:t>
            </a:r>
            <a:r>
              <a:rPr lang="de-DE" sz="2000" dirty="0" err="1"/>
              <a:t>width</a:t>
            </a:r>
            <a:r>
              <a:rPr lang="de-DE" sz="2000" dirty="0"/>
              <a:t> at half </a:t>
            </a:r>
            <a:r>
              <a:rPr lang="de-DE" sz="2000" dirty="0" err="1"/>
              <a:t>maximum</a:t>
            </a:r>
            <a:r>
              <a:rPr lang="de-DE" sz="2000" dirty="0"/>
              <a:t> </a:t>
            </a:r>
            <a:r>
              <a:rPr lang="de-DE" sz="2000" dirty="0" err="1"/>
              <a:t>is</a:t>
            </a:r>
            <a:r>
              <a:rPr lang="de-DE" sz="2000" dirty="0"/>
              <a:t> </a:t>
            </a:r>
            <a:r>
              <a:rPr lang="de-DE" sz="2000" dirty="0" smtClean="0"/>
              <a:t>4cm</a:t>
            </a:r>
            <a:r>
              <a:rPr lang="de-DE" sz="2000" baseline="30000" dirty="0" smtClean="0"/>
              <a:t>-1</a:t>
            </a:r>
            <a:r>
              <a:rPr lang="de-DE" sz="2000" dirty="0" smtClean="0"/>
              <a:t>.</a:t>
            </a:r>
            <a:endParaRPr lang="en-GB" sz="2000" dirty="0"/>
          </a:p>
        </p:txBody>
      </p:sp>
      <p:sp>
        <p:nvSpPr>
          <p:cNvPr id="29" name="Abgerundetes Rechteck 28"/>
          <p:cNvSpPr/>
          <p:nvPr/>
        </p:nvSpPr>
        <p:spPr bwMode="auto">
          <a:xfrm>
            <a:off x="20908867" y="16512083"/>
            <a:ext cx="7803059" cy="9053015"/>
          </a:xfrm>
          <a:prstGeom prst="roundRect">
            <a:avLst>
              <a:gd name="adj" fmla="val 3581"/>
            </a:avLst>
          </a:prstGeom>
          <a:noFill/>
          <a:ln w="25400" cap="flat" cmpd="sng" algn="ctr">
            <a:solidFill>
              <a:schemeClr val="accent5">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smtClean="0">
              <a:ln>
                <a:noFill/>
              </a:ln>
              <a:solidFill>
                <a:schemeClr val="tx1"/>
              </a:solidFill>
              <a:effectLst/>
              <a:latin typeface="Arial" charset="0"/>
            </a:endParaRPr>
          </a:p>
        </p:txBody>
      </p:sp>
      <p:sp>
        <p:nvSpPr>
          <p:cNvPr id="51" name="Abgerundetes Rechteck 50"/>
          <p:cNvSpPr/>
          <p:nvPr/>
        </p:nvSpPr>
        <p:spPr bwMode="auto">
          <a:xfrm>
            <a:off x="15559036" y="16503108"/>
            <a:ext cx="5218164" cy="9061991"/>
          </a:xfrm>
          <a:prstGeom prst="roundRect">
            <a:avLst>
              <a:gd name="adj" fmla="val 6048"/>
            </a:avLst>
          </a:prstGeom>
          <a:noFill/>
          <a:ln w="25400" cap="flat" cmpd="sng" algn="ctr">
            <a:solidFill>
              <a:schemeClr val="accent5">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smtClean="0">
              <a:ln>
                <a:noFill/>
              </a:ln>
              <a:solidFill>
                <a:schemeClr val="tx1"/>
              </a:solidFill>
              <a:effectLst/>
              <a:latin typeface="Arial" charset="0"/>
            </a:endParaRPr>
          </a:p>
        </p:txBody>
      </p:sp>
      <p:sp>
        <p:nvSpPr>
          <p:cNvPr id="52" name="Abgerundetes Rechteck 51"/>
          <p:cNvSpPr/>
          <p:nvPr/>
        </p:nvSpPr>
        <p:spPr bwMode="auto">
          <a:xfrm>
            <a:off x="20934840" y="25793700"/>
            <a:ext cx="7824310" cy="3726734"/>
          </a:xfrm>
          <a:prstGeom prst="roundRect">
            <a:avLst>
              <a:gd name="adj" fmla="val 7605"/>
            </a:avLst>
          </a:prstGeom>
          <a:noFill/>
          <a:ln w="25400" cap="flat" cmpd="sng" algn="ctr">
            <a:solidFill>
              <a:schemeClr val="accent5">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smtClean="0">
              <a:ln>
                <a:noFill/>
              </a:ln>
              <a:solidFill>
                <a:schemeClr val="tx1"/>
              </a:solidFill>
              <a:effectLst/>
              <a:latin typeface="Arial" charset="0"/>
            </a:endParaRPr>
          </a:p>
        </p:txBody>
      </p:sp>
      <p:sp>
        <p:nvSpPr>
          <p:cNvPr id="54" name="Abgerundetes Rechteck 53"/>
          <p:cNvSpPr/>
          <p:nvPr/>
        </p:nvSpPr>
        <p:spPr bwMode="auto">
          <a:xfrm>
            <a:off x="15533636" y="25793701"/>
            <a:ext cx="5243563" cy="5314950"/>
          </a:xfrm>
          <a:prstGeom prst="roundRect">
            <a:avLst>
              <a:gd name="adj" fmla="val 7531"/>
            </a:avLst>
          </a:prstGeom>
          <a:noFill/>
          <a:ln w="25400" cap="flat" cmpd="sng" algn="ctr">
            <a:solidFill>
              <a:schemeClr val="accent5">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smtClean="0">
              <a:ln>
                <a:noFill/>
              </a:ln>
              <a:solidFill>
                <a:schemeClr val="tx1"/>
              </a:solidFill>
              <a:effectLst/>
              <a:latin typeface="Arial" charset="0"/>
            </a:endParaRPr>
          </a:p>
        </p:txBody>
      </p:sp>
      <p:sp>
        <p:nvSpPr>
          <p:cNvPr id="58" name="Textfeld 57"/>
          <p:cNvSpPr txBox="1"/>
          <p:nvPr/>
        </p:nvSpPr>
        <p:spPr>
          <a:xfrm>
            <a:off x="15533636" y="24078815"/>
            <a:ext cx="5243563" cy="1323439"/>
          </a:xfrm>
          <a:prstGeom prst="rect">
            <a:avLst/>
          </a:prstGeom>
          <a:noFill/>
        </p:spPr>
        <p:txBody>
          <a:bodyPr wrap="square" rtlCol="0">
            <a:spAutoFit/>
          </a:bodyPr>
          <a:lstStyle/>
          <a:p>
            <a:pPr algn="just"/>
            <a:r>
              <a:rPr lang="en-GB" sz="2000" dirty="0" smtClean="0"/>
              <a:t>Rotational strengths |</a:t>
            </a:r>
            <a:r>
              <a:rPr lang="en-GB" sz="2000" i="1" dirty="0" smtClean="0">
                <a:latin typeface="Times New Roman" panose="02020603050405020304" pitchFamily="18" charset="0"/>
                <a:cs typeface="Times New Roman" panose="02020603050405020304" pitchFamily="18" charset="0"/>
              </a:rPr>
              <a:t>R</a:t>
            </a:r>
            <a:r>
              <a:rPr lang="en-GB" sz="2000" i="1" dirty="0" smtClean="0">
                <a:latin typeface="Times New Roman" panose="02020603050405020304" pitchFamily="18" charset="0"/>
                <a:cs typeface="Times New Roman" panose="02020603050405020304" pitchFamily="18" charset="0"/>
              </a:rPr>
              <a:t>|</a:t>
            </a:r>
            <a:r>
              <a:rPr lang="en-GB" sz="2000" dirty="0" smtClean="0">
                <a:latin typeface="+mj-lt"/>
                <a:cs typeface="Times New Roman" panose="02020603050405020304" pitchFamily="18" charset="0"/>
              </a:rPr>
              <a:t> for Co(</a:t>
            </a:r>
            <a:r>
              <a:rPr lang="en-GB" sz="2000" dirty="0" err="1" smtClean="0">
                <a:latin typeface="+mj-lt"/>
                <a:cs typeface="Times New Roman" panose="02020603050405020304" pitchFamily="18" charset="0"/>
              </a:rPr>
              <a:t>ppy</a:t>
            </a:r>
            <a:r>
              <a:rPr lang="en-GB" sz="2000" dirty="0" smtClean="0">
                <a:latin typeface="+mj-lt"/>
                <a:cs typeface="Times New Roman" panose="02020603050405020304" pitchFamily="18" charset="0"/>
              </a:rPr>
              <a:t>)</a:t>
            </a:r>
            <a:r>
              <a:rPr lang="en-GB" sz="2000" baseline="-25000" dirty="0" smtClean="0">
                <a:latin typeface="+mj-lt"/>
                <a:cs typeface="Times New Roman" panose="02020603050405020304" pitchFamily="18" charset="0"/>
              </a:rPr>
              <a:t>3</a:t>
            </a:r>
            <a:r>
              <a:rPr lang="en-GB" sz="2000" dirty="0" smtClean="0">
                <a:latin typeface="+mj-lt"/>
                <a:cs typeface="Times New Roman" panose="02020603050405020304" pitchFamily="18" charset="0"/>
              </a:rPr>
              <a:t>. </a:t>
            </a:r>
            <a:r>
              <a:rPr lang="en-GB" sz="2000" b="1" dirty="0" smtClean="0"/>
              <a:t>Top</a:t>
            </a:r>
            <a:r>
              <a:rPr lang="en-GB" sz="2000" dirty="0" smtClean="0"/>
              <a:t>: All-electron </a:t>
            </a:r>
            <a:r>
              <a:rPr lang="en-GB" sz="2000" dirty="0" smtClean="0"/>
              <a:t>vs</a:t>
            </a:r>
            <a:r>
              <a:rPr lang="en-GB" sz="2000" dirty="0" smtClean="0"/>
              <a:t>. </a:t>
            </a:r>
            <a:r>
              <a:rPr lang="en-GB" sz="2000" dirty="0"/>
              <a:t>ECP </a:t>
            </a:r>
            <a:r>
              <a:rPr lang="en-GB" sz="2000" dirty="0" smtClean="0"/>
              <a:t>calculation. </a:t>
            </a:r>
            <a:r>
              <a:rPr lang="en-GB" sz="2000" b="1" dirty="0" smtClean="0"/>
              <a:t>Bottom</a:t>
            </a:r>
            <a:r>
              <a:rPr lang="en-GB" sz="2000" dirty="0" smtClean="0"/>
              <a:t>: ECP </a:t>
            </a:r>
            <a:r>
              <a:rPr lang="en-GB" sz="2000" dirty="0" smtClean="0"/>
              <a:t>vs</a:t>
            </a:r>
            <a:r>
              <a:rPr lang="en-GB" sz="2000" dirty="0" smtClean="0"/>
              <a:t>. ECP calculation with molecule displaced by 10 </a:t>
            </a:r>
            <a:r>
              <a:rPr lang="en-GB" sz="2000" dirty="0" err="1" smtClean="0"/>
              <a:t>a.u</a:t>
            </a:r>
            <a:r>
              <a:rPr lang="en-GB" sz="2000" dirty="0" smtClean="0"/>
              <a:t>. in </a:t>
            </a:r>
            <a:r>
              <a:rPr lang="en-GB" sz="2000" dirty="0" smtClean="0"/>
              <a:t>(1,1,1) </a:t>
            </a:r>
            <a:r>
              <a:rPr lang="en-GB" sz="2000" dirty="0" smtClean="0"/>
              <a:t>direction.</a:t>
            </a:r>
            <a:endParaRPr lang="en-GB" sz="2000" dirty="0"/>
          </a:p>
        </p:txBody>
      </p:sp>
      <p:sp>
        <p:nvSpPr>
          <p:cNvPr id="30" name="Textfeld 29"/>
          <p:cNvSpPr txBox="1"/>
          <p:nvPr/>
        </p:nvSpPr>
        <p:spPr>
          <a:xfrm>
            <a:off x="15566188" y="34595086"/>
            <a:ext cx="5211012" cy="1323439"/>
          </a:xfrm>
          <a:prstGeom prst="rect">
            <a:avLst/>
          </a:prstGeom>
          <a:noFill/>
        </p:spPr>
        <p:txBody>
          <a:bodyPr wrap="square" rtlCol="0">
            <a:spAutoFit/>
          </a:bodyPr>
          <a:lstStyle/>
          <a:p>
            <a:pPr algn="just"/>
            <a:r>
              <a:rPr lang="en-GB" sz="2000" dirty="0" smtClean="0"/>
              <a:t>CPU time vs. system size for </a:t>
            </a:r>
            <a:r>
              <a:rPr lang="en-GB" sz="2000" dirty="0" smtClean="0">
                <a:latin typeface="Courant" panose="02000509030000020004" pitchFamily="49" charset="0"/>
              </a:rPr>
              <a:t>aoforce</a:t>
            </a:r>
            <a:r>
              <a:rPr lang="en-GB" sz="2000" dirty="0" smtClean="0"/>
              <a:t> </a:t>
            </a:r>
            <a:r>
              <a:rPr lang="en-GB" sz="2000" dirty="0"/>
              <a:t>and </a:t>
            </a:r>
            <a:r>
              <a:rPr lang="en-GB" sz="2000" dirty="0" smtClean="0">
                <a:latin typeface="Courant" panose="02000509030000020004" pitchFamily="49" charset="0"/>
              </a:rPr>
              <a:t>mpshift</a:t>
            </a:r>
            <a:r>
              <a:rPr lang="en-GB" sz="2000" dirty="0" smtClean="0"/>
              <a:t>. </a:t>
            </a:r>
            <a:r>
              <a:rPr lang="en-GB" sz="2000" dirty="0"/>
              <a:t>A linear fit leads to a slope of </a:t>
            </a:r>
            <a:r>
              <a:rPr lang="en-GB" sz="2000" dirty="0" smtClean="0"/>
              <a:t> 2.33 </a:t>
            </a:r>
            <a:r>
              <a:rPr lang="en-GB" sz="2000" dirty="0"/>
              <a:t>± </a:t>
            </a:r>
            <a:r>
              <a:rPr lang="en-GB" sz="2000" dirty="0" smtClean="0"/>
              <a:t>0.01 </a:t>
            </a:r>
            <a:r>
              <a:rPr lang="en-GB" sz="2000" dirty="0"/>
              <a:t>for </a:t>
            </a:r>
            <a:r>
              <a:rPr lang="en-GB" sz="2000" dirty="0">
                <a:latin typeface="Courant" panose="02000509030000020004" pitchFamily="49" charset="0"/>
              </a:rPr>
              <a:t>mpshift</a:t>
            </a:r>
            <a:r>
              <a:rPr lang="en-GB" sz="2000" dirty="0"/>
              <a:t> and </a:t>
            </a:r>
            <a:r>
              <a:rPr lang="en-GB" sz="2000" dirty="0" smtClean="0"/>
              <a:t>3.28 </a:t>
            </a:r>
            <a:r>
              <a:rPr lang="en-GB" sz="2000" dirty="0"/>
              <a:t>± </a:t>
            </a:r>
            <a:r>
              <a:rPr lang="en-GB" sz="2000" dirty="0" smtClean="0"/>
              <a:t>0.11 </a:t>
            </a:r>
            <a:r>
              <a:rPr lang="en-GB" sz="2000" dirty="0"/>
              <a:t>for </a:t>
            </a:r>
            <a:r>
              <a:rPr lang="en-GB" sz="2000" dirty="0">
                <a:latin typeface="Courant" panose="02000509030000020004" pitchFamily="49" charset="0"/>
              </a:rPr>
              <a:t>aoforce</a:t>
            </a:r>
            <a:r>
              <a:rPr lang="en-GB" sz="2000" dirty="0"/>
              <a:t>.</a:t>
            </a:r>
          </a:p>
        </p:txBody>
      </p:sp>
      <p:sp>
        <p:nvSpPr>
          <p:cNvPr id="59" name="Abgerundetes Rechteck 58"/>
          <p:cNvSpPr/>
          <p:nvPr/>
        </p:nvSpPr>
        <p:spPr bwMode="auto">
          <a:xfrm>
            <a:off x="15533637" y="31318199"/>
            <a:ext cx="5243564" cy="4805413"/>
          </a:xfrm>
          <a:prstGeom prst="roundRect">
            <a:avLst>
              <a:gd name="adj" fmla="val 9012"/>
            </a:avLst>
          </a:prstGeom>
          <a:noFill/>
          <a:ln w="25400" cap="flat" cmpd="sng" algn="ctr">
            <a:solidFill>
              <a:schemeClr val="accent5">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smtClean="0">
              <a:ln>
                <a:noFill/>
              </a:ln>
              <a:solidFill>
                <a:schemeClr val="tx1"/>
              </a:solidFill>
              <a:effectLst/>
              <a:latin typeface="Arial" charset="0"/>
            </a:endParaRPr>
          </a:p>
        </p:txBody>
      </p:sp>
      <p:pic>
        <p:nvPicPr>
          <p:cNvPr id="33" name="Grafik 32"/>
          <p:cNvPicPr>
            <a:picLocks noChangeAspect="1"/>
          </p:cNvPicPr>
          <p:nvPr>
            <p:custDataLst>
              <p:tags r:id="rId14"/>
            </p:custDataLst>
          </p:nvPr>
        </p:nvPicPr>
        <p:blipFill>
          <a:blip r:embed="rId51" cstate="print">
            <a:extLst>
              <a:ext uri="{28A0092B-C50C-407E-A947-70E740481C1C}">
                <a14:useLocalDpi xmlns:a14="http://schemas.microsoft.com/office/drawing/2010/main" val="0"/>
              </a:ext>
            </a:extLst>
          </a:blip>
          <a:stretch>
            <a:fillRect/>
          </a:stretch>
        </p:blipFill>
        <p:spPr>
          <a:xfrm>
            <a:off x="5280718" y="19167119"/>
            <a:ext cx="515139" cy="418055"/>
          </a:xfrm>
          <a:prstGeom prst="rect">
            <a:avLst/>
          </a:prstGeom>
        </p:spPr>
      </p:pic>
      <p:pic>
        <p:nvPicPr>
          <p:cNvPr id="34" name="Grafik 33"/>
          <p:cNvPicPr>
            <a:picLocks noChangeAspect="1"/>
          </p:cNvPicPr>
          <p:nvPr>
            <p:custDataLst>
              <p:tags r:id="rId15"/>
            </p:custDataLst>
          </p:nvPr>
        </p:nvPicPr>
        <p:blipFill>
          <a:blip r:embed="rId52" cstate="print">
            <a:extLst>
              <a:ext uri="{28A0092B-C50C-407E-A947-70E740481C1C}">
                <a14:useLocalDpi xmlns:a14="http://schemas.microsoft.com/office/drawing/2010/main" val="0"/>
              </a:ext>
            </a:extLst>
          </a:blip>
          <a:stretch>
            <a:fillRect/>
          </a:stretch>
        </p:blipFill>
        <p:spPr>
          <a:xfrm>
            <a:off x="9952420" y="19168508"/>
            <a:ext cx="622129" cy="418055"/>
          </a:xfrm>
          <a:prstGeom prst="rect">
            <a:avLst/>
          </a:prstGeom>
        </p:spPr>
      </p:pic>
      <p:pic>
        <p:nvPicPr>
          <p:cNvPr id="35" name="Grafik 34"/>
          <p:cNvPicPr>
            <a:picLocks noChangeAspect="1"/>
          </p:cNvPicPr>
          <p:nvPr>
            <p:custDataLst>
              <p:tags r:id="rId16"/>
            </p:custDataLst>
          </p:nvPr>
        </p:nvPicPr>
        <p:blipFill>
          <a:blip r:embed="rId53" cstate="print">
            <a:extLst>
              <a:ext uri="{28A0092B-C50C-407E-A947-70E740481C1C}">
                <a14:useLocalDpi xmlns:a14="http://schemas.microsoft.com/office/drawing/2010/main" val="0"/>
              </a:ext>
            </a:extLst>
          </a:blip>
          <a:stretch>
            <a:fillRect/>
          </a:stretch>
        </p:blipFill>
        <p:spPr>
          <a:xfrm>
            <a:off x="1816595" y="19561163"/>
            <a:ext cx="546840" cy="418055"/>
          </a:xfrm>
          <a:prstGeom prst="rect">
            <a:avLst/>
          </a:prstGeom>
        </p:spPr>
      </p:pic>
      <p:pic>
        <p:nvPicPr>
          <p:cNvPr id="37" name="Grafik 36"/>
          <p:cNvPicPr>
            <a:picLocks noChangeAspect="1"/>
          </p:cNvPicPr>
          <p:nvPr>
            <p:custDataLst>
              <p:tags r:id="rId17"/>
            </p:custDataLst>
          </p:nvPr>
        </p:nvPicPr>
        <p:blipFill>
          <a:blip r:embed="rId54" cstate="print">
            <a:extLst>
              <a:ext uri="{28A0092B-C50C-407E-A947-70E740481C1C}">
                <a14:useLocalDpi xmlns:a14="http://schemas.microsoft.com/office/drawing/2010/main" val="0"/>
              </a:ext>
            </a:extLst>
          </a:blip>
          <a:stretch>
            <a:fillRect/>
          </a:stretch>
        </p:blipFill>
        <p:spPr>
          <a:xfrm>
            <a:off x="3067294" y="19573862"/>
            <a:ext cx="453719" cy="418055"/>
          </a:xfrm>
          <a:prstGeom prst="rect">
            <a:avLst/>
          </a:prstGeom>
        </p:spPr>
      </p:pic>
      <p:pic>
        <p:nvPicPr>
          <p:cNvPr id="39" name="Grafik 38"/>
          <p:cNvPicPr>
            <a:picLocks noChangeAspect="1"/>
          </p:cNvPicPr>
          <p:nvPr>
            <p:custDataLst>
              <p:tags r:id="rId18"/>
            </p:custDataLst>
          </p:nvPr>
        </p:nvPicPr>
        <p:blipFill>
          <a:blip r:embed="rId55" cstate="print">
            <a:extLst>
              <a:ext uri="{28A0092B-C50C-407E-A947-70E740481C1C}">
                <a14:useLocalDpi xmlns:a14="http://schemas.microsoft.com/office/drawing/2010/main" val="0"/>
              </a:ext>
            </a:extLst>
          </a:blip>
          <a:stretch>
            <a:fillRect/>
          </a:stretch>
        </p:blipFill>
        <p:spPr>
          <a:xfrm>
            <a:off x="9012324" y="19565682"/>
            <a:ext cx="477495" cy="418055"/>
          </a:xfrm>
          <a:prstGeom prst="rect">
            <a:avLst/>
          </a:prstGeom>
        </p:spPr>
      </p:pic>
      <p:pic>
        <p:nvPicPr>
          <p:cNvPr id="38" name="Grafik 37"/>
          <p:cNvPicPr>
            <a:picLocks noChangeAspect="1"/>
          </p:cNvPicPr>
          <p:nvPr>
            <p:custDataLst>
              <p:tags r:id="rId19"/>
            </p:custDataLst>
          </p:nvPr>
        </p:nvPicPr>
        <p:blipFill>
          <a:blip r:embed="rId56" cstate="print">
            <a:extLst>
              <a:ext uri="{28A0092B-C50C-407E-A947-70E740481C1C}">
                <a14:useLocalDpi xmlns:a14="http://schemas.microsoft.com/office/drawing/2010/main" val="0"/>
              </a:ext>
            </a:extLst>
          </a:blip>
          <a:stretch>
            <a:fillRect/>
          </a:stretch>
        </p:blipFill>
        <p:spPr>
          <a:xfrm>
            <a:off x="7701468" y="19565682"/>
            <a:ext cx="568635" cy="418055"/>
          </a:xfrm>
          <a:prstGeom prst="rect">
            <a:avLst/>
          </a:prstGeom>
        </p:spPr>
      </p:pic>
      <p:pic>
        <p:nvPicPr>
          <p:cNvPr id="57" name="Grafik 56"/>
          <p:cNvPicPr>
            <a:picLocks noChangeAspect="1"/>
          </p:cNvPicPr>
          <p:nvPr>
            <p:custDataLst>
              <p:tags r:id="rId20"/>
            </p:custDataLst>
          </p:nvPr>
        </p:nvPicPr>
        <p:blipFill>
          <a:blip r:embed="rId57" cstate="print">
            <a:extLst>
              <a:ext uri="{28A0092B-C50C-407E-A947-70E740481C1C}">
                <a14:useLocalDpi xmlns:a14="http://schemas.microsoft.com/office/drawing/2010/main" val="0"/>
              </a:ext>
            </a:extLst>
          </a:blip>
          <a:stretch>
            <a:fillRect/>
          </a:stretch>
        </p:blipFill>
        <p:spPr>
          <a:xfrm>
            <a:off x="5779588" y="20275315"/>
            <a:ext cx="4757110" cy="1589005"/>
          </a:xfrm>
          <a:prstGeom prst="rect">
            <a:avLst/>
          </a:prstGeom>
        </p:spPr>
      </p:pic>
      <p:pic>
        <p:nvPicPr>
          <p:cNvPr id="24" name="Grafik 23"/>
          <p:cNvPicPr>
            <a:picLocks noChangeAspect="1"/>
          </p:cNvPicPr>
          <p:nvPr>
            <p:custDataLst>
              <p:tags r:id="rId21"/>
            </p:custDataLst>
          </p:nvPr>
        </p:nvPicPr>
        <p:blipFill>
          <a:blip r:embed="rId58" cstate="print">
            <a:extLst>
              <a:ext uri="{28A0092B-C50C-407E-A947-70E740481C1C}">
                <a14:useLocalDpi xmlns:a14="http://schemas.microsoft.com/office/drawing/2010/main" val="0"/>
              </a:ext>
            </a:extLst>
          </a:blip>
          <a:stretch>
            <a:fillRect/>
          </a:stretch>
        </p:blipFill>
        <p:spPr>
          <a:xfrm>
            <a:off x="1718633" y="27409849"/>
            <a:ext cx="513919" cy="437106"/>
          </a:xfrm>
          <a:prstGeom prst="rect">
            <a:avLst/>
          </a:prstGeom>
        </p:spPr>
      </p:pic>
      <p:pic>
        <p:nvPicPr>
          <p:cNvPr id="67" name="Grafik 66"/>
          <p:cNvPicPr>
            <a:picLocks noChangeAspect="1"/>
          </p:cNvPicPr>
          <p:nvPr>
            <p:custDataLst>
              <p:tags r:id="rId22"/>
            </p:custDataLst>
          </p:nvPr>
        </p:nvPicPr>
        <p:blipFill>
          <a:blip r:embed="rId59" cstate="print">
            <a:extLst>
              <a:ext uri="{28A0092B-C50C-407E-A947-70E740481C1C}">
                <a14:useLocalDpi xmlns:a14="http://schemas.microsoft.com/office/drawing/2010/main" val="0"/>
              </a:ext>
            </a:extLst>
          </a:blip>
          <a:stretch>
            <a:fillRect/>
          </a:stretch>
        </p:blipFill>
        <p:spPr>
          <a:xfrm>
            <a:off x="1732406" y="29833194"/>
            <a:ext cx="698638" cy="376752"/>
          </a:xfrm>
          <a:prstGeom prst="rect">
            <a:avLst/>
          </a:prstGeom>
        </p:spPr>
      </p:pic>
      <p:pic>
        <p:nvPicPr>
          <p:cNvPr id="73" name="Grafik 72"/>
          <p:cNvPicPr>
            <a:picLocks noChangeAspect="1"/>
          </p:cNvPicPr>
          <p:nvPr>
            <p:custDataLst>
              <p:tags r:id="rId23"/>
            </p:custDataLst>
          </p:nvPr>
        </p:nvPicPr>
        <p:blipFill>
          <a:blip r:embed="rId60" cstate="print">
            <a:extLst>
              <a:ext uri="{28A0092B-C50C-407E-A947-70E740481C1C}">
                <a14:useLocalDpi xmlns:a14="http://schemas.microsoft.com/office/drawing/2010/main" val="0"/>
              </a:ext>
            </a:extLst>
          </a:blip>
          <a:stretch>
            <a:fillRect/>
          </a:stretch>
        </p:blipFill>
        <p:spPr>
          <a:xfrm>
            <a:off x="1718634" y="32996031"/>
            <a:ext cx="685835" cy="406014"/>
          </a:xfrm>
          <a:prstGeom prst="rect">
            <a:avLst/>
          </a:prstGeom>
        </p:spPr>
      </p:pic>
      <p:pic>
        <p:nvPicPr>
          <p:cNvPr id="74" name="Grafik 73"/>
          <p:cNvPicPr>
            <a:picLocks noChangeAspect="1"/>
          </p:cNvPicPr>
          <p:nvPr>
            <p:custDataLst>
              <p:tags r:id="rId24"/>
            </p:custDataLst>
          </p:nvPr>
        </p:nvPicPr>
        <p:blipFill>
          <a:blip r:embed="rId58" cstate="print">
            <a:extLst>
              <a:ext uri="{28A0092B-C50C-407E-A947-70E740481C1C}">
                <a14:useLocalDpi xmlns:a14="http://schemas.microsoft.com/office/drawing/2010/main" val="0"/>
              </a:ext>
            </a:extLst>
          </a:blip>
          <a:stretch>
            <a:fillRect/>
          </a:stretch>
        </p:blipFill>
        <p:spPr>
          <a:xfrm>
            <a:off x="20159461" y="12697502"/>
            <a:ext cx="513919" cy="437106"/>
          </a:xfrm>
          <a:prstGeom prst="rect">
            <a:avLst/>
          </a:prstGeom>
        </p:spPr>
      </p:pic>
      <p:pic>
        <p:nvPicPr>
          <p:cNvPr id="84" name="Grafik 83"/>
          <p:cNvPicPr>
            <a:picLocks noChangeAspect="1"/>
          </p:cNvPicPr>
          <p:nvPr>
            <p:custDataLst>
              <p:tags r:id="rId25"/>
            </p:custDataLst>
          </p:nvPr>
        </p:nvPicPr>
        <p:blipFill>
          <a:blip r:embed="rId58" cstate="print">
            <a:extLst>
              <a:ext uri="{28A0092B-C50C-407E-A947-70E740481C1C}">
                <a14:useLocalDpi xmlns:a14="http://schemas.microsoft.com/office/drawing/2010/main" val="0"/>
              </a:ext>
            </a:extLst>
          </a:blip>
          <a:stretch>
            <a:fillRect/>
          </a:stretch>
        </p:blipFill>
        <p:spPr>
          <a:xfrm>
            <a:off x="23102763" y="13077896"/>
            <a:ext cx="513919" cy="437106"/>
          </a:xfrm>
          <a:prstGeom prst="rect">
            <a:avLst/>
          </a:prstGeom>
        </p:spPr>
      </p:pic>
      <p:pic>
        <p:nvPicPr>
          <p:cNvPr id="63" name="Grafik 62"/>
          <p:cNvPicPr>
            <a:picLocks noChangeAspect="1"/>
          </p:cNvPicPr>
          <p:nvPr>
            <p:custDataLst>
              <p:tags r:id="rId26"/>
            </p:custDataLst>
          </p:nvPr>
        </p:nvPicPr>
        <p:blipFill>
          <a:blip r:embed="rId54" cstate="print">
            <a:extLst>
              <a:ext uri="{28A0092B-C50C-407E-A947-70E740481C1C}">
                <a14:useLocalDpi xmlns:a14="http://schemas.microsoft.com/office/drawing/2010/main" val="0"/>
              </a:ext>
            </a:extLst>
          </a:blip>
          <a:stretch>
            <a:fillRect/>
          </a:stretch>
        </p:blipFill>
        <p:spPr>
          <a:xfrm>
            <a:off x="12194246" y="29857036"/>
            <a:ext cx="453719" cy="418055"/>
          </a:xfrm>
          <a:prstGeom prst="rect">
            <a:avLst/>
          </a:prstGeom>
        </p:spPr>
      </p:pic>
      <p:sp>
        <p:nvSpPr>
          <p:cNvPr id="64" name="Abgerundetes Rechteck 63"/>
          <p:cNvSpPr/>
          <p:nvPr/>
        </p:nvSpPr>
        <p:spPr bwMode="auto">
          <a:xfrm>
            <a:off x="20929600" y="29758801"/>
            <a:ext cx="7829549" cy="6364811"/>
          </a:xfrm>
          <a:prstGeom prst="roundRect">
            <a:avLst>
              <a:gd name="adj" fmla="val 5338"/>
            </a:avLst>
          </a:prstGeom>
          <a:noFill/>
          <a:ln w="25400" cap="flat" cmpd="sng" algn="ctr">
            <a:solidFill>
              <a:schemeClr val="accent5">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en-GB" sz="4000" b="0" i="0" u="none" strike="noStrike" cap="none" normalizeH="0" baseline="0" smtClean="0">
              <a:ln>
                <a:noFill/>
              </a:ln>
              <a:solidFill>
                <a:schemeClr val="tx1"/>
              </a:solidFill>
              <a:effectLst/>
              <a:latin typeface="Arial" charset="0"/>
            </a:endParaRPr>
          </a:p>
        </p:txBody>
      </p:sp>
      <p:sp>
        <p:nvSpPr>
          <p:cNvPr id="66" name="Textfeld 65"/>
          <p:cNvSpPr txBox="1"/>
          <p:nvPr/>
        </p:nvSpPr>
        <p:spPr>
          <a:xfrm>
            <a:off x="20936289" y="29959527"/>
            <a:ext cx="7822859" cy="707886"/>
          </a:xfrm>
          <a:prstGeom prst="rect">
            <a:avLst/>
          </a:prstGeom>
          <a:noFill/>
        </p:spPr>
        <p:txBody>
          <a:bodyPr wrap="square" rtlCol="0">
            <a:spAutoFit/>
          </a:bodyPr>
          <a:lstStyle/>
          <a:p>
            <a:pPr algn="just"/>
            <a:r>
              <a:rPr lang="en-GB" sz="2000" dirty="0" smtClean="0"/>
              <a:t>Selected CPU times in hours for </a:t>
            </a:r>
            <a:r>
              <a:rPr lang="en-GB" sz="2000" dirty="0"/>
              <a:t>the modules </a:t>
            </a:r>
            <a:r>
              <a:rPr lang="en-GB" sz="2000" dirty="0" smtClean="0">
                <a:latin typeface="Courant" panose="02000509030000020004" pitchFamily="49" charset="0"/>
              </a:rPr>
              <a:t>aoforce</a:t>
            </a:r>
            <a:r>
              <a:rPr lang="en-GB" sz="2000" dirty="0"/>
              <a:t> </a:t>
            </a:r>
            <a:r>
              <a:rPr lang="en-GB" sz="2000" dirty="0" smtClean="0"/>
              <a:t>and </a:t>
            </a:r>
            <a:r>
              <a:rPr lang="en-GB" sz="2000" dirty="0" smtClean="0">
                <a:latin typeface="Courant" panose="02000509030000020004" pitchFamily="49" charset="0"/>
              </a:rPr>
              <a:t>mpshift</a:t>
            </a:r>
            <a:r>
              <a:rPr lang="en-GB" sz="2000" dirty="0" smtClean="0"/>
              <a:t>.</a:t>
            </a:r>
            <a:endParaRPr lang="en-GB" sz="2000" dirty="0"/>
          </a:p>
        </p:txBody>
      </p:sp>
      <p:graphicFrame>
        <p:nvGraphicFramePr>
          <p:cNvPr id="25" name="Tabelle 24"/>
          <p:cNvGraphicFramePr>
            <a:graphicFrameLocks noGrp="1"/>
          </p:cNvGraphicFramePr>
          <p:nvPr>
            <p:extLst>
              <p:ext uri="{D42A27DB-BD31-4B8C-83A1-F6EECF244321}">
                <p14:modId xmlns:p14="http://schemas.microsoft.com/office/powerpoint/2010/main" val="1417815115"/>
              </p:ext>
            </p:extLst>
          </p:nvPr>
        </p:nvGraphicFramePr>
        <p:xfrm>
          <a:off x="21038419" y="30891917"/>
          <a:ext cx="7587380" cy="4820920"/>
        </p:xfrm>
        <a:graphic>
          <a:graphicData uri="http://schemas.openxmlformats.org/drawingml/2006/table">
            <a:tbl>
              <a:tblPr firstRow="1" bandRow="1">
                <a:tableStyleId>{5FD0F851-EC5A-4D38-B0AD-8093EC10F338}</a:tableStyleId>
              </a:tblPr>
              <a:tblGrid>
                <a:gridCol w="1128562"/>
                <a:gridCol w="1251284"/>
                <a:gridCol w="1309036"/>
                <a:gridCol w="1395663"/>
                <a:gridCol w="1183908"/>
                <a:gridCol w="1318927"/>
              </a:tblGrid>
              <a:tr h="370840">
                <a:tc>
                  <a:txBody>
                    <a:bodyPr/>
                    <a:lstStyle/>
                    <a:p>
                      <a:pPr algn="ctr"/>
                      <a:r>
                        <a:rPr lang="de-DE" sz="1700" b="1" dirty="0" err="1" smtClean="0"/>
                        <a:t>Molecule</a:t>
                      </a:r>
                      <a:endParaRPr lang="en-US" sz="1700" b="1" dirty="0"/>
                    </a:p>
                  </a:txBody>
                  <a:tcP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gn="ctr"/>
                      <a:r>
                        <a:rPr lang="de-DE" sz="1700" b="1" dirty="0" err="1" smtClean="0"/>
                        <a:t>Symmetry</a:t>
                      </a:r>
                      <a:endParaRPr lang="en-US" sz="1700" b="1" dirty="0"/>
                    </a:p>
                  </a:txBody>
                  <a:tcP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gn="ctr"/>
                      <a:r>
                        <a:rPr lang="de-DE" sz="1700" b="1" dirty="0" err="1" smtClean="0"/>
                        <a:t>Functional</a:t>
                      </a:r>
                      <a:endParaRPr lang="en-US" sz="1700" b="1" dirty="0"/>
                    </a:p>
                  </a:txBody>
                  <a:tcP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gn="ctr"/>
                      <a:r>
                        <a:rPr lang="de-DE" sz="1700" b="1" dirty="0" smtClean="0"/>
                        <a:t>Basis</a:t>
                      </a:r>
                      <a:endParaRPr lang="en-US" sz="1700" b="1" dirty="0"/>
                    </a:p>
                  </a:txBody>
                  <a:tcP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gn="ctr"/>
                      <a:r>
                        <a:rPr lang="de-DE" sz="1700" b="1" dirty="0" smtClean="0">
                          <a:latin typeface="Courant" panose="02000509030000020004" pitchFamily="49" charset="0"/>
                        </a:rPr>
                        <a:t>mpshift </a:t>
                      </a:r>
                      <a:endParaRPr lang="en-US" sz="1700" b="1" dirty="0">
                        <a:latin typeface="+mj-lt"/>
                      </a:endParaRPr>
                    </a:p>
                  </a:txBody>
                  <a:tcP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gn="ctr"/>
                      <a:r>
                        <a:rPr lang="de-DE" sz="1700" b="1" dirty="0" smtClean="0">
                          <a:latin typeface="Courant" panose="02000509030000020004" pitchFamily="49" charset="0"/>
                        </a:rPr>
                        <a:t>aoforce </a:t>
                      </a:r>
                      <a:endParaRPr lang="en-US" sz="1700" b="1" dirty="0">
                        <a:latin typeface="+mj-lt"/>
                      </a:endParaRPr>
                    </a:p>
                  </a:txBody>
                  <a:tcP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r>
              <a:tr h="370840">
                <a:tc>
                  <a:txBody>
                    <a:bodyPr/>
                    <a:lstStyle/>
                    <a:p>
                      <a:pPr algn="ctr"/>
                      <a:r>
                        <a:rPr lang="en-GB" sz="1600" dirty="0" err="1" smtClean="0"/>
                        <a:t>Ir</a:t>
                      </a:r>
                      <a:r>
                        <a:rPr lang="en-GB" sz="1600" dirty="0" smtClean="0"/>
                        <a:t>(</a:t>
                      </a:r>
                      <a:r>
                        <a:rPr lang="en-GB" sz="1600" dirty="0" err="1" smtClean="0"/>
                        <a:t>ppy</a:t>
                      </a:r>
                      <a:r>
                        <a:rPr lang="en-GB" sz="1600" dirty="0" smtClean="0"/>
                        <a:t>)</a:t>
                      </a:r>
                      <a:r>
                        <a:rPr lang="en-GB" sz="1600" baseline="-25000" dirty="0" smtClean="0"/>
                        <a:t>3</a:t>
                      </a:r>
                      <a:endParaRPr lang="en-US" sz="1600" i="1" dirty="0">
                        <a:latin typeface="Times New Roman" panose="02020603050405020304" pitchFamily="18" charset="0"/>
                        <a:cs typeface="Times New Roman" panose="02020603050405020304" pitchFamily="18" charset="0"/>
                      </a:endParaRPr>
                    </a:p>
                  </a:txBody>
                  <a:tcPr>
                    <a:lnT w="12700" cap="flat" cmpd="sng" algn="ctr">
                      <a:solidFill>
                        <a:schemeClr val="accent5">
                          <a:lumMod val="75000"/>
                        </a:schemeClr>
                      </a:solidFill>
                      <a:prstDash val="solid"/>
                      <a:round/>
                      <a:headEnd type="none" w="med" len="med"/>
                      <a:tailEnd type="none" w="med" len="med"/>
                    </a:lnT>
                    <a:noFill/>
                  </a:tcPr>
                </a:tc>
                <a:tc>
                  <a:txBody>
                    <a:bodyPr/>
                    <a:lstStyle/>
                    <a:p>
                      <a:pPr algn="ctr"/>
                      <a:r>
                        <a:rPr lang="de-DE" sz="1600" i="1" dirty="0" smtClean="0">
                          <a:latin typeface="Times New Roman" panose="02020603050405020304" pitchFamily="18" charset="0"/>
                          <a:cs typeface="Times New Roman" panose="02020603050405020304" pitchFamily="18" charset="0"/>
                        </a:rPr>
                        <a:t>C</a:t>
                      </a:r>
                      <a:r>
                        <a:rPr lang="de-DE" sz="1600" b="0" i="0" baseline="-25000" dirty="0" smtClean="0">
                          <a:latin typeface="Times New Roman" panose="02020603050405020304" pitchFamily="18" charset="0"/>
                          <a:cs typeface="Times New Roman" panose="02020603050405020304" pitchFamily="18" charset="0"/>
                        </a:rPr>
                        <a:t>3</a:t>
                      </a:r>
                      <a:endParaRPr lang="en-US" sz="1600" b="0" i="0" baseline="-25000" dirty="0">
                        <a:latin typeface="Times New Roman" panose="02020603050405020304" pitchFamily="18" charset="0"/>
                        <a:cs typeface="Times New Roman" panose="02020603050405020304" pitchFamily="18" charset="0"/>
                      </a:endParaRPr>
                    </a:p>
                  </a:txBody>
                  <a:tcPr>
                    <a:lnT w="12700" cap="flat" cmpd="sng" algn="ctr">
                      <a:solidFill>
                        <a:schemeClr val="accent5">
                          <a:lumMod val="75000"/>
                        </a:schemeClr>
                      </a:solidFill>
                      <a:prstDash val="solid"/>
                      <a:round/>
                      <a:headEnd type="none" w="med" len="med"/>
                      <a:tailEnd type="none" w="med" len="med"/>
                    </a:lnT>
                    <a:noFill/>
                  </a:tcPr>
                </a:tc>
                <a:tc>
                  <a:txBody>
                    <a:bodyPr/>
                    <a:lstStyle/>
                    <a:p>
                      <a:pPr algn="ctr"/>
                      <a:r>
                        <a:rPr lang="de-DE" sz="1600" dirty="0" smtClean="0"/>
                        <a:t>B3LYP</a:t>
                      </a:r>
                      <a:endParaRPr lang="en-US" sz="1600" dirty="0"/>
                    </a:p>
                  </a:txBody>
                  <a:tcPr>
                    <a:lnT w="12700" cap="flat" cmpd="sng" algn="ctr">
                      <a:solidFill>
                        <a:schemeClr val="accent5">
                          <a:lumMod val="75000"/>
                        </a:schemeClr>
                      </a:solidFill>
                      <a:prstDash val="solid"/>
                      <a:round/>
                      <a:headEnd type="none" w="med" len="med"/>
                      <a:tailEnd type="none" w="med" len="med"/>
                    </a:lnT>
                    <a:noFill/>
                  </a:tcPr>
                </a:tc>
                <a:tc>
                  <a:txBody>
                    <a:bodyPr/>
                    <a:lstStyle/>
                    <a:p>
                      <a:pPr algn="ctr"/>
                      <a:r>
                        <a:rPr lang="de-DE" sz="1600" dirty="0" smtClean="0"/>
                        <a:t>TZVP</a:t>
                      </a:r>
                      <a:endParaRPr lang="en-US" sz="1600" dirty="0"/>
                    </a:p>
                  </a:txBody>
                  <a:tcPr>
                    <a:lnT w="12700" cap="flat" cmpd="sng" algn="ctr">
                      <a:solidFill>
                        <a:schemeClr val="accent5">
                          <a:lumMod val="75000"/>
                        </a:schemeClr>
                      </a:solidFill>
                      <a:prstDash val="solid"/>
                      <a:round/>
                      <a:headEnd type="none" w="med" len="med"/>
                      <a:tailEnd type="none" w="med" len="med"/>
                    </a:lnT>
                    <a:noFill/>
                  </a:tcPr>
                </a:tc>
                <a:tc>
                  <a:txBody>
                    <a:bodyPr/>
                    <a:lstStyle/>
                    <a:p>
                      <a:pPr algn="ctr"/>
                      <a:r>
                        <a:rPr lang="de-DE" sz="1600" dirty="0" smtClean="0"/>
                        <a:t>4.9</a:t>
                      </a:r>
                      <a:endParaRPr lang="en-US" sz="1600" dirty="0"/>
                    </a:p>
                  </a:txBody>
                  <a:tcPr>
                    <a:lnT w="12700" cap="flat" cmpd="sng" algn="ctr">
                      <a:solidFill>
                        <a:schemeClr val="accent5">
                          <a:lumMod val="75000"/>
                        </a:schemeClr>
                      </a:solidFill>
                      <a:prstDash val="solid"/>
                      <a:round/>
                      <a:headEnd type="none" w="med" len="med"/>
                      <a:tailEnd type="none" w="med" len="med"/>
                    </a:lnT>
                    <a:noFill/>
                  </a:tcPr>
                </a:tc>
                <a:tc>
                  <a:txBody>
                    <a:bodyPr/>
                    <a:lstStyle/>
                    <a:p>
                      <a:pPr algn="ctr"/>
                      <a:r>
                        <a:rPr lang="de-DE" sz="1600" dirty="0" smtClean="0"/>
                        <a:t>167.5</a:t>
                      </a:r>
                      <a:endParaRPr lang="en-US" sz="1600" dirty="0"/>
                    </a:p>
                  </a:txBody>
                  <a:tcPr>
                    <a:lnT w="12700" cap="flat" cmpd="sng" algn="ctr">
                      <a:solidFill>
                        <a:schemeClr val="accent5">
                          <a:lumMod val="75000"/>
                        </a:schemeClr>
                      </a:solidFill>
                      <a:prstDash val="solid"/>
                      <a:round/>
                      <a:headEnd type="none" w="med" len="med"/>
                      <a:tailEnd type="none" w="med" len="med"/>
                    </a:lnT>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smtClean="0"/>
                        <a:t>Ir</a:t>
                      </a:r>
                      <a:r>
                        <a:rPr lang="en-GB" sz="1600" dirty="0" smtClean="0"/>
                        <a:t>(</a:t>
                      </a:r>
                      <a:r>
                        <a:rPr lang="en-GB" sz="1600" dirty="0" err="1" smtClean="0"/>
                        <a:t>ppy</a:t>
                      </a:r>
                      <a:r>
                        <a:rPr lang="en-GB" sz="1600" dirty="0" smtClean="0"/>
                        <a:t>)</a:t>
                      </a:r>
                      <a:r>
                        <a:rPr lang="en-GB" sz="1600" baseline="-25000" dirty="0" smtClean="0"/>
                        <a:t>3</a:t>
                      </a:r>
                      <a:endParaRPr lang="en-US" sz="1600" i="1"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C</a:t>
                      </a:r>
                      <a:r>
                        <a:rPr lang="de-DE" sz="1600" i="0" baseline="-25000" dirty="0" smtClean="0">
                          <a:latin typeface="Times New Roman" panose="02020603050405020304" pitchFamily="18" charset="0"/>
                          <a:cs typeface="Times New Roman" panose="02020603050405020304" pitchFamily="18" charset="0"/>
                        </a:rPr>
                        <a:t>3</a:t>
                      </a:r>
                      <a:endParaRPr lang="en-US" sz="1600" i="1" dirty="0" smtClean="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de-DE" sz="1600" dirty="0" smtClean="0"/>
                        <a:t>B3LYP</a:t>
                      </a:r>
                      <a:endParaRPr lang="en-US" sz="1600" dirty="0"/>
                    </a:p>
                  </a:txBody>
                  <a:tcPr/>
                </a:tc>
                <a:tc>
                  <a:txBody>
                    <a:bodyPr/>
                    <a:lstStyle/>
                    <a:p>
                      <a:pPr algn="ctr">
                        <a:lnSpc>
                          <a:spcPct val="100000"/>
                        </a:lnSpc>
                      </a:pPr>
                      <a:r>
                        <a:rPr lang="de-DE" sz="1600" dirty="0" smtClean="0"/>
                        <a:t>SV(P</a:t>
                      </a:r>
                      <a:r>
                        <a:rPr lang="de-DE" sz="1600" dirty="0" smtClean="0"/>
                        <a:t>)</a:t>
                      </a:r>
                      <a:endParaRPr lang="en-US" sz="1600" dirty="0"/>
                    </a:p>
                  </a:txBody>
                  <a:tcPr/>
                </a:tc>
                <a:tc>
                  <a:txBody>
                    <a:bodyPr/>
                    <a:lstStyle/>
                    <a:p>
                      <a:pPr algn="ctr">
                        <a:lnSpc>
                          <a:spcPct val="100000"/>
                        </a:lnSpc>
                      </a:pPr>
                      <a:r>
                        <a:rPr lang="de-DE" sz="1600" dirty="0" smtClean="0"/>
                        <a:t>0.3</a:t>
                      </a:r>
                      <a:endParaRPr lang="en-US" sz="1600" dirty="0"/>
                    </a:p>
                  </a:txBody>
                  <a:tcPr/>
                </a:tc>
                <a:tc>
                  <a:txBody>
                    <a:bodyPr/>
                    <a:lstStyle/>
                    <a:p>
                      <a:pPr algn="ctr">
                        <a:lnSpc>
                          <a:spcPct val="100000"/>
                        </a:lnSpc>
                      </a:pPr>
                      <a:r>
                        <a:rPr lang="de-DE" sz="1600" dirty="0" smtClean="0"/>
                        <a:t>10.1</a:t>
                      </a:r>
                      <a:endParaRPr lang="en-US" sz="1600" dirty="0"/>
                    </a:p>
                  </a:txBody>
                  <a:tcPr/>
                </a:tc>
              </a:tr>
              <a:tr h="370840">
                <a:tc>
                  <a:txBody>
                    <a:bodyPr/>
                    <a:lstStyle/>
                    <a:p>
                      <a:pPr algn="ctr">
                        <a:lnSpc>
                          <a:spcPct val="100000"/>
                        </a:lnSpc>
                      </a:pPr>
                      <a:r>
                        <a:rPr lang="en-GB" sz="1600" dirty="0" err="1" smtClean="0"/>
                        <a:t>Ir</a:t>
                      </a:r>
                      <a:r>
                        <a:rPr lang="en-GB" sz="1600" dirty="0" smtClean="0"/>
                        <a:t>(</a:t>
                      </a:r>
                      <a:r>
                        <a:rPr lang="en-GB" sz="1600" dirty="0" err="1" smtClean="0"/>
                        <a:t>ppy</a:t>
                      </a:r>
                      <a:r>
                        <a:rPr lang="en-GB" sz="1600" dirty="0" smtClean="0"/>
                        <a:t>)</a:t>
                      </a:r>
                      <a:r>
                        <a:rPr lang="en-GB" sz="1600" baseline="-25000" dirty="0" smtClean="0"/>
                        <a:t>3</a:t>
                      </a:r>
                      <a:endParaRPr lang="en-US" sz="1600" i="1" dirty="0">
                        <a:latin typeface="Times New Roman" panose="02020603050405020304" pitchFamily="18" charset="0"/>
                        <a:cs typeface="Times New Roman" panose="02020603050405020304" pitchFamily="18"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C</a:t>
                      </a:r>
                      <a:r>
                        <a:rPr lang="de-DE" sz="1600" i="0" baseline="-25000" dirty="0" smtClean="0">
                          <a:latin typeface="Times New Roman" panose="02020603050405020304" pitchFamily="18" charset="0"/>
                          <a:cs typeface="Times New Roman" panose="02020603050405020304" pitchFamily="18" charset="0"/>
                        </a:rPr>
                        <a:t>1</a:t>
                      </a:r>
                      <a:endParaRPr lang="en-US" sz="1600" i="1" dirty="0">
                        <a:latin typeface="Times New Roman" panose="02020603050405020304" pitchFamily="18" charset="0"/>
                        <a:cs typeface="Times New Roman" panose="02020603050405020304" pitchFamily="18" charset="0"/>
                      </a:endParaRPr>
                    </a:p>
                  </a:txBody>
                  <a:tcPr>
                    <a:noFill/>
                  </a:tcPr>
                </a:tc>
                <a:tc>
                  <a:txBody>
                    <a:bodyPr/>
                    <a:lstStyle/>
                    <a:p>
                      <a:pPr algn="ctr">
                        <a:lnSpc>
                          <a:spcPct val="100000"/>
                        </a:lnSpc>
                      </a:pPr>
                      <a:r>
                        <a:rPr lang="de-DE" sz="1600" dirty="0" smtClean="0"/>
                        <a:t>B3LYP</a:t>
                      </a:r>
                      <a:endParaRPr lang="en-US" sz="1600"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SV(P</a:t>
                      </a:r>
                      <a:r>
                        <a:rPr lang="de-DE" sz="1600" dirty="0" smtClean="0"/>
                        <a:t>)</a:t>
                      </a:r>
                      <a:endParaRPr lang="en-US" sz="1600" dirty="0" smtClean="0"/>
                    </a:p>
                  </a:txBody>
                  <a:tcPr>
                    <a:noFill/>
                  </a:tcPr>
                </a:tc>
                <a:tc>
                  <a:txBody>
                    <a:bodyPr/>
                    <a:lstStyle/>
                    <a:p>
                      <a:pPr algn="ctr">
                        <a:lnSpc>
                          <a:spcPct val="100000"/>
                        </a:lnSpc>
                      </a:pPr>
                      <a:r>
                        <a:rPr lang="de-DE" sz="1600" dirty="0" smtClean="0"/>
                        <a:t>0.3</a:t>
                      </a:r>
                      <a:endParaRPr lang="en-US" sz="1600" dirty="0"/>
                    </a:p>
                  </a:txBody>
                  <a:tcPr>
                    <a:noFill/>
                  </a:tcPr>
                </a:tc>
                <a:tc>
                  <a:txBody>
                    <a:bodyPr/>
                    <a:lstStyle/>
                    <a:p>
                      <a:pPr algn="ctr">
                        <a:lnSpc>
                          <a:spcPct val="100000"/>
                        </a:lnSpc>
                      </a:pPr>
                      <a:r>
                        <a:rPr lang="de-DE" sz="1600" dirty="0" smtClean="0"/>
                        <a:t>16.3</a:t>
                      </a:r>
                      <a:endParaRPr lang="en-US" sz="1600" dirty="0"/>
                    </a:p>
                  </a:txBody>
                  <a:tcPr>
                    <a:noFill/>
                  </a:tcPr>
                </a:tc>
              </a:tr>
              <a:tr h="370840">
                <a:tc>
                  <a:txBody>
                    <a:bodyPr/>
                    <a:lstStyle/>
                    <a:p>
                      <a:pPr algn="ctr">
                        <a:lnSpc>
                          <a:spcPct val="100000"/>
                        </a:lnSpc>
                      </a:pPr>
                      <a:r>
                        <a:rPr lang="en-GB" sz="1600" dirty="0" err="1" smtClean="0"/>
                        <a:t>Ir</a:t>
                      </a:r>
                      <a:r>
                        <a:rPr lang="en-GB" sz="1600" dirty="0" smtClean="0"/>
                        <a:t>(</a:t>
                      </a:r>
                      <a:r>
                        <a:rPr lang="en-GB" sz="1600" dirty="0" err="1" smtClean="0"/>
                        <a:t>ppy</a:t>
                      </a:r>
                      <a:r>
                        <a:rPr lang="en-GB" sz="1600" dirty="0" smtClean="0"/>
                        <a:t>)</a:t>
                      </a:r>
                      <a:r>
                        <a:rPr lang="en-GB" sz="1600" baseline="-25000" dirty="0" smtClean="0"/>
                        <a:t>3</a:t>
                      </a:r>
                      <a:endParaRPr lang="en-US" sz="1600" i="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C</a:t>
                      </a:r>
                      <a:r>
                        <a:rPr lang="de-DE" sz="1600" i="0" baseline="-25000" dirty="0" smtClean="0">
                          <a:latin typeface="Times New Roman" panose="02020603050405020304" pitchFamily="18" charset="0"/>
                          <a:cs typeface="Times New Roman" panose="02020603050405020304" pitchFamily="18" charset="0"/>
                        </a:rPr>
                        <a:t>3</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de-DE" sz="1600" dirty="0" smtClean="0"/>
                        <a:t>BP86</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TZVP</a:t>
                      </a:r>
                      <a:endParaRPr lang="en-US" sz="1600" dirty="0" smtClean="0"/>
                    </a:p>
                  </a:txBody>
                  <a:tcPr/>
                </a:tc>
                <a:tc>
                  <a:txBody>
                    <a:bodyPr/>
                    <a:lstStyle/>
                    <a:p>
                      <a:pPr algn="ctr">
                        <a:lnSpc>
                          <a:spcPct val="100000"/>
                        </a:lnSpc>
                      </a:pPr>
                      <a:r>
                        <a:rPr lang="de-DE" sz="1600" dirty="0" smtClean="0"/>
                        <a:t>0.9</a:t>
                      </a:r>
                      <a:endParaRPr lang="en-US" sz="1600" dirty="0"/>
                    </a:p>
                  </a:txBody>
                  <a:tcPr/>
                </a:tc>
                <a:tc>
                  <a:txBody>
                    <a:bodyPr/>
                    <a:lstStyle/>
                    <a:p>
                      <a:pPr algn="ctr">
                        <a:lnSpc>
                          <a:spcPct val="100000"/>
                        </a:lnSpc>
                      </a:pPr>
                      <a:r>
                        <a:rPr lang="de-DE" sz="1600" dirty="0" smtClean="0"/>
                        <a:t>16.6</a:t>
                      </a:r>
                      <a:endParaRPr lang="en-US" sz="16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smtClean="0"/>
                        <a:t>Ir</a:t>
                      </a:r>
                      <a:r>
                        <a:rPr lang="en-GB" sz="1600" dirty="0" smtClean="0"/>
                        <a:t>(</a:t>
                      </a:r>
                      <a:r>
                        <a:rPr lang="en-GB" sz="1600" dirty="0" err="1" smtClean="0"/>
                        <a:t>ppy</a:t>
                      </a:r>
                      <a:r>
                        <a:rPr lang="en-GB" sz="1600" dirty="0" smtClean="0"/>
                        <a:t>)</a:t>
                      </a:r>
                      <a:r>
                        <a:rPr lang="en-GB" sz="1600" baseline="-25000" dirty="0" smtClean="0"/>
                        <a:t>3</a:t>
                      </a:r>
                      <a:endParaRPr lang="en-US" sz="1600" i="1" dirty="0" smtClean="0">
                        <a:latin typeface="Times New Roman" panose="02020603050405020304" pitchFamily="18" charset="0"/>
                        <a:cs typeface="Times New Roman" panose="02020603050405020304" pitchFamily="18"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C</a:t>
                      </a:r>
                      <a:r>
                        <a:rPr lang="de-DE" sz="1600" i="0" baseline="-25000" dirty="0" smtClean="0">
                          <a:latin typeface="Times New Roman" panose="02020603050405020304" pitchFamily="18" charset="0"/>
                          <a:cs typeface="Times New Roman" panose="02020603050405020304" pitchFamily="18" charset="0"/>
                        </a:rPr>
                        <a:t>3</a:t>
                      </a:r>
                      <a:endParaRPr lang="en-US" sz="1600" i="1" dirty="0" smtClean="0">
                        <a:latin typeface="Times New Roman" panose="02020603050405020304" pitchFamily="18" charset="0"/>
                        <a:cs typeface="Times New Roman" panose="02020603050405020304" pitchFamily="18" charset="0"/>
                      </a:endParaRPr>
                    </a:p>
                  </a:txBody>
                  <a:tcPr>
                    <a:noFill/>
                  </a:tcPr>
                </a:tc>
                <a:tc>
                  <a:txBody>
                    <a:bodyPr/>
                    <a:lstStyle/>
                    <a:p>
                      <a:pPr algn="ctr">
                        <a:lnSpc>
                          <a:spcPct val="100000"/>
                        </a:lnSpc>
                      </a:pPr>
                      <a:r>
                        <a:rPr lang="de-DE" sz="1600" dirty="0" smtClean="0"/>
                        <a:t>BP86</a:t>
                      </a:r>
                      <a:endParaRPr lang="en-US" sz="1600"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SV(P</a:t>
                      </a:r>
                      <a:r>
                        <a:rPr lang="de-DE" sz="1600" dirty="0" smtClean="0"/>
                        <a:t>)</a:t>
                      </a:r>
                      <a:endParaRPr lang="en-US" sz="1600" dirty="0" smtClean="0"/>
                    </a:p>
                  </a:txBody>
                  <a:tcPr>
                    <a:noFill/>
                  </a:tcPr>
                </a:tc>
                <a:tc>
                  <a:txBody>
                    <a:bodyPr/>
                    <a:lstStyle/>
                    <a:p>
                      <a:pPr algn="ctr">
                        <a:lnSpc>
                          <a:spcPct val="100000"/>
                        </a:lnSpc>
                      </a:pPr>
                      <a:r>
                        <a:rPr lang="de-DE" sz="1600" dirty="0" smtClean="0"/>
                        <a:t>0.1</a:t>
                      </a:r>
                      <a:endParaRPr lang="en-US" sz="1600" dirty="0"/>
                    </a:p>
                  </a:txBody>
                  <a:tcPr>
                    <a:noFill/>
                  </a:tcPr>
                </a:tc>
                <a:tc>
                  <a:txBody>
                    <a:bodyPr/>
                    <a:lstStyle/>
                    <a:p>
                      <a:pPr algn="ctr">
                        <a:lnSpc>
                          <a:spcPct val="100000"/>
                        </a:lnSpc>
                      </a:pPr>
                      <a:r>
                        <a:rPr lang="de-DE" sz="1600" dirty="0" smtClean="0"/>
                        <a:t>2.1</a:t>
                      </a:r>
                      <a:endParaRPr lang="en-US" sz="1600" dirty="0"/>
                    </a:p>
                  </a:txBody>
                  <a:tcPr>
                    <a:noFill/>
                  </a:tcPr>
                </a:tc>
              </a:tr>
              <a:tr h="370840">
                <a:tc>
                  <a:txBody>
                    <a:bodyPr/>
                    <a:lstStyle/>
                    <a:p>
                      <a:pPr algn="ctr">
                        <a:lnSpc>
                          <a:spcPct val="100000"/>
                        </a:lnSpc>
                      </a:pPr>
                      <a:r>
                        <a:rPr lang="en-GB" sz="1600" dirty="0" err="1" smtClean="0"/>
                        <a:t>Ir</a:t>
                      </a:r>
                      <a:r>
                        <a:rPr lang="en-GB" sz="1600" dirty="0" smtClean="0"/>
                        <a:t>(</a:t>
                      </a:r>
                      <a:r>
                        <a:rPr lang="en-GB" sz="1600" dirty="0" err="1" smtClean="0"/>
                        <a:t>ppy</a:t>
                      </a:r>
                      <a:r>
                        <a:rPr lang="en-GB" sz="1600" dirty="0" smtClean="0"/>
                        <a:t>)</a:t>
                      </a:r>
                      <a:r>
                        <a:rPr lang="en-GB" sz="1600" baseline="-25000" dirty="0" smtClean="0"/>
                        <a:t>3</a:t>
                      </a:r>
                      <a:endParaRPr lang="en-US" sz="1600" i="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C</a:t>
                      </a:r>
                      <a:r>
                        <a:rPr lang="de-DE" sz="1600" i="0" baseline="-25000" dirty="0" smtClean="0">
                          <a:latin typeface="Times New Roman" panose="02020603050405020304" pitchFamily="18" charset="0"/>
                          <a:cs typeface="Times New Roman" panose="02020603050405020304" pitchFamily="18" charset="0"/>
                        </a:rPr>
                        <a:t>1</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de-DE" sz="1600" dirty="0" smtClean="0"/>
                        <a:t>BP86</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SV(P</a:t>
                      </a:r>
                      <a:r>
                        <a:rPr lang="de-DE" sz="1600" dirty="0" smtClean="0"/>
                        <a:t>)</a:t>
                      </a:r>
                      <a:endParaRPr lang="en-US" sz="1600" dirty="0" smtClean="0"/>
                    </a:p>
                  </a:txBody>
                  <a:tcPr/>
                </a:tc>
                <a:tc>
                  <a:txBody>
                    <a:bodyPr/>
                    <a:lstStyle/>
                    <a:p>
                      <a:pPr algn="ctr">
                        <a:lnSpc>
                          <a:spcPct val="100000"/>
                        </a:lnSpc>
                      </a:pPr>
                      <a:r>
                        <a:rPr lang="de-DE" sz="1600" dirty="0" smtClean="0"/>
                        <a:t>0.1</a:t>
                      </a:r>
                      <a:endParaRPr lang="en-US" sz="1600" dirty="0"/>
                    </a:p>
                  </a:txBody>
                  <a:tcPr/>
                </a:tc>
                <a:tc>
                  <a:txBody>
                    <a:bodyPr/>
                    <a:lstStyle/>
                    <a:p>
                      <a:pPr algn="ctr">
                        <a:lnSpc>
                          <a:spcPct val="100000"/>
                        </a:lnSpc>
                      </a:pPr>
                      <a:r>
                        <a:rPr lang="de-DE" sz="1600" dirty="0" smtClean="0"/>
                        <a:t>4.4</a:t>
                      </a:r>
                      <a:endParaRPr lang="en-US" sz="16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i="1" dirty="0" smtClean="0">
                        <a:latin typeface="Times New Roman" panose="02020603050405020304" pitchFamily="18" charset="0"/>
                        <a:cs typeface="Times New Roman" panose="02020603050405020304" pitchFamily="18"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C</a:t>
                      </a:r>
                      <a:r>
                        <a:rPr lang="de-DE" sz="1600" i="0" baseline="-25000" dirty="0" smtClean="0">
                          <a:latin typeface="Times New Roman" panose="02020603050405020304" pitchFamily="18" charset="0"/>
                          <a:cs typeface="Times New Roman" panose="02020603050405020304" pitchFamily="18" charset="0"/>
                        </a:rPr>
                        <a:t>1</a:t>
                      </a:r>
                      <a:endParaRPr lang="en-US" sz="1600" i="1" dirty="0" smtClean="0">
                        <a:latin typeface="Times New Roman" panose="02020603050405020304" pitchFamily="18" charset="0"/>
                        <a:cs typeface="Times New Roman" panose="02020603050405020304" pitchFamily="18" charset="0"/>
                      </a:endParaRPr>
                    </a:p>
                  </a:txBody>
                  <a:tcPr>
                    <a:noFill/>
                  </a:tcPr>
                </a:tc>
                <a:tc>
                  <a:txBody>
                    <a:bodyPr/>
                    <a:lstStyle/>
                    <a:p>
                      <a:pPr algn="ctr">
                        <a:lnSpc>
                          <a:spcPct val="100000"/>
                        </a:lnSpc>
                      </a:pPr>
                      <a:r>
                        <a:rPr lang="de-DE" sz="1600" dirty="0" smtClean="0"/>
                        <a:t>BP86</a:t>
                      </a:r>
                      <a:endParaRPr lang="en-US" sz="1600"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SV(P</a:t>
                      </a:r>
                      <a:r>
                        <a:rPr lang="de-DE" sz="1600" dirty="0" smtClean="0"/>
                        <a:t>)</a:t>
                      </a:r>
                      <a:endParaRPr lang="en-US" sz="1600" dirty="0" smtClean="0"/>
                    </a:p>
                  </a:txBody>
                  <a:tcPr>
                    <a:noFill/>
                  </a:tcPr>
                </a:tc>
                <a:tc>
                  <a:txBody>
                    <a:bodyPr/>
                    <a:lstStyle/>
                    <a:p>
                      <a:pPr algn="ctr">
                        <a:lnSpc>
                          <a:spcPct val="100000"/>
                        </a:lnSpc>
                      </a:pPr>
                      <a:r>
                        <a:rPr lang="de-DE" sz="1600" dirty="0" smtClean="0"/>
                        <a:t>1.5</a:t>
                      </a:r>
                      <a:endParaRPr lang="en-US" sz="1600" dirty="0"/>
                    </a:p>
                  </a:txBody>
                  <a:tcPr>
                    <a:noFill/>
                  </a:tcPr>
                </a:tc>
                <a:tc>
                  <a:txBody>
                    <a:bodyPr/>
                    <a:lstStyle/>
                    <a:p>
                      <a:pPr algn="ctr">
                        <a:lnSpc>
                          <a:spcPct val="100000"/>
                        </a:lnSpc>
                      </a:pPr>
                      <a:r>
                        <a:rPr lang="de-DE" sz="1600" dirty="0" smtClean="0"/>
                        <a:t>124.7</a:t>
                      </a:r>
                    </a:p>
                  </a:txBody>
                  <a:tcPr>
                    <a:noFill/>
                  </a:tcPr>
                </a:tc>
              </a:tr>
              <a:tr h="370840">
                <a:tc>
                  <a:txBody>
                    <a:bodyPr/>
                    <a:lstStyle/>
                    <a:p>
                      <a:pPr algn="ctr">
                        <a:lnSpc>
                          <a:spcPct val="100000"/>
                        </a:lnSpc>
                      </a:pPr>
                      <a:endParaRPr lang="en-US" sz="1600" i="1"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de-DE" sz="1600" i="1" dirty="0" smtClean="0">
                          <a:latin typeface="Times New Roman" panose="02020603050405020304" pitchFamily="18" charset="0"/>
                          <a:cs typeface="Times New Roman" panose="02020603050405020304" pitchFamily="18" charset="0"/>
                        </a:rPr>
                        <a:t>I</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de-DE" sz="1600" dirty="0" smtClean="0"/>
                        <a:t>BP86</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SV(P</a:t>
                      </a:r>
                      <a:r>
                        <a:rPr lang="de-DE" sz="1600" dirty="0" smtClean="0"/>
                        <a:t>)</a:t>
                      </a:r>
                      <a:endParaRPr lang="en-US" sz="1600" dirty="0" smtClean="0"/>
                    </a:p>
                  </a:txBody>
                  <a:tcPr/>
                </a:tc>
                <a:tc>
                  <a:txBody>
                    <a:bodyPr/>
                    <a:lstStyle/>
                    <a:p>
                      <a:pPr algn="ctr">
                        <a:lnSpc>
                          <a:spcPct val="100000"/>
                        </a:lnSpc>
                      </a:pPr>
                      <a:r>
                        <a:rPr lang="de-DE" sz="1600" dirty="0" smtClean="0"/>
                        <a:t>0.2</a:t>
                      </a:r>
                      <a:endParaRPr lang="en-US" sz="1600" dirty="0"/>
                    </a:p>
                  </a:txBody>
                  <a:tcPr/>
                </a:tc>
                <a:tc>
                  <a:txBody>
                    <a:bodyPr/>
                    <a:lstStyle/>
                    <a:p>
                      <a:pPr algn="ctr">
                        <a:lnSpc>
                          <a:spcPct val="100000"/>
                        </a:lnSpc>
                      </a:pPr>
                      <a:r>
                        <a:rPr lang="de-DE" sz="1600" dirty="0" smtClean="0"/>
                        <a:t>4.5</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i="1" dirty="0" smtClean="0">
                        <a:latin typeface="Times New Roman" panose="02020603050405020304" pitchFamily="18" charset="0"/>
                        <a:cs typeface="Times New Roman" panose="02020603050405020304" pitchFamily="18"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I</a:t>
                      </a:r>
                      <a:endParaRPr lang="en-US" sz="1600" i="1" dirty="0" smtClean="0">
                        <a:latin typeface="Times New Roman" panose="02020603050405020304" pitchFamily="18" charset="0"/>
                        <a:cs typeface="Times New Roman" panose="02020603050405020304" pitchFamily="18" charset="0"/>
                      </a:endParaRPr>
                    </a:p>
                  </a:txBody>
                  <a:tcPr>
                    <a:noFill/>
                  </a:tcPr>
                </a:tc>
                <a:tc>
                  <a:txBody>
                    <a:bodyPr/>
                    <a:lstStyle/>
                    <a:p>
                      <a:pPr algn="ctr">
                        <a:lnSpc>
                          <a:spcPct val="100000"/>
                        </a:lnSpc>
                      </a:pPr>
                      <a:r>
                        <a:rPr lang="de-DE" sz="1600" dirty="0" smtClean="0"/>
                        <a:t>B3LYP</a:t>
                      </a:r>
                      <a:endParaRPr lang="en-US" sz="1600"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SV(P</a:t>
                      </a:r>
                      <a:r>
                        <a:rPr lang="de-DE" sz="1600" dirty="0" smtClean="0"/>
                        <a:t>)</a:t>
                      </a:r>
                      <a:endParaRPr lang="en-US" sz="1600" dirty="0" smtClean="0"/>
                    </a:p>
                  </a:txBody>
                  <a:tcPr>
                    <a:noFill/>
                  </a:tcPr>
                </a:tc>
                <a:tc>
                  <a:txBody>
                    <a:bodyPr/>
                    <a:lstStyle/>
                    <a:p>
                      <a:pPr algn="ctr">
                        <a:lnSpc>
                          <a:spcPct val="100000"/>
                        </a:lnSpc>
                      </a:pPr>
                      <a:r>
                        <a:rPr lang="de-DE" sz="1600" dirty="0" smtClean="0"/>
                        <a:t>0.6</a:t>
                      </a:r>
                      <a:endParaRPr lang="en-US" sz="1600" dirty="0"/>
                    </a:p>
                  </a:txBody>
                  <a:tcPr>
                    <a:noFill/>
                  </a:tcPr>
                </a:tc>
                <a:tc>
                  <a:txBody>
                    <a:bodyPr/>
                    <a:lstStyle/>
                    <a:p>
                      <a:pPr algn="ctr">
                        <a:lnSpc>
                          <a:spcPct val="100000"/>
                        </a:lnSpc>
                      </a:pPr>
                      <a:r>
                        <a:rPr lang="de-DE" sz="1600" dirty="0" smtClean="0"/>
                        <a:t>25.6</a:t>
                      </a:r>
                    </a:p>
                  </a:txBody>
                  <a:tcP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i="1"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I</a:t>
                      </a:r>
                      <a:endParaRPr lang="en-US" sz="1600" i="1" dirty="0" smtClean="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de-DE" sz="1600" dirty="0" smtClean="0"/>
                        <a:t>BP86</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SV(P</a:t>
                      </a:r>
                      <a:r>
                        <a:rPr lang="de-DE" sz="1600" dirty="0" smtClean="0"/>
                        <a:t>)</a:t>
                      </a:r>
                      <a:endParaRPr lang="en-US" sz="1600" dirty="0" smtClean="0"/>
                    </a:p>
                  </a:txBody>
                  <a:tcPr/>
                </a:tc>
                <a:tc>
                  <a:txBody>
                    <a:bodyPr/>
                    <a:lstStyle/>
                    <a:p>
                      <a:pPr algn="ctr">
                        <a:lnSpc>
                          <a:spcPct val="100000"/>
                        </a:lnSpc>
                      </a:pPr>
                      <a:r>
                        <a:rPr lang="de-DE" sz="1600" dirty="0" smtClean="0"/>
                        <a:t>0.7</a:t>
                      </a:r>
                      <a:endParaRPr lang="en-US" sz="1600" dirty="0"/>
                    </a:p>
                  </a:txBody>
                  <a:tcPr/>
                </a:tc>
                <a:tc>
                  <a:txBody>
                    <a:bodyPr/>
                    <a:lstStyle/>
                    <a:p>
                      <a:pPr algn="ctr">
                        <a:lnSpc>
                          <a:spcPct val="100000"/>
                        </a:lnSpc>
                      </a:pPr>
                      <a:r>
                        <a:rPr lang="de-DE" sz="1600" dirty="0" smtClean="0"/>
                        <a:t>29.6</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i="1" dirty="0">
                        <a:latin typeface="Times New Roman" panose="02020603050405020304" pitchFamily="18" charset="0"/>
                        <a:cs typeface="Times New Roman" panose="02020603050405020304" pitchFamily="18"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I</a:t>
                      </a:r>
                      <a:endParaRPr lang="en-US" sz="1600" i="1" dirty="0">
                        <a:latin typeface="Times New Roman" panose="02020603050405020304" pitchFamily="18" charset="0"/>
                        <a:cs typeface="Times New Roman" panose="02020603050405020304" pitchFamily="18" charset="0"/>
                      </a:endParaRPr>
                    </a:p>
                  </a:txBody>
                  <a:tcPr>
                    <a:noFill/>
                  </a:tcPr>
                </a:tc>
                <a:tc>
                  <a:txBody>
                    <a:bodyPr/>
                    <a:lstStyle/>
                    <a:p>
                      <a:pPr algn="ctr">
                        <a:lnSpc>
                          <a:spcPct val="100000"/>
                        </a:lnSpc>
                      </a:pPr>
                      <a:r>
                        <a:rPr lang="de-DE" sz="1600" dirty="0" smtClean="0"/>
                        <a:t>BP86</a:t>
                      </a:r>
                      <a:endParaRPr lang="en-US" sz="1600"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SV(P</a:t>
                      </a:r>
                      <a:r>
                        <a:rPr lang="de-DE" sz="1600" dirty="0" smtClean="0"/>
                        <a:t>)</a:t>
                      </a:r>
                      <a:endParaRPr lang="en-US" sz="1600" dirty="0" smtClean="0"/>
                    </a:p>
                  </a:txBody>
                  <a:tcPr>
                    <a:noFill/>
                  </a:tcPr>
                </a:tc>
                <a:tc>
                  <a:txBody>
                    <a:bodyPr/>
                    <a:lstStyle/>
                    <a:p>
                      <a:pPr algn="ctr">
                        <a:lnSpc>
                          <a:spcPct val="100000"/>
                        </a:lnSpc>
                      </a:pPr>
                      <a:r>
                        <a:rPr lang="de-DE" sz="1600" dirty="0" smtClean="0"/>
                        <a:t>1.6</a:t>
                      </a:r>
                      <a:endParaRPr lang="en-US" sz="1600" dirty="0"/>
                    </a:p>
                  </a:txBody>
                  <a:tcPr>
                    <a:noFill/>
                  </a:tcPr>
                </a:tc>
                <a:tc>
                  <a:txBody>
                    <a:bodyPr/>
                    <a:lstStyle/>
                    <a:p>
                      <a:pPr algn="ctr">
                        <a:lnSpc>
                          <a:spcPct val="100000"/>
                        </a:lnSpc>
                      </a:pPr>
                      <a:r>
                        <a:rPr lang="de-DE" sz="1600" dirty="0" smtClean="0"/>
                        <a:t>115.9</a:t>
                      </a:r>
                    </a:p>
                  </a:txBody>
                  <a:tcP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i="1" dirty="0">
                        <a:latin typeface="Times New Roman" panose="02020603050405020304" pitchFamily="18" charset="0"/>
                        <a:cs typeface="Times New Roman" panose="02020603050405020304" pitchFamily="18" charset="0"/>
                      </a:endParaRPr>
                    </a:p>
                  </a:txBody>
                  <a:tcPr>
                    <a:lnB w="12700" cap="flat" cmpd="sng" algn="ctr">
                      <a:solidFill>
                        <a:schemeClr val="accent5">
                          <a:lumMod val="7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i="1" dirty="0" smtClean="0">
                          <a:latin typeface="Times New Roman" panose="02020603050405020304" pitchFamily="18" charset="0"/>
                          <a:cs typeface="Times New Roman" panose="02020603050405020304" pitchFamily="18" charset="0"/>
                        </a:rPr>
                        <a:t>I</a:t>
                      </a:r>
                      <a:endParaRPr lang="en-US" sz="1600" i="1" dirty="0">
                        <a:latin typeface="Times New Roman" panose="02020603050405020304" pitchFamily="18" charset="0"/>
                        <a:cs typeface="Times New Roman" panose="02020603050405020304" pitchFamily="18" charset="0"/>
                      </a:endParaRPr>
                    </a:p>
                  </a:txBody>
                  <a:tcPr>
                    <a:lnB w="12700" cap="flat" cmpd="sng" algn="ctr">
                      <a:solidFill>
                        <a:schemeClr val="accent5">
                          <a:lumMod val="75000"/>
                        </a:schemeClr>
                      </a:solidFill>
                      <a:prstDash val="solid"/>
                      <a:round/>
                      <a:headEnd type="none" w="med" len="med"/>
                      <a:tailEnd type="none" w="med" len="med"/>
                    </a:lnB>
                  </a:tcPr>
                </a:tc>
                <a:tc>
                  <a:txBody>
                    <a:bodyPr/>
                    <a:lstStyle/>
                    <a:p>
                      <a:pPr algn="ctr">
                        <a:lnSpc>
                          <a:spcPct val="100000"/>
                        </a:lnSpc>
                      </a:pPr>
                      <a:r>
                        <a:rPr lang="de-DE" sz="1600" dirty="0" smtClean="0"/>
                        <a:t>BP86</a:t>
                      </a:r>
                      <a:endParaRPr lang="en-US" sz="1600" dirty="0"/>
                    </a:p>
                  </a:txBody>
                  <a:tcPr>
                    <a:lnB w="12700" cap="flat" cmpd="sng" algn="ctr">
                      <a:solidFill>
                        <a:schemeClr val="accent5">
                          <a:lumMod val="7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t>SV(P</a:t>
                      </a:r>
                      <a:r>
                        <a:rPr lang="de-DE" sz="1600" dirty="0" smtClean="0"/>
                        <a:t>)</a:t>
                      </a:r>
                      <a:endParaRPr lang="en-US" sz="1600" dirty="0" smtClean="0"/>
                    </a:p>
                  </a:txBody>
                  <a:tcPr>
                    <a:lnB w="12700" cap="flat" cmpd="sng" algn="ctr">
                      <a:solidFill>
                        <a:schemeClr val="accent5">
                          <a:lumMod val="75000"/>
                        </a:schemeClr>
                      </a:solidFill>
                      <a:prstDash val="solid"/>
                      <a:round/>
                      <a:headEnd type="none" w="med" len="med"/>
                      <a:tailEnd type="none" w="med" len="med"/>
                    </a:lnB>
                  </a:tcPr>
                </a:tc>
                <a:tc>
                  <a:txBody>
                    <a:bodyPr/>
                    <a:lstStyle/>
                    <a:p>
                      <a:pPr algn="ctr">
                        <a:lnSpc>
                          <a:spcPct val="100000"/>
                        </a:lnSpc>
                      </a:pPr>
                      <a:r>
                        <a:rPr lang="de-DE" sz="1600" dirty="0" smtClean="0"/>
                        <a:t>2.0</a:t>
                      </a:r>
                      <a:endParaRPr lang="en-US" sz="1600" dirty="0"/>
                    </a:p>
                  </a:txBody>
                  <a:tcPr>
                    <a:lnB w="12700" cap="flat" cmpd="sng" algn="ctr">
                      <a:solidFill>
                        <a:schemeClr val="accent5">
                          <a:lumMod val="75000"/>
                        </a:schemeClr>
                      </a:solidFill>
                      <a:prstDash val="solid"/>
                      <a:round/>
                      <a:headEnd type="none" w="med" len="med"/>
                      <a:tailEnd type="none" w="med" len="med"/>
                    </a:lnB>
                  </a:tcPr>
                </a:tc>
                <a:tc>
                  <a:txBody>
                    <a:bodyPr/>
                    <a:lstStyle/>
                    <a:p>
                      <a:pPr algn="ctr">
                        <a:lnSpc>
                          <a:spcPct val="100000"/>
                        </a:lnSpc>
                      </a:pPr>
                      <a:r>
                        <a:rPr lang="de-DE" sz="1600" dirty="0" smtClean="0"/>
                        <a:t>167.6</a:t>
                      </a:r>
                    </a:p>
                  </a:txBody>
                  <a:tcPr>
                    <a:lnB w="12700" cap="flat" cmpd="sng" algn="ctr">
                      <a:solidFill>
                        <a:schemeClr val="accent5">
                          <a:lumMod val="75000"/>
                        </a:schemeClr>
                      </a:solidFill>
                      <a:prstDash val="solid"/>
                      <a:round/>
                      <a:headEnd type="none" w="med" len="med"/>
                      <a:tailEnd type="none" w="med" len="med"/>
                    </a:lnB>
                  </a:tcPr>
                </a:tc>
              </a:tr>
            </a:tbl>
          </a:graphicData>
        </a:graphic>
      </p:graphicFrame>
      <p:pic>
        <p:nvPicPr>
          <p:cNvPr id="60" name="Grafik 59"/>
          <p:cNvPicPr>
            <a:picLocks noChangeAspect="1"/>
          </p:cNvPicPr>
          <p:nvPr>
            <p:custDataLst>
              <p:tags r:id="rId27"/>
            </p:custDataLst>
          </p:nvPr>
        </p:nvPicPr>
        <p:blipFill>
          <a:blip r:embed="rId41" cstate="print">
            <a:extLst>
              <a:ext uri="{28A0092B-C50C-407E-A947-70E740481C1C}">
                <a14:useLocalDpi xmlns:a14="http://schemas.microsoft.com/office/drawing/2010/main" val="0"/>
              </a:ext>
            </a:extLst>
          </a:blip>
          <a:stretch>
            <a:fillRect/>
          </a:stretch>
        </p:blipFill>
        <p:spPr>
          <a:xfrm>
            <a:off x="3697134" y="40195648"/>
            <a:ext cx="1044146" cy="328896"/>
          </a:xfrm>
          <a:prstGeom prst="rect">
            <a:avLst/>
          </a:prstGeom>
        </p:spPr>
      </p:pic>
      <p:graphicFrame>
        <p:nvGraphicFramePr>
          <p:cNvPr id="31" name="Objekt 30"/>
          <p:cNvGraphicFramePr>
            <a:graphicFrameLocks noChangeAspect="1"/>
          </p:cNvGraphicFramePr>
          <p:nvPr>
            <p:extLst>
              <p:ext uri="{D42A27DB-BD31-4B8C-83A1-F6EECF244321}">
                <p14:modId xmlns:p14="http://schemas.microsoft.com/office/powerpoint/2010/main" val="808423563"/>
              </p:ext>
            </p:extLst>
          </p:nvPr>
        </p:nvGraphicFramePr>
        <p:xfrm>
          <a:off x="21367750" y="33869313"/>
          <a:ext cx="393700" cy="304800"/>
        </p:xfrm>
        <a:graphic>
          <a:graphicData uri="http://schemas.openxmlformats.org/presentationml/2006/ole">
            <mc:AlternateContent xmlns:mc="http://schemas.openxmlformats.org/markup-compatibility/2006">
              <mc:Choice xmlns:v="urn:schemas-microsoft-com:vml" Requires="v">
                <p:oleObj spid="_x0000_s1313" name="Formel" r:id="rId61" imgW="393480" imgH="304560" progId="Equation.3">
                  <p:embed/>
                </p:oleObj>
              </mc:Choice>
              <mc:Fallback>
                <p:oleObj name="Formel" r:id="rId61" imgW="393480" imgH="304560" progId="Equation.3">
                  <p:embed/>
                  <p:pic>
                    <p:nvPicPr>
                      <p:cNvPr id="0" name=""/>
                      <p:cNvPicPr/>
                      <p:nvPr/>
                    </p:nvPicPr>
                    <p:blipFill>
                      <a:blip r:embed="rId62"/>
                      <a:stretch>
                        <a:fillRect/>
                      </a:stretch>
                    </p:blipFill>
                    <p:spPr>
                      <a:xfrm>
                        <a:off x="21367750" y="33869313"/>
                        <a:ext cx="393700" cy="304800"/>
                      </a:xfrm>
                      <a:prstGeom prst="rect">
                        <a:avLst/>
                      </a:prstGeom>
                    </p:spPr>
                  </p:pic>
                </p:oleObj>
              </mc:Fallback>
            </mc:AlternateContent>
          </a:graphicData>
        </a:graphic>
      </p:graphicFrame>
      <p:graphicFrame>
        <p:nvGraphicFramePr>
          <p:cNvPr id="40" name="Objekt 39"/>
          <p:cNvGraphicFramePr>
            <a:graphicFrameLocks noChangeAspect="1"/>
          </p:cNvGraphicFramePr>
          <p:nvPr>
            <p:extLst>
              <p:ext uri="{D42A27DB-BD31-4B8C-83A1-F6EECF244321}">
                <p14:modId xmlns:p14="http://schemas.microsoft.com/office/powerpoint/2010/main" val="3158396131"/>
              </p:ext>
            </p:extLst>
          </p:nvPr>
        </p:nvGraphicFramePr>
        <p:xfrm>
          <a:off x="21370293" y="33510305"/>
          <a:ext cx="393700" cy="304800"/>
        </p:xfrm>
        <a:graphic>
          <a:graphicData uri="http://schemas.openxmlformats.org/presentationml/2006/ole">
            <mc:AlternateContent xmlns:mc="http://schemas.openxmlformats.org/markup-compatibility/2006">
              <mc:Choice xmlns:v="urn:schemas-microsoft-com:vml" Requires="v">
                <p:oleObj spid="_x0000_s1314" name="Formel" r:id="rId63" imgW="393480" imgH="304560" progId="Equation.3">
                  <p:embed/>
                </p:oleObj>
              </mc:Choice>
              <mc:Fallback>
                <p:oleObj name="Formel" r:id="rId63" imgW="393480" imgH="304560" progId="Equation.3">
                  <p:embed/>
                  <p:pic>
                    <p:nvPicPr>
                      <p:cNvPr id="0" name="Objekt 3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1370293" y="33510305"/>
                        <a:ext cx="393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kt 40"/>
          <p:cNvGraphicFramePr>
            <a:graphicFrameLocks noChangeAspect="1"/>
          </p:cNvGraphicFramePr>
          <p:nvPr>
            <p:extLst>
              <p:ext uri="{D42A27DB-BD31-4B8C-83A1-F6EECF244321}">
                <p14:modId xmlns:p14="http://schemas.microsoft.com/office/powerpoint/2010/main" val="1056323075"/>
              </p:ext>
            </p:extLst>
          </p:nvPr>
        </p:nvGraphicFramePr>
        <p:xfrm>
          <a:off x="21368464" y="34252188"/>
          <a:ext cx="393700" cy="304800"/>
        </p:xfrm>
        <a:graphic>
          <a:graphicData uri="http://schemas.openxmlformats.org/presentationml/2006/ole">
            <mc:AlternateContent xmlns:mc="http://schemas.openxmlformats.org/markup-compatibility/2006">
              <mc:Choice xmlns:v="urn:schemas-microsoft-com:vml" Requires="v">
                <p:oleObj spid="_x0000_s1315" name="Formel" r:id="rId65" imgW="393480" imgH="304560" progId="Equation.3">
                  <p:embed/>
                </p:oleObj>
              </mc:Choice>
              <mc:Fallback>
                <p:oleObj name="Formel" r:id="rId65" imgW="393480" imgH="304560" progId="Equation.3">
                  <p:embed/>
                  <p:pic>
                    <p:nvPicPr>
                      <p:cNvPr id="0" name="Objekt 3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1368464" y="34252188"/>
                        <a:ext cx="393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kt 41"/>
          <p:cNvGraphicFramePr>
            <a:graphicFrameLocks noChangeAspect="1"/>
          </p:cNvGraphicFramePr>
          <p:nvPr>
            <p:extLst>
              <p:ext uri="{D42A27DB-BD31-4B8C-83A1-F6EECF244321}">
                <p14:modId xmlns:p14="http://schemas.microsoft.com/office/powerpoint/2010/main" val="536397330"/>
              </p:ext>
            </p:extLst>
          </p:nvPr>
        </p:nvGraphicFramePr>
        <p:xfrm>
          <a:off x="21369338" y="34620200"/>
          <a:ext cx="406400" cy="304800"/>
        </p:xfrm>
        <a:graphic>
          <a:graphicData uri="http://schemas.openxmlformats.org/presentationml/2006/ole">
            <mc:AlternateContent xmlns:mc="http://schemas.openxmlformats.org/markup-compatibility/2006">
              <mc:Choice xmlns:v="urn:schemas-microsoft-com:vml" Requires="v">
                <p:oleObj spid="_x0000_s1316" name="Formel" r:id="rId66" imgW="406080" imgH="304560" progId="Equation.3">
                  <p:embed/>
                </p:oleObj>
              </mc:Choice>
              <mc:Fallback>
                <p:oleObj name="Formel" r:id="rId66" imgW="406080" imgH="304560" progId="Equation.3">
                  <p:embed/>
                  <p:pic>
                    <p:nvPicPr>
                      <p:cNvPr id="0" name="Objekt 30"/>
                      <p:cNvPicPr>
                        <a:picLocks noChangeAspect="1" noChangeArrowheads="1"/>
                      </p:cNvPicPr>
                      <p:nvPr/>
                    </p:nvPicPr>
                    <p:blipFill>
                      <a:blip r:embed="rId67"/>
                      <a:srcRect/>
                      <a:stretch>
                        <a:fillRect/>
                      </a:stretch>
                    </p:blipFill>
                    <p:spPr bwMode="auto">
                      <a:xfrm>
                        <a:off x="21369338" y="34620200"/>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kt 42"/>
          <p:cNvGraphicFramePr>
            <a:graphicFrameLocks noChangeAspect="1"/>
          </p:cNvGraphicFramePr>
          <p:nvPr>
            <p:extLst>
              <p:ext uri="{D42A27DB-BD31-4B8C-83A1-F6EECF244321}">
                <p14:modId xmlns:p14="http://schemas.microsoft.com/office/powerpoint/2010/main" val="2460666126"/>
              </p:ext>
            </p:extLst>
          </p:nvPr>
        </p:nvGraphicFramePr>
        <p:xfrm>
          <a:off x="21370925" y="35367913"/>
          <a:ext cx="406400" cy="304800"/>
        </p:xfrm>
        <a:graphic>
          <a:graphicData uri="http://schemas.openxmlformats.org/presentationml/2006/ole">
            <mc:AlternateContent xmlns:mc="http://schemas.openxmlformats.org/markup-compatibility/2006">
              <mc:Choice xmlns:v="urn:schemas-microsoft-com:vml" Requires="v">
                <p:oleObj spid="_x0000_s1317" name="Formel" r:id="rId68" imgW="406080" imgH="304560" progId="Equation.3">
                  <p:embed/>
                </p:oleObj>
              </mc:Choice>
              <mc:Fallback>
                <p:oleObj name="Formel" r:id="rId68" imgW="406080" imgH="304560" progId="Equation.3">
                  <p:embed/>
                  <p:pic>
                    <p:nvPicPr>
                      <p:cNvPr id="0" name="Objekt 41"/>
                      <p:cNvPicPr>
                        <a:picLocks noChangeAspect="1" noChangeArrowheads="1"/>
                      </p:cNvPicPr>
                      <p:nvPr/>
                    </p:nvPicPr>
                    <p:blipFill>
                      <a:blip r:embed="rId69"/>
                      <a:srcRect/>
                      <a:stretch>
                        <a:fillRect/>
                      </a:stretch>
                    </p:blipFill>
                    <p:spPr bwMode="auto">
                      <a:xfrm>
                        <a:off x="21370925" y="35367913"/>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kt 43"/>
          <p:cNvGraphicFramePr>
            <a:graphicFrameLocks noChangeAspect="1"/>
          </p:cNvGraphicFramePr>
          <p:nvPr>
            <p:extLst>
              <p:ext uri="{D42A27DB-BD31-4B8C-83A1-F6EECF244321}">
                <p14:modId xmlns:p14="http://schemas.microsoft.com/office/powerpoint/2010/main" val="4290140065"/>
              </p:ext>
            </p:extLst>
          </p:nvPr>
        </p:nvGraphicFramePr>
        <p:xfrm>
          <a:off x="21370925" y="34988500"/>
          <a:ext cx="406400" cy="304800"/>
        </p:xfrm>
        <a:graphic>
          <a:graphicData uri="http://schemas.openxmlformats.org/presentationml/2006/ole">
            <mc:AlternateContent xmlns:mc="http://schemas.openxmlformats.org/markup-compatibility/2006">
              <mc:Choice xmlns:v="urn:schemas-microsoft-com:vml" Requires="v">
                <p:oleObj spid="_x0000_s1318" name="Formel" r:id="rId70" imgW="406080" imgH="304560" progId="Equation.3">
                  <p:embed/>
                </p:oleObj>
              </mc:Choice>
              <mc:Fallback>
                <p:oleObj name="Formel" r:id="rId70" imgW="406080" imgH="304560" progId="Equation.3">
                  <p:embed/>
                  <p:pic>
                    <p:nvPicPr>
                      <p:cNvPr id="0" name="Objekt 41"/>
                      <p:cNvPicPr>
                        <a:picLocks noChangeAspect="1" noChangeArrowheads="1"/>
                      </p:cNvPicPr>
                      <p:nvPr/>
                    </p:nvPicPr>
                    <p:blipFill>
                      <a:blip r:embed="rId71"/>
                      <a:srcRect/>
                      <a:stretch>
                        <a:fillRect/>
                      </a:stretch>
                    </p:blipFill>
                    <p:spPr bwMode="auto">
                      <a:xfrm>
                        <a:off x="21370925" y="34988500"/>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kt 44"/>
          <p:cNvGraphicFramePr>
            <a:graphicFrameLocks noChangeAspect="1"/>
          </p:cNvGraphicFramePr>
          <p:nvPr>
            <p:extLst>
              <p:ext uri="{D42A27DB-BD31-4B8C-83A1-F6EECF244321}">
                <p14:modId xmlns:p14="http://schemas.microsoft.com/office/powerpoint/2010/main" val="997426496"/>
              </p:ext>
            </p:extLst>
          </p:nvPr>
        </p:nvGraphicFramePr>
        <p:xfrm>
          <a:off x="27312938" y="28797250"/>
          <a:ext cx="406400" cy="304800"/>
        </p:xfrm>
        <a:graphic>
          <a:graphicData uri="http://schemas.openxmlformats.org/presentationml/2006/ole">
            <mc:AlternateContent xmlns:mc="http://schemas.openxmlformats.org/markup-compatibility/2006">
              <mc:Choice xmlns:v="urn:schemas-microsoft-com:vml" Requires="v">
                <p:oleObj spid="_x0000_s1319" name="Formel" r:id="rId72" imgW="406080" imgH="304560" progId="Equation.3">
                  <p:embed/>
                </p:oleObj>
              </mc:Choice>
              <mc:Fallback>
                <p:oleObj name="Formel" r:id="rId72" imgW="406080" imgH="304560" progId="Equation.3">
                  <p:embed/>
                  <p:pic>
                    <p:nvPicPr>
                      <p:cNvPr id="0" name="Objekt 42"/>
                      <p:cNvPicPr>
                        <a:picLocks noChangeAspect="1" noChangeArrowheads="1"/>
                      </p:cNvPicPr>
                      <p:nvPr/>
                    </p:nvPicPr>
                    <p:blipFill>
                      <a:blip r:embed="rId73"/>
                      <a:srcRect/>
                      <a:stretch>
                        <a:fillRect/>
                      </a:stretch>
                    </p:blipFill>
                    <p:spPr bwMode="auto">
                      <a:xfrm>
                        <a:off x="27312938" y="28797250"/>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kt 45"/>
          <p:cNvGraphicFramePr>
            <a:graphicFrameLocks noChangeAspect="1"/>
          </p:cNvGraphicFramePr>
          <p:nvPr>
            <p:extLst>
              <p:ext uri="{D42A27DB-BD31-4B8C-83A1-F6EECF244321}">
                <p14:modId xmlns:p14="http://schemas.microsoft.com/office/powerpoint/2010/main" val="927437445"/>
              </p:ext>
            </p:extLst>
          </p:nvPr>
        </p:nvGraphicFramePr>
        <p:xfrm>
          <a:off x="25114250" y="28797250"/>
          <a:ext cx="406400" cy="304800"/>
        </p:xfrm>
        <a:graphic>
          <a:graphicData uri="http://schemas.openxmlformats.org/presentationml/2006/ole">
            <mc:AlternateContent xmlns:mc="http://schemas.openxmlformats.org/markup-compatibility/2006">
              <mc:Choice xmlns:v="urn:schemas-microsoft-com:vml" Requires="v">
                <p:oleObj spid="_x0000_s1320" name="Formel" r:id="rId74" imgW="406080" imgH="304560" progId="Equation.3">
                  <p:embed/>
                </p:oleObj>
              </mc:Choice>
              <mc:Fallback>
                <p:oleObj name="Formel" r:id="rId74" imgW="406080" imgH="304560" progId="Equation.3">
                  <p:embed/>
                  <p:pic>
                    <p:nvPicPr>
                      <p:cNvPr id="0" name="Objekt 43"/>
                      <p:cNvPicPr>
                        <a:picLocks noChangeAspect="1" noChangeArrowheads="1"/>
                      </p:cNvPicPr>
                      <p:nvPr/>
                    </p:nvPicPr>
                    <p:blipFill>
                      <a:blip r:embed="rId75"/>
                      <a:srcRect/>
                      <a:stretch>
                        <a:fillRect/>
                      </a:stretch>
                    </p:blipFill>
                    <p:spPr bwMode="auto">
                      <a:xfrm>
                        <a:off x="25114250" y="28797250"/>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Objekt 46"/>
          <p:cNvGraphicFramePr>
            <a:graphicFrameLocks noChangeAspect="1"/>
          </p:cNvGraphicFramePr>
          <p:nvPr>
            <p:extLst>
              <p:ext uri="{D42A27DB-BD31-4B8C-83A1-F6EECF244321}">
                <p14:modId xmlns:p14="http://schemas.microsoft.com/office/powerpoint/2010/main" val="683311823"/>
              </p:ext>
            </p:extLst>
          </p:nvPr>
        </p:nvGraphicFramePr>
        <p:xfrm>
          <a:off x="23179088" y="28797250"/>
          <a:ext cx="406400" cy="304800"/>
        </p:xfrm>
        <a:graphic>
          <a:graphicData uri="http://schemas.openxmlformats.org/presentationml/2006/ole">
            <mc:AlternateContent xmlns:mc="http://schemas.openxmlformats.org/markup-compatibility/2006">
              <mc:Choice xmlns:v="urn:schemas-microsoft-com:vml" Requires="v">
                <p:oleObj spid="_x0000_s1321" name="Formel" r:id="rId76" imgW="406080" imgH="304560" progId="Equation.3">
                  <p:embed/>
                </p:oleObj>
              </mc:Choice>
              <mc:Fallback>
                <p:oleObj name="Formel" r:id="rId76" imgW="406080" imgH="304560" progId="Equation.3">
                  <p:embed/>
                  <p:pic>
                    <p:nvPicPr>
                      <p:cNvPr id="0" name="Objekt 41"/>
                      <p:cNvPicPr>
                        <a:picLocks noChangeAspect="1" noChangeArrowheads="1"/>
                      </p:cNvPicPr>
                      <p:nvPr/>
                    </p:nvPicPr>
                    <p:blipFill>
                      <a:blip r:embed="rId77"/>
                      <a:srcRect/>
                      <a:stretch>
                        <a:fillRect/>
                      </a:stretch>
                    </p:blipFill>
                    <p:spPr bwMode="auto">
                      <a:xfrm>
                        <a:off x="23179088" y="28797250"/>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kt 47"/>
          <p:cNvGraphicFramePr>
            <a:graphicFrameLocks noChangeAspect="1"/>
          </p:cNvGraphicFramePr>
          <p:nvPr>
            <p:extLst>
              <p:ext uri="{D42A27DB-BD31-4B8C-83A1-F6EECF244321}">
                <p14:modId xmlns:p14="http://schemas.microsoft.com/office/powerpoint/2010/main" val="1376610877"/>
              </p:ext>
            </p:extLst>
          </p:nvPr>
        </p:nvGraphicFramePr>
        <p:xfrm>
          <a:off x="21631275" y="28806775"/>
          <a:ext cx="393700" cy="304800"/>
        </p:xfrm>
        <a:graphic>
          <a:graphicData uri="http://schemas.openxmlformats.org/presentationml/2006/ole">
            <mc:AlternateContent xmlns:mc="http://schemas.openxmlformats.org/markup-compatibility/2006">
              <mc:Choice xmlns:v="urn:schemas-microsoft-com:vml" Requires="v">
                <p:oleObj spid="_x0000_s1322" name="Formel" r:id="rId78" imgW="393480" imgH="304560" progId="Equation.3">
                  <p:embed/>
                </p:oleObj>
              </mc:Choice>
              <mc:Fallback>
                <p:oleObj name="Formel" r:id="rId78" imgW="393480" imgH="304560" progId="Equation.3">
                  <p:embed/>
                  <p:pic>
                    <p:nvPicPr>
                      <p:cNvPr id="0" name="Objekt 40"/>
                      <p:cNvPicPr>
                        <a:picLocks noChangeAspect="1" noChangeArrowheads="1"/>
                      </p:cNvPicPr>
                      <p:nvPr/>
                    </p:nvPicPr>
                    <p:blipFill>
                      <a:blip r:embed="rId79"/>
                      <a:srcRect/>
                      <a:stretch>
                        <a:fillRect/>
                      </a:stretch>
                    </p:blipFill>
                    <p:spPr bwMode="auto">
                      <a:xfrm>
                        <a:off x="21631275" y="28806775"/>
                        <a:ext cx="393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kt 48"/>
          <p:cNvGraphicFramePr>
            <a:graphicFrameLocks noChangeAspect="1"/>
          </p:cNvGraphicFramePr>
          <p:nvPr>
            <p:extLst>
              <p:ext uri="{D42A27DB-BD31-4B8C-83A1-F6EECF244321}">
                <p14:modId xmlns:p14="http://schemas.microsoft.com/office/powerpoint/2010/main" val="990454053"/>
              </p:ext>
            </p:extLst>
          </p:nvPr>
        </p:nvGraphicFramePr>
        <p:xfrm>
          <a:off x="15973424" y="30146254"/>
          <a:ext cx="482600" cy="368300"/>
        </p:xfrm>
        <a:graphic>
          <a:graphicData uri="http://schemas.openxmlformats.org/presentationml/2006/ole">
            <mc:AlternateContent xmlns:mc="http://schemas.openxmlformats.org/markup-compatibility/2006">
              <mc:Choice xmlns:v="urn:schemas-microsoft-com:vml" Requires="v">
                <p:oleObj spid="_x0000_s1323" name="Formel" r:id="rId80" imgW="482400" imgH="368280" progId="Equation.3">
                  <p:embed/>
                </p:oleObj>
              </mc:Choice>
              <mc:Fallback>
                <p:oleObj name="Formel" r:id="rId80" imgW="482400" imgH="368280" progId="Equation.3">
                  <p:embed/>
                  <p:pic>
                    <p:nvPicPr>
                      <p:cNvPr id="0" name="Objekt 44"/>
                      <p:cNvPicPr>
                        <a:picLocks noChangeAspect="1" noChangeArrowheads="1"/>
                      </p:cNvPicPr>
                      <p:nvPr/>
                    </p:nvPicPr>
                    <p:blipFill>
                      <a:blip r:embed="rId81"/>
                      <a:srcRect/>
                      <a:stretch>
                        <a:fillRect/>
                      </a:stretch>
                    </p:blipFill>
                    <p:spPr bwMode="auto">
                      <a:xfrm>
                        <a:off x="15973424" y="30146254"/>
                        <a:ext cx="482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95.50488"/>
  <p:tag name="ORIGINALWIDTH" val="944.0485"/>
  <p:tag name="OUTPUTDPI" val="1200"/>
  <p:tag name="LATEXADDIN" val="\documentclass{article}&#10;\usepackage{amsmath}&#10;\usepackage{chemformula}&#10;\pagestyle{empty}&#10;\begin{document}&#10;&#10;\begin{equation*}&#10;I_n \sim R_n=\operatorname{Im}(\boldsymbol{\mu}_n^{\text{el}}\cdot\boldsymbol{\mu}_n^{\text{mag}}).&#10;\end{equation*}&#10;&#10;&#10;\end{document}"/>
  <p:tag name="IGUANATEXSIZE" val="26"/>
  <p:tag name="IGUANATEXCURSOR" val="223"/>
  <p:tag name="TRANSPARENCY" val="Wahr"/>
  <p:tag name="FILENAME" val=""/>
  <p:tag name="INPUTTYPE" val="0"/>
  <p:tag name="LATEXENGINEID" val="1"/>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83.00425"/>
  <p:tag name="ORIGINALWIDTH" val="263.5135"/>
  <p:tag name="OUTPUTDPI" val="1200"/>
  <p:tag name="LATEXADDIN" val="\documentclass{article}&#10;\usepackage{amsmath}&#10;\usepackage{chemformula}&#10;\pagestyle{empty}&#10;\begin{document}&#10;&#10;\begin{equation*}&#10;\langle\mu\left\vert\boldsymbol{r}\right\vert\nu\rangle&#10;\end{equation*}&#10;&#10;&#10;\end{document}"/>
  <p:tag name="IGUANATEXSIZE" val="26"/>
  <p:tag name="IGUANATEXCURSOR" val="179"/>
  <p:tag name="TRANSPARENCY" val="Wahr"/>
  <p:tag name="FILENAME" val=""/>
  <p:tag name="INPUTTYPE" val="0"/>
  <p:tag name="LATEXENGINEID" val="1"/>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87.50449"/>
  <p:tag name="ORIGINALWIDTH" val="287.0147"/>
  <p:tag name="OUTPUTDPI" val="1200"/>
  <p:tag name="LATEXADDIN" val="\documentclass{article}&#10;\usepackage{amsmath}&#10;\usepackage{chemformula}&#10;\pagestyle{empty}&#10;\begin{document}&#10;&#10;\begin{equation*}&#10;\langle\mu '\left\vert\boldsymbol{r}\right\vert\nu\rangle&#10;\end{equation*}&#10;&#10;&#10;\end{document}"/>
  <p:tag name="IGUANATEXSIZE" val="26"/>
  <p:tag name="IGUANATEXCURSOR" val="136"/>
  <p:tag name="TRANSPARENCY" val="Wahr"/>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179.0092"/>
  <p:tag name="ORIGINALWIDTH" val="2177.112"/>
  <p:tag name="OUTPUTDPI" val="1200"/>
  <p:tag name="LATEXADDIN" val="\documentclass{article}&#10;\usepackage{amsmath}&#10;\usepackage{chemformula}&#10;\pagestyle{empty}&#10;\begin{document}&#10;&#10;\begin{equation*}&#10;V^{\text{ECP}}_{\mu\nu}=\sum_C\left\langle\varphi_{\mu}^{\boldsymbol{B}=0}\left\vert\left(\Lambda_{\mu}-\Lambda_{C}\right)V^C-V^C\left(\Lambda_{\nu}-\Lambda_{C}\right)\right\vert\varphi_{\nu}^{\boldsymbol{B}=0}\right\rangle .&#10;\end{equation*}&#10;&#10;\end{document}"/>
  <p:tag name="IGUANATEXSIZE" val="26"/>
  <p:tag name="IGUANATEXCURSOR" val="365"/>
  <p:tag name="TRANSPARENCY" val="Wahr"/>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105.5054"/>
  <p:tag name="ORIGINALWIDTH" val="130.0067"/>
  <p:tag name="OUTPUTDPI" val="1200"/>
  <p:tag name="LATEXADDIN" val="\documentclass{article}&#10;\usepackage{amsmath}&#10;\usepackage{chemformula}&#10;\pagestyle{empty}&#10;\begin{document}&#10;&#10;$P_{\alpha\beta}^C$&#10;&#10;&#10;\end{document}"/>
  <p:tag name="IGUANATEXSIZE" val="26"/>
  <p:tag name="IGUANATEXCURSOR" val="125"/>
  <p:tag name="TRANSPARENCY" val="Wahr"/>
  <p:tag name="FILENAME" val=""/>
  <p:tag name="INPUTTYPE" val="0"/>
  <p:tag name="LATEXENGINEID" val="1"/>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105.5054"/>
  <p:tag name="ORIGINALWIDTH" val="157.008"/>
  <p:tag name="OUTPUTDPI" val="1200"/>
  <p:tag name="LATEXADDIN" val="\documentclass{article}&#10;\usepackage{amsmath}&#10;\usepackage{chemformula}&#10;\pagestyle{empty}&#10;\begin{document}&#10;&#10;$M_{\alpha\beta}^C$&#10;&#10;&#10;\end{document}"/>
  <p:tag name="IGUANATEXSIZE" val="26"/>
  <p:tag name="IGUANATEXCURSOR" val="108"/>
  <p:tag name="TRANSPARENCY" val="Wahr"/>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05.5054"/>
  <p:tag name="ORIGINALWIDTH" val="138.0071"/>
  <p:tag name="OUTPUTDPI" val="1200"/>
  <p:tag name="LATEXADDIN" val="\documentclass{article}&#10;\usepackage{amsmath}&#10;\usepackage{chemformula}&#10;\pagestyle{empty}&#10;\begin{document}&#10;&#10;$E_{\alpha\beta}^C$&#10;&#10;&#10;\end{document}"/>
  <p:tag name="IGUANATEXSIZE" val="26"/>
  <p:tag name="IGUANATEXCURSOR" val="108"/>
  <p:tag name="TRANSPARENCY" val="Wahr"/>
  <p:tag name="FILENAME" val=""/>
  <p:tag name="INPUTTYPE" val="0"/>
  <p:tag name="LATEXENGINEID" val="1"/>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05.5054"/>
  <p:tag name="ORIGINALWIDTH" val="114.5059"/>
  <p:tag name="OUTPUTDPI" val="1200"/>
  <p:tag name="LATEXADDIN" val="\documentclass{article}&#10;\usepackage{amsmath}&#10;\usepackage{chemformula}&#10;\pagestyle{empty}&#10;\begin{document}&#10;&#10;$I_{\alpha\beta}^C$&#10;&#10;&#10;\end{document}"/>
  <p:tag name="IGUANATEXSIZE" val="26"/>
  <p:tag name="IGUANATEXCURSOR" val="108"/>
  <p:tag name="TRANSPARENCY" val="Wahr"/>
  <p:tag name="FILENAME" val=""/>
  <p:tag name="INPUTTYPE" val="0"/>
  <p:tag name="LATEXENGINEID" val="1"/>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05.5054"/>
  <p:tag name="ORIGINALWIDTH" val="120.5062"/>
  <p:tag name="OUTPUTDPI" val="1200"/>
  <p:tag name="LATEXADDIN" val="\documentclass{article}&#10;\usepackage{amsmath}&#10;\usepackage{chemformula}&#10;\pagestyle{empty}&#10;\begin{document}&#10;&#10;$J_{\alpha\beta}^C$&#10;&#10;&#10;\end{document}"/>
  <p:tag name="IGUANATEXSIZE" val="26"/>
  <p:tag name="IGUANATEXCURSOR" val="108"/>
  <p:tag name="TRANSPARENCY" val="Wahr"/>
  <p:tag name="FILENAME" val=""/>
  <p:tag name="INPUTTYPE" val="0"/>
  <p:tag name="LATEXENGINEID" val="1"/>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105.5054"/>
  <p:tag name="ORIGINALWIDTH" val="143.5074"/>
  <p:tag name="OUTPUTDPI" val="1200"/>
  <p:tag name="LATEXADDIN" val="\documentclass{article}&#10;\usepackage{amsmath}&#10;\usepackage{chemformula}&#10;\pagestyle{empty}&#10;\begin{document}&#10;&#10;$N_{\alpha\beta}^C$&#10;&#10;&#10;\end{document}"/>
  <p:tag name="IGUANATEXSIZE" val="26"/>
  <p:tag name="IGUANATEXCURSOR" val="108"/>
  <p:tag name="TRANSPARENCY" val="Wahr"/>
  <p:tag name="FILENAME" val=""/>
  <p:tag name="INPUTTYPE" val="0"/>
  <p:tag name="LATEXENGINEID" val="1"/>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401.0206"/>
  <p:tag name="ORIGINALWIDTH" val="1200.562"/>
  <p:tag name="OUTPUTDPI" val="1200"/>
  <p:tag name="LATEXADDIN" val="\documentclass{article}&#10;\usepackage{amsmath}&#10;\usepackage{chemformula}&#10;\pagestyle{empty}&#10;\begin{document}&#10;&#10;\begin{equation*}&#10;P_{\alpha\beta}^C=\underbrace{\sum_{i=1}^{N_{\text{occ}}}\frac{\partial\langle\phi_i\vert r_{\beta}\vert\phi_i\rangle}{\partial R_{C\alpha}} }_{E_{\alpha\beta}^C}+\underbrace{eZ_C\delta_{\alpha\beta}}_{N_{\alpha\beta}^C},&#10;\end{equation*}&#10;&#10;&#10;\end{document}"/>
  <p:tag name="IGUANATEXSIZE" val="26"/>
  <p:tag name="IGUANATEXCURSOR" val="378"/>
  <p:tag name="TRANSPARENCY" val="Wahr"/>
  <p:tag name="FILENAME" val=""/>
  <p:tag name="INPUTTYPE" val="0"/>
  <p:tag name="LATEXENGINEID" val="1"/>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230.0118"/>
  <p:tag name="ORIGINALWIDTH" val="1016.052"/>
  <p:tag name="OUTPUTDPI" val="1200"/>
  <p:tag name="LATEXADDIN" val="\documentclass{article}&#10;\usepackage{amsmath}&#10;\usepackage{chemformula}&#10;\pagestyle{empty}&#10;\begin{document}&#10;&#10;\begin{equation*}&#10;(\boldsymbol{\mu}_n^{\text{el}})_{\beta}=\sqrt{\frac{\hbar}{\omega_n}}\sum_{C\alpha}P_{\alpha\beta}^CS_{C\alpha,n}&#10;\end{equation*}&#10;&#10;&#10;\end{document}"/>
  <p:tag name="IGUANATEXSIZE" val="26"/>
  <p:tag name="IGUANATEXCURSOR" val="238"/>
  <p:tag name="TRANSPARENCY" val="Wahr"/>
  <p:tag name="FILENAME" val=""/>
  <p:tag name="INPUTTYPE" val="0"/>
  <p:tag name="LATEXENGINEID" val="1"/>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119.5061"/>
  <p:tag name="ORIGINALWIDTH" val="140.5072"/>
  <p:tag name="OUTPUTDPI" val="1200"/>
  <p:tag name="LATEXADDIN" val="\documentclass{article}&#10;\usepackage{amsmath}&#10;\usepackage{chemformula}&#10;\pagestyle{empty}&#10;\begin{document}&#10;&#10;$U_{ip}^{B_{\beta}}$&#10;&#10;&#10;\end{document}"/>
  <p:tag name="IGUANATEXSIZE" val="24"/>
  <p:tag name="IGUANATEXCURSOR" val="123"/>
  <p:tag name="TRANSPARENCY" val="Wahr"/>
  <p:tag name="FILENAME" val=""/>
  <p:tag name="INPUTTYPE" val="0"/>
  <p:tag name="LATEXENGINEID" val="1"/>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03.0053"/>
  <p:tag name="ORIGINALWIDTH" val="191.0098"/>
  <p:tag name="OUTPUTDPI" val="1200"/>
  <p:tag name="LATEXADDIN" val="\documentclass{article}&#10;\usepackage{amsmath}&#10;\usepackage{chemformula}&#10;\pagestyle{empty}&#10;\begin{document}&#10;&#10;$\varphi_{\mu}^{\boldsymbol{B}=0}$&#10;&#10;&#10;\end{document}"/>
  <p:tag name="IGUANATEXSIZE" val="24"/>
  <p:tag name="IGUANATEXCURSOR" val="140"/>
  <p:tag name="TRANSPARENCY" val="Wahr"/>
  <p:tag name="FILENAME" val=""/>
  <p:tag name="INPUTTYPE" val="0"/>
  <p:tag name="LATEXENGINEID" val="1"/>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111.0057"/>
  <p:tag name="ORIGINALWIDTH" val="187.5096"/>
  <p:tag name="OUTPUTDPI" val="1200"/>
  <p:tag name="LATEXADDIN" val="\documentclass{article}&#10;\usepackage{amsmath}&#10;\usepackage{chemformula}&#10;\pagestyle{empty}&#10;\begin{document}&#10;&#10;$U_{ip}^{R_{C\alpha}}$&#10;&#10;&#10;\end{document}"/>
  <p:tag name="IGUANATEXSIZE" val="24"/>
  <p:tag name="IGUANATEXCURSOR" val="119"/>
  <p:tag name="TRANSPARENCY" val="Wahr"/>
  <p:tag name="FILENAME" val=""/>
  <p:tag name="INPUTTYPE" val="0"/>
  <p:tag name="LATEXENGINEID" val="1"/>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119.5061"/>
  <p:tag name="ORIGINALWIDTH" val="140.5072"/>
  <p:tag name="OUTPUTDPI" val="1200"/>
  <p:tag name="LATEXADDIN" val="\documentclass{article}&#10;\usepackage{amsmath}&#10;\usepackage{chemformula}&#10;\pagestyle{empty}&#10;\begin{document}&#10;&#10;$U_{ip}^{B_{\beta}}$&#10;&#10;&#10;\end{document}"/>
  <p:tag name="IGUANATEXSIZE" val="24"/>
  <p:tag name="IGUANATEXCURSOR" val="123"/>
  <p:tag name="TRANSPARENCY" val="Wahr"/>
  <p:tag name="FILENAME" val=""/>
  <p:tag name="INPUTTYPE" val="0"/>
  <p:tag name="LATEXENGINEID" val="1"/>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19.5061"/>
  <p:tag name="ORIGINALWIDTH" val="140.5072"/>
  <p:tag name="OUTPUTDPI" val="1200"/>
  <p:tag name="LATEXADDIN" val="\documentclass{article}&#10;\usepackage{amsmath}&#10;\usepackage{chemformula}&#10;\pagestyle{empty}&#10;\begin{document}&#10;&#10;$U_{ip}^{B_{\beta}}$&#10;&#10;&#10;\end{document}"/>
  <p:tag name="IGUANATEXSIZE" val="24"/>
  <p:tag name="IGUANATEXCURSOR" val="123"/>
  <p:tag name="TRANSPARENCY" val="Wahr"/>
  <p:tag name="FILENAME" val=""/>
  <p:tag name="INPUTTYPE" val="0"/>
  <p:tag name="LATEXENGINEID" val="1"/>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5.5054"/>
  <p:tag name="ORIGINALWIDTH" val="114.5059"/>
  <p:tag name="OUTPUTDPI" val="1200"/>
  <p:tag name="LATEXADDIN" val="\documentclass{article}&#10;\usepackage{amsmath}&#10;\usepackage{chemformula}&#10;\pagestyle{empty}&#10;\begin{document}&#10;&#10;$I_{\alpha\beta}^C$&#10;&#10;&#10;\end{document}"/>
  <p:tag name="IGUANATEXSIZE" val="26"/>
  <p:tag name="IGUANATEXCURSOR" val="108"/>
  <p:tag name="TRANSPARENCY" val="Wahr"/>
  <p:tag name="FILENAME" val=""/>
  <p:tag name="INPUTTYPE" val="0"/>
  <p:tag name="LATEXENGINEID" val="1"/>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83.00425"/>
  <p:tag name="ORIGINALWIDTH" val="263.5135"/>
  <p:tag name="OUTPUTDPI" val="1200"/>
  <p:tag name="LATEXADDIN" val="\documentclass{article}&#10;\usepackage{amsmath}&#10;\usepackage{chemformula}&#10;\pagestyle{empty}&#10;\begin{document}&#10;&#10;\begin{equation*}&#10;\langle\mu\left\vert\boldsymbol{r}\right\vert\nu\rangle&#10;\end{equation*}&#10;&#10;&#10;\end{document}"/>
  <p:tag name="IGUANATEXSIZE" val="26"/>
  <p:tag name="IGUANATEXCURSOR" val="179"/>
  <p:tag name="TRANSPARENCY" val="Wahr"/>
  <p:tag name="FILENAME" val=""/>
  <p:tag name="INPUTTYPE" val="0"/>
  <p:tag name="LATEXENGINEID" val="1"/>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214.011"/>
  <p:tag name="ORIGINALWIDTH" val="1310.067"/>
  <p:tag name="OUTPUTDPI" val="1200"/>
  <p:tag name="LATEXADDIN" val="\documentclass{article}&#10;\usepackage{amsmath}&#10;\usepackage{chemformula}&#10;\pagestyle{empty}&#10;\begin{document}&#10;&#10;\begin{equation*}&#10;(\boldsymbol{\mu}_n^{\text{mag}})_{\beta}=-\sqrt{2\hbar^3\omega_n}\sum_{C\alpha}M_{\alpha\beta}^CS_{C\alpha,n}.&#10;\end{equation*}&#10;&#10;&#10;\end{document}"/>
  <p:tag name="IGUANATEXSIZE" val="26"/>
  <p:tag name="IGUANATEXCURSOR" val="235"/>
  <p:tag name="TRANSPARENCY" val="Wahr"/>
  <p:tag name="FILENAME" val=""/>
  <p:tag name="INPUTTYPE" val="0"/>
  <p:tag name="LATEXENGINEID" val="1"/>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402.0206"/>
  <p:tag name="ORIGINALWIDTH" val="2365.622"/>
  <p:tag name="OUTPUTDPI" val="1200"/>
  <p:tag name="LATEXADDIN" val="\documentclass{article}&#10;\usepackage{amsmath}&#10;\usepackage{chemformula}&#10;\pagestyle{empty}&#10;\begin{document}&#10;&#10;\begin{equation*}&#10;M_{\alpha\beta}^C=\underbrace{\sum_{i=1}^{N_\text{occ}}\left\langle\left(\frac{\partial\phi_i}{\partial{R_{C\alpha}}}\right)_{\boldsymbol{R}^0}\left \vert\left(\frac{\partial\phi_i}{\partial{B_{\beta}}}\right)_{\boldsymbol{B}=0}\right.\right\rangle}_{I_{\alpha\beta}^C}+\underbrace{i\frac{eZ_C}{4\hbar c}\sum_C^{N_{\text{atoms}}}\epsilon_{\alpha\beta\gamma} R_{C\gamma}^0&#10;}_{J_{\alpha\beta}^C}.&#10;\end{equation*}&#10;&#10;&#10;\end{document}"/>
  <p:tag name="IGUANATEXSIZE" val="26"/>
  <p:tag name="IGUANATEXCURSOR" val="518"/>
  <p:tag name="TRANSPARENCY" val="Wahr"/>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254.5131"/>
  <p:tag name="ORIGINALWIDTH" val="1946.1"/>
  <p:tag name="OUTPUTDPI" val="1200"/>
  <p:tag name="LATEXADDIN" val="\documentclass{article}&#10;\usepackage{amsmath}&#10;\usepackage{chemformula}&#10;\pagestyle{empty}&#10;\begin{document}&#10;&#10;\begin{equation*}&#10;\left(\frac{\partial\phi_i}{\partial{B_{\beta}}}\right)_{\boldsymbol{B}=0}=\phi_i^{B_{\beta}}=\sum_{\mu=1}^{N_{\text{bf}}}\left[c_{\mu i}\varphi_{\mu}^{B_{\beta}}+\sum_{p=1}^{N_{\text{MO}}} c_{\mu p}U_{ip}^{B_{\beta}}\varphi_{\mu}\right].&#10;\end{equation*}&#10;&#10;&#10;\end{document}"/>
  <p:tag name="IGUANATEXSIZE" val="26"/>
  <p:tag name="IGUANATEXCURSOR" val="312"/>
  <p:tag name="TRANSPARENCY" val="Wahr"/>
  <p:tag name="FILENAME" val=""/>
  <p:tag name="INPUTTYPE" val="0"/>
  <p:tag name="LATEXENGINEID" val="1"/>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07.0055"/>
  <p:tag name="ORIGINALWIDTH" val="871.5448"/>
  <p:tag name="OUTPUTDPI" val="1200"/>
  <p:tag name="LATEXADDIN" val="\documentclass{article}&#10;\usepackage{amsmath}&#10;\usepackage{chemformula}&#10;\pagestyle{empty}&#10;\begin{document}&#10;&#10;\begin{equation*}&#10;\varphi_{\mu}=\varphi_{\mu}^{\boldsymbol{B}=0}\cdot \exp(-i\Lambda_{\mu}),&#10;\end{equation*}&#10;&#10;&#10;\end{document}"/>
  <p:tag name="IGUANATEXSIZE" val="26"/>
  <p:tag name="IGUANATEXCURSOR" val="198"/>
  <p:tag name="TRANSPARENCY" val="Wahr"/>
  <p:tag name="FILENAME" val=""/>
  <p:tag name="INPUTTYPE" val="0"/>
  <p:tag name="LATEXENGINEID" val="1"/>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68.5087"/>
  <p:tag name="ORIGINALWIDTH" val="1079.556"/>
  <p:tag name="OUTPUTDPI" val="1200"/>
  <p:tag name="LATEXADDIN" val="\documentclass{article}&#10;\usepackage{amsmath}&#10;\usepackage{chemformula}&#10;\pagestyle{empty}&#10;\begin{document}&#10;&#10;\begin{equation*}&#10;\Lambda_{\mu}=\frac{i}{2c}\left[(\boldsymbol{R}_{\mu}-\boldsymbol{R}_{G})\times\boldsymbol{r}\right]\cdot\boldsymbol{B}.&#10;\end{equation*}&#10;&#10;&#10;\end{document}"/>
  <p:tag name="IGUANATEXSIZE" val="26"/>
  <p:tag name="IGUANATEXCURSOR" val="244"/>
  <p:tag name="TRANSPARENCY" val="Wahr"/>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555.0285"/>
  <p:tag name="ORIGINALWIDTH" val="2577.632"/>
  <p:tag name="OUTPUTDPI" val="1200"/>
  <p:tag name="LATEXADDIN" val="\documentclass{article}&#10;\usepackage{amsmath}&#10;\usepackage{chemformula}&#10;\pagestyle{empty}&#10;\begin{document}&#10;&#10;\begin{align*}&#10;I_{\alpha\beta}^C=&amp;\left.\sum_{i=1}^{N_\text{occ}}\sum_{\mu ,\nu=1}^{N_\text{bf}}\right[c_{\mu i}c_{\nu i}\left\langle\varphi_{\mu}^{R_{C\alpha}}\left\vert\varphi_{\nu}^{B_{\beta}}\right.\right\rangle+\sum_{p=1}^{N}c_{\mu i}c_{\nu p} U_{ip}^{B_{\beta}}\left\langle\varphi_{\mu}^{R_{C\alpha}}\left\vert\varphi_{\nu}\right.\right\rangle\\&#10;&amp;+\sum_{p=1}^{N}c_{\mu i}c_{\nu p} U_{ip}^{R_{C\alpha}}\left\langle\varphi_{\mu}\left\vert\varphi_{\nu}^{B_{\beta}}\right.\right\rangle+\left.\sum_{p,q=1}^{N}c_{\mu p}c_{\nu q} U_{ip}^{R_{C\alpha}}U_{iq}^{B_{\beta}}\left\langle\varphi_{\mu}\left\vert\varphi_{\nu}\right.\right\rangle\right]\, .&#10;\end{align*}&#10;&#10;\end{document}"/>
  <p:tag name="IGUANATEXSIZE" val="26"/>
  <p:tag name="IGUANATEXCURSOR" val="140"/>
  <p:tag name="TRANSPARENCY" val="Wahr"/>
  <p:tag name="FILENAME" val=""/>
  <p:tag name="INPUTTYPE" val="0"/>
  <p:tag name="LATEXENGINEID" val="1"/>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206.5106"/>
  <p:tag name="ORIGINALWIDTH" val="2946.151"/>
  <p:tag name="OUTPUTDPI" val="1200"/>
  <p:tag name="LATEXADDIN" val="\documentclass{article}&#10;\usepackage{amsmath}&#10;\usepackage{chemformula}&#10;\pagestyle{empty}&#10;\begin{document}&#10;&#10;\begin{equation*}&#10;\left\langle\varphi_{\mu}\left\vert\varphi_{\nu}^{B_x}\right.\right\rangle=\left.\left\langle\varphi_{\mu}\left\vert\frac{\partial}{\partial B_x}\varphi_{\nu}\right.\right\rangle\right\vert_{\boldsymbol{B}=0}=\frac{i}{2c}\left(R_{\nu z} \left\langle\varphi_{\mu}\left\vert y \right\vert\varphi_{\nu}^{\boldsymbol{B}=0}\right\rangle-R_{\nu y} \left\langle\varphi_{\mu}\left\vert z \right\vert\varphi_{\nu}^{\boldsymbol{B}=0}\right\rangle\right)\, .&#10;\end{equation*}&#10;&#10;\end{document}"/>
  <p:tag name="IGUANATEXSIZE" val="26"/>
  <p:tag name="IGUANATEXCURSOR" val="603"/>
  <p:tag name="TRANSPARENCY" val="Wahr"/>
  <p:tag name="FILENAME" val=""/>
  <p:tag name="INPUTTYPE" val="0"/>
  <p:tag name="LATEXENGINEID" val="1"/>
  <p:tag name="TEMPFOLDER" val="C:\temp\"/>
</p:tagLst>
</file>

<file path=ppt/theme/theme1.xml><?xml version="1.0" encoding="utf-8"?>
<a:theme xmlns:a="http://schemas.openxmlformats.org/drawingml/2006/main" name="KIT_W-Poster_A0_hoch_en">
  <a:themeElements>
    <a:clrScheme name="KIT_W-Poster_A0_hoch_en 1">
      <a:dk1>
        <a:srgbClr val="000000"/>
      </a:dk1>
      <a:lt1>
        <a:srgbClr val="FFFFFF"/>
      </a:lt1>
      <a:dk2>
        <a:srgbClr val="000000"/>
      </a:dk2>
      <a:lt2>
        <a:srgbClr val="808080"/>
      </a:lt2>
      <a:accent1>
        <a:srgbClr val="009682"/>
      </a:accent1>
      <a:accent2>
        <a:srgbClr val="4664AA"/>
      </a:accent2>
      <a:accent3>
        <a:srgbClr val="FFFFFF"/>
      </a:accent3>
      <a:accent4>
        <a:srgbClr val="000000"/>
      </a:accent4>
      <a:accent5>
        <a:srgbClr val="AAC9C1"/>
      </a:accent5>
      <a:accent6>
        <a:srgbClr val="3F5A9A"/>
      </a:accent6>
      <a:hlink>
        <a:srgbClr val="D9D9D9"/>
      </a:hlink>
      <a:folHlink>
        <a:srgbClr val="B3E0DA"/>
      </a:folHlink>
    </a:clrScheme>
    <a:fontScheme name="KIT_W-Poster_A0_hoch_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de-DE" altLang="de-DE"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de-DE" altLang="de-DE" sz="4000" b="0" i="0" u="none" strike="noStrike" cap="none" normalizeH="0" baseline="0" smtClean="0">
            <a:ln>
              <a:noFill/>
            </a:ln>
            <a:solidFill>
              <a:schemeClr val="tx1"/>
            </a:solidFill>
            <a:effectLst/>
            <a:latin typeface="Arial" charset="0"/>
          </a:defRPr>
        </a:defPPr>
      </a:lstStyle>
    </a:lnDef>
  </a:objectDefaults>
  <a:extraClrSchemeLst>
    <a:extraClrScheme>
      <a:clrScheme name="KIT_W-Poster_A0_hoch_en 1">
        <a:dk1>
          <a:srgbClr val="000000"/>
        </a:dk1>
        <a:lt1>
          <a:srgbClr val="FFFFFF"/>
        </a:lt1>
        <a:dk2>
          <a:srgbClr val="000000"/>
        </a:dk2>
        <a:lt2>
          <a:srgbClr val="808080"/>
        </a:lt2>
        <a:accent1>
          <a:srgbClr val="009682"/>
        </a:accent1>
        <a:accent2>
          <a:srgbClr val="4664AA"/>
        </a:accent2>
        <a:accent3>
          <a:srgbClr val="FFFFFF"/>
        </a:accent3>
        <a:accent4>
          <a:srgbClr val="000000"/>
        </a:accent4>
        <a:accent5>
          <a:srgbClr val="AAC9C1"/>
        </a:accent5>
        <a:accent6>
          <a:srgbClr val="3F5A9A"/>
        </a:accent6>
        <a:hlink>
          <a:srgbClr val="D9D9D9"/>
        </a:hlink>
        <a:folHlink>
          <a:srgbClr val="B3E0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KIT_W-Poster_A0_hoch_en</Template>
  <TotalTime>0</TotalTime>
  <Words>880</Words>
  <Application>Microsoft Office PowerPoint</Application>
  <PresentationFormat>Benutzerdefiniert</PresentationFormat>
  <Paragraphs>215</Paragraphs>
  <Slides>1</Slides>
  <Notes>0</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1</vt:i4>
      </vt:variant>
    </vt:vector>
  </HeadingPairs>
  <TitlesOfParts>
    <vt:vector size="4" baseType="lpstr">
      <vt:lpstr>KIT_W-Poster_A0_hoch_en</vt:lpstr>
      <vt:lpstr>Formel</vt:lpstr>
      <vt:lpstr>Microsoft Formel-Editor 3.0</vt:lpstr>
      <vt:lpstr>PowerPoint-Präsentation</vt:lpstr>
    </vt:vector>
  </TitlesOfParts>
  <Company>KIT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Subject, Arial 80 pt. bold   black or KIT green</dc:title>
  <dc:creator>HAII,IuK</dc:creator>
  <cp:lastModifiedBy>Kevin Reiter</cp:lastModifiedBy>
  <cp:revision>126</cp:revision>
  <cp:lastPrinted>2016-09-20T15:31:12Z</cp:lastPrinted>
  <dcterms:created xsi:type="dcterms:W3CDTF">2010-04-09T11:31:58Z</dcterms:created>
  <dcterms:modified xsi:type="dcterms:W3CDTF">2016-09-22T13:02:03Z</dcterms:modified>
</cp:coreProperties>
</file>