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315" r:id="rId3"/>
    <p:sldId id="306" r:id="rId4"/>
    <p:sldId id="286" r:id="rId5"/>
    <p:sldId id="288" r:id="rId6"/>
    <p:sldId id="287" r:id="rId7"/>
    <p:sldId id="290" r:id="rId8"/>
    <p:sldId id="289" r:id="rId9"/>
    <p:sldId id="307" r:id="rId10"/>
    <p:sldId id="291" r:id="rId11"/>
    <p:sldId id="310" r:id="rId12"/>
    <p:sldId id="299" r:id="rId13"/>
    <p:sldId id="316" r:id="rId14"/>
    <p:sldId id="308" r:id="rId15"/>
    <p:sldId id="282" r:id="rId16"/>
    <p:sldId id="314" r:id="rId17"/>
    <p:sldId id="297" r:id="rId18"/>
    <p:sldId id="303" r:id="rId19"/>
    <p:sldId id="309" r:id="rId20"/>
    <p:sldId id="293" r:id="rId21"/>
    <p:sldId id="312" r:id="rId22"/>
    <p:sldId id="313" r:id="rId23"/>
    <p:sldId id="317" r:id="rId2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3206">
          <p15:clr>
            <a:srgbClr val="A4A3A4"/>
          </p15:clr>
        </p15:guide>
        <p15:guide id="6" orient="horz" pos="3224">
          <p15:clr>
            <a:srgbClr val="A4A3A4"/>
          </p15:clr>
        </p15:guide>
        <p15:guide id="7" pos="2218">
          <p15:clr>
            <a:srgbClr val="A4A3A4"/>
          </p15:clr>
        </p15:guide>
        <p15:guide id="8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vin Reiter" initials="K R" lastIdx="1" clrIdx="0"/>
  <p:cmAuthor id="1" name="Weigend, Florian (INT)" initials="WF(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23C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3" autoAdjust="0"/>
    <p:restoredTop sz="99180" autoAdjust="0"/>
  </p:normalViewPr>
  <p:slideViewPr>
    <p:cSldViewPr>
      <p:cViewPr varScale="1">
        <p:scale>
          <a:sx n="74" d="100"/>
          <a:sy n="74" d="100"/>
        </p:scale>
        <p:origin x="10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844" y="-68"/>
      </p:cViewPr>
      <p:guideLst>
        <p:guide orient="horz" pos="3110"/>
        <p:guide pos="2124"/>
        <p:guide orient="horz" pos="3127"/>
        <p:guide pos="2142"/>
        <p:guide orient="horz" pos="3206"/>
        <p:guide orient="horz" pos="3224"/>
        <p:guide pos="2218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40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66764" y="471754"/>
            <a:ext cx="4478970" cy="36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 dirty="0" err="1"/>
              <a:t>M.Sc</a:t>
            </a:r>
            <a:r>
              <a:rPr lang="de-DE" dirty="0"/>
              <a:t>. Kevin Reiter | Fakultät für Chemie und Biowissenschaften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4" y="9698008"/>
            <a:ext cx="3212762" cy="8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3" y="211445"/>
            <a:ext cx="1043532" cy="5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2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1"/>
            <a:ext cx="5679440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r>
              <a:rPr lang="de-DE" dirty="0" err="1"/>
              <a:t>M.Sc</a:t>
            </a:r>
            <a:r>
              <a:rPr lang="de-DE" dirty="0"/>
              <a:t>. Kevin Reiter | Fakultät für Chemie und Biowissenschaften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8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8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8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8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3320179"/>
            <a:ext cx="89380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6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TURBOMOLE</a:t>
            </a:r>
            <a:r>
              <a:rPr lang="de-DE" sz="1600" kern="1200" baseline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Developer Meeting</a:t>
            </a:r>
            <a:endParaRPr lang="de-DE" sz="16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4664"/>
            <a:ext cx="1639423" cy="5761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91" y="330978"/>
            <a:ext cx="1619250" cy="18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63688" y="6405562"/>
            <a:ext cx="4248150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 Institute </a:t>
            </a:r>
            <a:r>
              <a:rPr lang="de-DE" altLang="de-DE" dirty="0" err="1"/>
              <a:t>of</a:t>
            </a:r>
            <a:r>
              <a:rPr lang="de-DE" altLang="de-DE" dirty="0"/>
              <a:t> Technology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de-DE" altLang="de-DE" sz="900" dirty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8532440" y="6502799"/>
            <a:ext cx="432048" cy="26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r>
              <a:rPr lang="de-DE" altLang="de-DE" sz="900" b="1" dirty="0"/>
              <a:t>/</a:t>
            </a:r>
            <a:r>
              <a:rPr lang="de-DE" altLang="de-DE" sz="900" b="1" dirty="0" smtClean="0"/>
              <a:t>21</a:t>
            </a:r>
            <a:endParaRPr lang="de-DE" altLang="de-DE" sz="900" b="1" dirty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323528" y="6445250"/>
            <a:ext cx="115284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/>
              <a:t>29. September </a:t>
            </a:r>
            <a:r>
              <a:rPr lang="de-DE" altLang="de-DE" sz="900" dirty="0"/>
              <a:t>2016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7.wmf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png"/><Relationship Id="rId11" Type="http://schemas.openxmlformats.org/officeDocument/2006/relationships/image" Target="../media/image46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8.wmf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57.wmf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2.wmf"/><Relationship Id="rId10" Type="http://schemas.openxmlformats.org/officeDocument/2006/relationships/image" Target="../media/image54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687562"/>
            <a:ext cx="5063508" cy="2621758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3528" y="1772816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 dirty="0"/>
              <a:t>Vibrational circular dichroism spectra: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Theory, implementation and applications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95536" y="39330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Kevin Reiter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24276"/>
              </p:ext>
            </p:extLst>
          </p:nvPr>
        </p:nvGraphicFramePr>
        <p:xfrm>
          <a:off x="7524328" y="3940473"/>
          <a:ext cx="13017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CS ChemDraw Drawing" r:id="rId4" imgW="1301174" imgH="929363" progId="ChemDraw.Document.6.0">
                  <p:embed/>
                </p:oleObj>
              </mc:Choice>
              <mc:Fallback>
                <p:oleObj name="CS ChemDraw Drawing" r:id="rId4" imgW="1301174" imgH="92936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328" y="3940473"/>
                        <a:ext cx="13017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64888"/>
              </p:ext>
            </p:extLst>
          </p:nvPr>
        </p:nvGraphicFramePr>
        <p:xfrm>
          <a:off x="7596336" y="4941168"/>
          <a:ext cx="12827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CS ChemDraw Drawing" r:id="rId6" imgW="1282865" imgH="967186" progId="ChemDraw.Document.6.0">
                  <p:embed/>
                </p:oleObj>
              </mc:Choice>
              <mc:Fallback>
                <p:oleObj name="CS ChemDraw Drawing" r:id="rId6" imgW="1282865" imgH="96718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6336" y="4941168"/>
                        <a:ext cx="128270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8563"/>
            <a:ext cx="8751888" cy="4894262"/>
          </a:xfrm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/>
              <a:t>Only molecules with chiral point groups have non-vanishing VCD intensities: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accent1"/>
                </a:solidFill>
              </a:rPr>
              <a:t>→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+mj-lt"/>
              </a:rPr>
              <a:t>and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/>
              <a:t>All these point groups are supported by </a:t>
            </a:r>
            <a:r>
              <a:rPr lang="en-US" sz="1700" dirty="0">
                <a:latin typeface="Courant" panose="02000509030000020004" pitchFamily="49" charset="0"/>
              </a:rPr>
              <a:t>aoforce</a:t>
            </a:r>
            <a:r>
              <a:rPr lang="en-US" sz="1700" dirty="0"/>
              <a:t> (time-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dominating</a:t>
            </a:r>
            <a:r>
              <a:rPr lang="en-US" sz="1700" dirty="0"/>
              <a:t> step)</a:t>
            </a: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latin typeface="+mj-lt"/>
              </a:rPr>
              <a:t>Symmetry exploitation in </a:t>
            </a:r>
            <a:r>
              <a:rPr lang="en-US" sz="1700" dirty="0">
                <a:latin typeface="Courant" panose="02000509030000020004" pitchFamily="49" charset="0"/>
              </a:rPr>
              <a:t>mpshift</a:t>
            </a:r>
            <a:r>
              <a:rPr lang="en-US" sz="1700" dirty="0">
                <a:latin typeface="+mj-lt"/>
              </a:rPr>
              <a:t> is not possible for groups with reducible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latin typeface="+mj-lt"/>
              </a:rPr>
              <a:t>-representations (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n&gt;2</a:t>
            </a:r>
            <a:r>
              <a:rPr lang="en-US" sz="1700" dirty="0">
                <a:latin typeface="+mj-lt"/>
              </a:rPr>
              <a:t> and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700" dirty="0">
                <a:latin typeface="+mj-lt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latin typeface="+mj-lt"/>
              </a:rPr>
              <a:t>1. Transform MO-coefficients to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dirty="0">
                <a:latin typeface="+mj-lt"/>
              </a:rPr>
              <a:t> symmetry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latin typeface="+mj-lt"/>
              </a:rPr>
              <a:t>2. </a:t>
            </a:r>
            <a:r>
              <a:rPr lang="en-US" sz="1700" dirty="0">
                <a:latin typeface="Courant" panose="02000509030000020004" pitchFamily="49" charset="0"/>
              </a:rPr>
              <a:t>mpshift</a:t>
            </a:r>
            <a:r>
              <a:rPr lang="en-US" sz="1700" dirty="0">
                <a:latin typeface="+mj-lt"/>
              </a:rPr>
              <a:t> without symmetry exploitation:        transformed to CAO basis and filed to disk </a:t>
            </a:r>
            <a:endParaRPr 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latin typeface="+mj-lt"/>
              </a:rPr>
              <a:t>3. </a:t>
            </a:r>
            <a:r>
              <a:rPr lang="en-US" sz="1700" dirty="0">
                <a:latin typeface="Courant" panose="02000509030000020004" pitchFamily="49" charset="0"/>
              </a:rPr>
              <a:t>aoforce</a:t>
            </a:r>
            <a:r>
              <a:rPr lang="en-US" sz="1700" dirty="0">
                <a:latin typeface="+mj-lt"/>
              </a:rPr>
              <a:t> with symmetry:        transformed to SAO basis after being read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script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ant" panose="02000509030000020004" pitchFamily="49" charset="0"/>
              </a:rPr>
              <a:t>vcd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does these steps automatically and stops the execution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 all the other,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nonchiral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point groups.</a:t>
            </a:r>
          </a:p>
          <a:p>
            <a:pPr marL="47625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Courier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/>
              <a:t>Symmetry exploitation 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04374"/>
              </p:ext>
            </p:extLst>
          </p:nvPr>
        </p:nvGraphicFramePr>
        <p:xfrm>
          <a:off x="4399521" y="4326238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3" imgW="419040" imgH="406080" progId="Equation.DSMT4">
                  <p:embed/>
                </p:oleObj>
              </mc:Choice>
              <mc:Fallback>
                <p:oleObj name="Equation" r:id="rId3" imgW="419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9521" y="4326238"/>
                        <a:ext cx="419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82843"/>
              </p:ext>
            </p:extLst>
          </p:nvPr>
        </p:nvGraphicFramePr>
        <p:xfrm>
          <a:off x="2946131" y="4725144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5" imgW="419040" imgH="406080" progId="Equation.DSMT4">
                  <p:embed/>
                </p:oleObj>
              </mc:Choice>
              <mc:Fallback>
                <p:oleObj name="Equation" r:id="rId5" imgW="419040" imgH="40608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131" y="4725144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6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7813" y="44624"/>
            <a:ext cx="7205811" cy="561975"/>
          </a:xfrm>
        </p:spPr>
        <p:txBody>
          <a:bodyPr/>
          <a:lstStyle/>
          <a:p>
            <a:r>
              <a:rPr lang="en-US" dirty="0"/>
              <a:t>Application: (+)-</a:t>
            </a:r>
            <a:r>
              <a:rPr lang="en-US" dirty="0" err="1"/>
              <a:t>cryptophane</a:t>
            </a:r>
            <a:r>
              <a:rPr lang="en-US" dirty="0"/>
              <a:t>-A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18" charset="0"/>
              </a:rPr>
              <a:t>D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18" charset="0"/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symmetry)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5174456" cy="360363"/>
          </a:xfrm>
        </p:spPr>
        <p:txBody>
          <a:bodyPr/>
          <a:lstStyle/>
          <a:p>
            <a:pPr>
              <a:defRPr/>
            </a:pPr>
            <a:r>
              <a:rPr lang="en-GB" dirty="0"/>
              <a:t>Jose, K.V.J., Beckett, D., </a:t>
            </a:r>
            <a:r>
              <a:rPr lang="en-GB" dirty="0" err="1"/>
              <a:t>Raghavachari</a:t>
            </a:r>
            <a:r>
              <a:rPr lang="en-GB" dirty="0"/>
              <a:t>, K., </a:t>
            </a:r>
            <a:r>
              <a:rPr lang="en-GB" i="1" dirty="0"/>
              <a:t>J. Chem. Theory </a:t>
            </a:r>
            <a:r>
              <a:rPr lang="en-GB" i="1" dirty="0" err="1"/>
              <a:t>Comput</a:t>
            </a:r>
            <a:r>
              <a:rPr lang="en-GB" i="1" dirty="0"/>
              <a:t>., </a:t>
            </a:r>
            <a:r>
              <a:rPr lang="en-GB" b="1" dirty="0"/>
              <a:t>2015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i="1" dirty="0"/>
              <a:t>11, </a:t>
            </a:r>
            <a:r>
              <a:rPr lang="en-GB" dirty="0"/>
              <a:t>4238.</a:t>
            </a:r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608512" cy="534341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16200000">
            <a:off x="-658887" y="4144868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latin typeface="Times" pitchFamily="18" charset="0"/>
              </a:rPr>
              <a:t>R</a:t>
            </a:r>
            <a:r>
              <a:rPr lang="de-DE" sz="1600" dirty="0"/>
              <a:t> / [10</a:t>
            </a:r>
            <a:r>
              <a:rPr lang="de-DE" sz="1600" baseline="30000" dirty="0"/>
              <a:t>-44</a:t>
            </a:r>
            <a:r>
              <a:rPr lang="de-DE" sz="1600" dirty="0"/>
              <a:t> esu</a:t>
            </a:r>
            <a:r>
              <a:rPr lang="de-DE" sz="1600" baseline="30000" dirty="0"/>
              <a:t>2</a:t>
            </a:r>
            <a:r>
              <a:rPr lang="de-DE" sz="1600" dirty="0"/>
              <a:t>cm</a:t>
            </a:r>
            <a:r>
              <a:rPr lang="de-DE" sz="1600" baseline="30000" dirty="0"/>
              <a:t>2</a:t>
            </a:r>
            <a:r>
              <a:rPr lang="de-DE" sz="1600" dirty="0"/>
              <a:t>] </a:t>
            </a:r>
            <a:endParaRPr lang="en-US" sz="1600" dirty="0"/>
          </a:p>
        </p:txBody>
      </p:sp>
      <p:sp>
        <p:nvSpPr>
          <p:cNvPr id="20" name="Textfeld 19"/>
          <p:cNvSpPr txBox="1"/>
          <p:nvPr/>
        </p:nvSpPr>
        <p:spPr>
          <a:xfrm rot="16200000">
            <a:off x="77208" y="151720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124963" y="3939120"/>
            <a:ext cx="1854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B3LYP/def2-TZVP</a:t>
            </a:r>
            <a:endParaRPr lang="en-US" sz="1600" dirty="0"/>
          </a:p>
        </p:txBody>
      </p:sp>
      <p:sp>
        <p:nvSpPr>
          <p:cNvPr id="23" name="Rechteck 22"/>
          <p:cNvSpPr/>
          <p:nvPr/>
        </p:nvSpPr>
        <p:spPr>
          <a:xfrm>
            <a:off x="5128478" y="5291916"/>
            <a:ext cx="1878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B3LYP/def2-SV(P</a:t>
            </a:r>
            <a:r>
              <a:rPr lang="en-US" sz="1600" dirty="0"/>
              <a:t>)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46" y="830497"/>
            <a:ext cx="3238641" cy="295854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983622" y="1928168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148064" y="4224934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CPUs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2.5 h </a:t>
            </a:r>
            <a:br>
              <a:rPr lang="de-DE" sz="1600" dirty="0"/>
            </a:br>
            <a:r>
              <a:rPr lang="de-DE" sz="1600" dirty="0"/>
              <a:t>  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89.5 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48064" y="5590981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CPUs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0.1 h </a:t>
            </a:r>
            <a:br>
              <a:rPr lang="de-DE" sz="1600" dirty="0"/>
            </a:br>
            <a:r>
              <a:rPr lang="de-DE" sz="1600" dirty="0"/>
              <a:t>  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5.5 h</a:t>
            </a:r>
          </a:p>
        </p:txBody>
      </p:sp>
    </p:spTree>
    <p:extLst>
      <p:ext uri="{BB962C8B-B14F-4D97-AF65-F5344CB8AC3E}">
        <p14:creationId xmlns:p14="http://schemas.microsoft.com/office/powerpoint/2010/main" val="4833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6" y="692696"/>
            <a:ext cx="3724900" cy="28515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96" y="3366160"/>
            <a:ext cx="3724900" cy="28515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44624"/>
            <a:ext cx="7205811" cy="561975"/>
          </a:xfrm>
        </p:spPr>
        <p:txBody>
          <a:bodyPr/>
          <a:lstStyle/>
          <a:p>
            <a:r>
              <a:rPr lang="en-US" dirty="0"/>
              <a:t>Application: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Fullerenes</a:t>
            </a:r>
            <a:r>
              <a:rPr lang="en-US" dirty="0"/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symmetry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060154" y="6445250"/>
            <a:ext cx="4248150" cy="360363"/>
          </a:xfrm>
        </p:spPr>
        <p:txBody>
          <a:bodyPr/>
          <a:lstStyle/>
          <a:p>
            <a:pPr>
              <a:defRPr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92696"/>
            <a:ext cx="3724900" cy="285158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11599" y="3671817"/>
            <a:ext cx="1757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BP86/def2-SV(P)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1070030" cy="116211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05124"/>
            <a:ext cx="1803493" cy="2047980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165960" y="1123367"/>
            <a:ext cx="1757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BP86/def2-SV(P)</a:t>
            </a:r>
          </a:p>
        </p:txBody>
      </p:sp>
      <p:sp>
        <p:nvSpPr>
          <p:cNvPr id="18" name="Rechteck 17"/>
          <p:cNvSpPr/>
          <p:nvPr/>
        </p:nvSpPr>
        <p:spPr>
          <a:xfrm>
            <a:off x="6094807" y="1123367"/>
            <a:ext cx="1878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B3LYP/def2-SV(P</a:t>
            </a:r>
            <a:r>
              <a:rPr lang="en-US" sz="1600" dirty="0"/>
              <a:t>)</a:t>
            </a: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22617"/>
              </p:ext>
            </p:extLst>
          </p:nvPr>
        </p:nvGraphicFramePr>
        <p:xfrm>
          <a:off x="2339975" y="5772150"/>
          <a:ext cx="48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name="Equation" r:id="rId8" imgW="482400" imgH="330120" progId="Equation.DSMT4">
                  <p:embed/>
                </p:oleObj>
              </mc:Choice>
              <mc:Fallback>
                <p:oleObj name="Equation" r:id="rId8" imgW="482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5772150"/>
                        <a:ext cx="482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97561"/>
              </p:ext>
            </p:extLst>
          </p:nvPr>
        </p:nvGraphicFramePr>
        <p:xfrm>
          <a:off x="479425" y="2340620"/>
          <a:ext cx="46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1" name="Equation" r:id="rId10" imgW="469800" imgH="368280" progId="Equation.DSMT4">
                  <p:embed/>
                </p:oleObj>
              </mc:Choice>
              <mc:Fallback>
                <p:oleObj name="Equation" r:id="rId10" imgW="469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9425" y="2340620"/>
                        <a:ext cx="469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5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44624"/>
            <a:ext cx="7205811" cy="561975"/>
          </a:xfrm>
        </p:spPr>
        <p:txBody>
          <a:bodyPr/>
          <a:lstStyle/>
          <a:p>
            <a:r>
              <a:rPr lang="en-US" dirty="0"/>
              <a:t>Application: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Fullerenes</a:t>
            </a:r>
            <a:r>
              <a:rPr lang="en-US" dirty="0"/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symmetry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060154" y="6445250"/>
            <a:ext cx="4248150" cy="360363"/>
          </a:xfrm>
        </p:spPr>
        <p:txBody>
          <a:bodyPr/>
          <a:lstStyle/>
          <a:p>
            <a:pPr>
              <a:defRPr/>
            </a:pPr>
            <a:endParaRPr lang="de-DE" altLang="de-DE" dirty="0"/>
          </a:p>
        </p:txBody>
      </p:sp>
      <p:pic>
        <p:nvPicPr>
          <p:cNvPr id="2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73016"/>
            <a:ext cx="3585688" cy="2745014"/>
          </a:xfrm>
        </p:spPr>
      </p:pic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54479"/>
              </p:ext>
            </p:extLst>
          </p:nvPr>
        </p:nvGraphicFramePr>
        <p:xfrm>
          <a:off x="1619672" y="905128"/>
          <a:ext cx="5544616" cy="2595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Molecule</a:t>
                      </a:r>
                      <a:endParaRPr lang="en-US" sz="1500" b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Sym.</a:t>
                      </a:r>
                      <a:endParaRPr lang="en-US" sz="1500" b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Func</a:t>
                      </a:r>
                      <a:r>
                        <a:rPr lang="de-DE" sz="1500" b="1" dirty="0"/>
                        <a:t>.</a:t>
                      </a:r>
                      <a:endParaRPr lang="en-US" sz="1500" b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Basis</a:t>
                      </a:r>
                      <a:endParaRPr lang="en-US" sz="1500" b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latin typeface="Courant" panose="02000509030000020004" pitchFamily="49" charset="0"/>
                        </a:rPr>
                        <a:t>mpshift </a:t>
                      </a:r>
                      <a:endParaRPr lang="en-US" sz="1500" b="1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latin typeface="Courant" panose="02000509030000020004" pitchFamily="49" charset="0"/>
                        </a:rPr>
                        <a:t>aoforce </a:t>
                      </a:r>
                      <a:endParaRPr lang="en-US" sz="1500" b="1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de-DE" sz="15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BP86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1.5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124.7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BP86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0.2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B3LYP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0.6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25.6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BP86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0.7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29.6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BP86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1.6</a:t>
                      </a:r>
                      <a:endParaRPr lang="en-US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115.9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BP86</a:t>
                      </a:r>
                      <a:endParaRPr lang="en-US" sz="15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SV(P)</a:t>
                      </a:r>
                      <a:endParaRPr lang="en-US" sz="15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2.0</a:t>
                      </a:r>
                      <a:endParaRPr lang="en-US" sz="15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500" dirty="0"/>
                        <a:t>167.6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5133352" y="4233862"/>
            <a:ext cx="25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slopes</a:t>
            </a:r>
            <a:endParaRPr lang="de-DE" dirty="0"/>
          </a:p>
          <a:p>
            <a:r>
              <a:rPr lang="de-DE" dirty="0">
                <a:latin typeface="Courant" panose="02000509030000020004" pitchFamily="49" charset="0"/>
              </a:rPr>
              <a:t>mpshift:</a:t>
            </a:r>
            <a:r>
              <a:rPr lang="en-GB" dirty="0"/>
              <a:t> 2.33 ± 0.01</a:t>
            </a:r>
            <a:endParaRPr lang="de-DE" dirty="0">
              <a:latin typeface="Courant" panose="02000509030000020004" pitchFamily="49" charset="0"/>
            </a:endParaRPr>
          </a:p>
          <a:p>
            <a:r>
              <a:rPr lang="de-DE" dirty="0">
                <a:latin typeface="Courant" panose="02000509030000020004" pitchFamily="49" charset="0"/>
              </a:rPr>
              <a:t>aoforce:</a:t>
            </a:r>
            <a:r>
              <a:rPr lang="en-GB" dirty="0"/>
              <a:t> 3.28 ± 0.11 </a:t>
            </a:r>
            <a:endParaRPr lang="en-US" dirty="0">
              <a:latin typeface="Courant" panose="02000509030000020004" pitchFamily="49" charset="0"/>
            </a:endParaRPr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71669"/>
              </p:ext>
            </p:extLst>
          </p:nvPr>
        </p:nvGraphicFramePr>
        <p:xfrm>
          <a:off x="1907704" y="1322739"/>
          <a:ext cx="387350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Formel" r:id="rId4" imgW="393359" imgH="304536" progId="Equation.3">
                  <p:embed/>
                </p:oleObj>
              </mc:Choice>
              <mc:Fallback>
                <p:oleObj name="Formel" r:id="rId4" imgW="393359" imgH="304536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22739"/>
                        <a:ext cx="387350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04889"/>
              </p:ext>
            </p:extLst>
          </p:nvPr>
        </p:nvGraphicFramePr>
        <p:xfrm>
          <a:off x="1904529" y="1681514"/>
          <a:ext cx="387350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Formel" r:id="rId6" imgW="393480" imgH="304560" progId="Equation.3">
                  <p:embed/>
                </p:oleObj>
              </mc:Choice>
              <mc:Fallback>
                <p:oleObj name="Formel" r:id="rId6" imgW="393480" imgH="304560" progId="Equation.3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29" y="1681514"/>
                        <a:ext cx="387350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107862"/>
              </p:ext>
            </p:extLst>
          </p:nvPr>
        </p:nvGraphicFramePr>
        <p:xfrm>
          <a:off x="1904529" y="2064101"/>
          <a:ext cx="387350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Formel" r:id="rId8" imgW="393359" imgH="304536" progId="Equation.3">
                  <p:embed/>
                </p:oleObj>
              </mc:Choice>
              <mc:Fallback>
                <p:oleObj name="Formel" r:id="rId8" imgW="393359" imgH="304536" progId="Equation.3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29" y="2064101"/>
                        <a:ext cx="387350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046482"/>
              </p:ext>
            </p:extLst>
          </p:nvPr>
        </p:nvGraphicFramePr>
        <p:xfrm>
          <a:off x="1906219" y="2432401"/>
          <a:ext cx="399846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Formel" r:id="rId9" imgW="406080" imgH="304560" progId="Equation.3">
                  <p:embed/>
                </p:oleObj>
              </mc:Choice>
              <mc:Fallback>
                <p:oleObj name="Formel" r:id="rId9" imgW="406080" imgH="304560" progId="Equation.3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219" y="2432401"/>
                        <a:ext cx="399846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44936"/>
              </p:ext>
            </p:extLst>
          </p:nvPr>
        </p:nvGraphicFramePr>
        <p:xfrm>
          <a:off x="1907806" y="2800701"/>
          <a:ext cx="399846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" name="Formel" r:id="rId11" imgW="406080" imgH="304560" progId="Equation.3">
                  <p:embed/>
                </p:oleObj>
              </mc:Choice>
              <mc:Fallback>
                <p:oleObj name="Formel" r:id="rId11" imgW="406080" imgH="304560" progId="Equation.3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806" y="2800701"/>
                        <a:ext cx="399846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321"/>
              </p:ext>
            </p:extLst>
          </p:nvPr>
        </p:nvGraphicFramePr>
        <p:xfrm>
          <a:off x="1907806" y="3180114"/>
          <a:ext cx="399846" cy="29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Formel" r:id="rId13" imgW="406080" imgH="304560" progId="Equation.3">
                  <p:embed/>
                </p:oleObj>
              </mc:Choice>
              <mc:Fallback>
                <p:oleObj name="Formel" r:id="rId13" imgW="406080" imgH="30456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806" y="3180114"/>
                        <a:ext cx="399846" cy="29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0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86905"/>
            <a:ext cx="6911975" cy="99402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/>
              <a:t>VCD and chemical </a:t>
            </a:r>
            <a:r>
              <a:rPr lang="en-US" sz="3600" dirty="0" err="1"/>
              <a:t>shieldings</a:t>
            </a:r>
            <a:r>
              <a:rPr lang="en-US" sz="3600" dirty="0"/>
              <a:t> with effective core potentials</a:t>
            </a:r>
            <a:endParaRPr lang="de-DE" altLang="de-DE" sz="3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770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340768"/>
            <a:ext cx="8572376" cy="489426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sz="1600" dirty="0"/>
              <a:t>Heavy elements: relativistic effects also affect the valence shell and hence the chemical </a:t>
            </a:r>
            <a:r>
              <a:rPr lang="en-US" sz="1600" dirty="0" err="1"/>
              <a:t>shieldings</a:t>
            </a:r>
            <a:r>
              <a:rPr lang="en-US" sz="1600" dirty="0"/>
              <a:t> at the neighboring atoms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Those effects can be treated by the use of Effective Core Potentials (ECPs)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</a:t>
            </a:r>
            <a:r>
              <a:rPr lang="en-US" sz="16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Also for them gauge invariance has to be ensured </a:t>
            </a:r>
            <a:br>
              <a:rPr lang="en-US" sz="1600" dirty="0"/>
            </a:br>
            <a:r>
              <a:rPr lang="en-US" sz="1600" dirty="0"/>
              <a:t>     Gauge Including Atomic Orbitals (GIAOs):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de-DE" sz="1600" dirty="0"/>
          </a:p>
          <a:p>
            <a:pPr>
              <a:lnSpc>
                <a:spcPct val="150000"/>
              </a:lnSpc>
            </a:pP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600" dirty="0"/>
              <a:t>ECP-GIAO-</a:t>
            </a:r>
            <a:r>
              <a:rPr lang="de-DE" sz="1600" dirty="0" err="1"/>
              <a:t>formalism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van </a:t>
            </a:r>
            <a:r>
              <a:rPr lang="de-DE" sz="1600" dirty="0" err="1"/>
              <a:t>Wüllen</a:t>
            </a:r>
            <a:r>
              <a:rPr lang="de-DE" sz="1600" dirty="0"/>
              <a:t> </a:t>
            </a:r>
            <a:r>
              <a:rPr lang="de-DE" sz="1600" dirty="0" err="1"/>
              <a:t>finally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in: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52054"/>
              </p:ext>
            </p:extLst>
          </p:nvPr>
        </p:nvGraphicFramePr>
        <p:xfrm>
          <a:off x="1907704" y="3790812"/>
          <a:ext cx="5099923" cy="4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" name="Formel" r:id="rId3" imgW="3009600" imgH="253800" progId="Equation.3">
                  <p:embed/>
                </p:oleObj>
              </mc:Choice>
              <mc:Fallback>
                <p:oleObj name="Formel" r:id="rId3" imgW="3009600" imgH="25380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90812"/>
                        <a:ext cx="5099923" cy="43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z="1100" dirty="0"/>
              <a:t>van </a:t>
            </a:r>
            <a:r>
              <a:rPr lang="en-GB" sz="1100" dirty="0" err="1"/>
              <a:t>Wüllen</a:t>
            </a:r>
            <a:r>
              <a:rPr lang="en-GB" sz="1100" dirty="0"/>
              <a:t>, C., </a:t>
            </a:r>
            <a:r>
              <a:rPr lang="en-GB" sz="1100" i="1" dirty="0"/>
              <a:t>J. Chem. Phys., </a:t>
            </a:r>
            <a:r>
              <a:rPr lang="en-GB" sz="1100" b="1" dirty="0"/>
              <a:t>2012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136, </a:t>
            </a:r>
            <a:r>
              <a:rPr lang="en-GB" sz="1100" dirty="0"/>
              <a:t>114110</a:t>
            </a:r>
            <a:endParaRPr lang="de-DE" alt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2656"/>
            <a:ext cx="8357939" cy="561975"/>
          </a:xfrm>
        </p:spPr>
        <p:txBody>
          <a:bodyPr/>
          <a:lstStyle/>
          <a:p>
            <a:r>
              <a:rPr lang="en-US" dirty="0"/>
              <a:t>Effective core potentials </a:t>
            </a: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63001"/>
              </p:ext>
            </p:extLst>
          </p:nvPr>
        </p:nvGraphicFramePr>
        <p:xfrm>
          <a:off x="683568" y="3310385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3310385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96720"/>
              </p:ext>
            </p:extLst>
          </p:nvPr>
        </p:nvGraphicFramePr>
        <p:xfrm>
          <a:off x="1763688" y="5297264"/>
          <a:ext cx="528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" name="Equation" r:id="rId7" imgW="5283000" imgH="507960" progId="Equation.DSMT4">
                  <p:embed/>
                </p:oleObj>
              </mc:Choice>
              <mc:Fallback>
                <p:oleObj name="Equation" r:id="rId7" imgW="528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88" y="5297264"/>
                        <a:ext cx="5283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1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340768"/>
            <a:ext cx="8572376" cy="489426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1600" dirty="0"/>
              <a:t>Derivative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with respect to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-component of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Aft>
                <a:spcPts val="2400"/>
              </a:spcAft>
            </a:pPr>
            <a:endParaRPr lang="de-DE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endParaRPr lang="de-DE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Expanding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integral in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first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term</a:t>
            </a:r>
            <a:endParaRPr lang="de-DE" sz="1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Aft>
                <a:spcPts val="2400"/>
              </a:spcAft>
              <a:buNone/>
            </a:pPr>
            <a:endParaRPr lang="de-DE" sz="1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de-DE" sz="1600" dirty="0">
                <a:latin typeface="+mj-lt"/>
                <a:cs typeface="Times New Roman" panose="02020603050405020304" pitchFamily="18" charset="0"/>
              </a:rPr>
              <a:t>First integral     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standard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ECP integral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de-DE" sz="1600" dirty="0">
                <a:latin typeface="+mj-lt"/>
                <a:cs typeface="Times New Roman" panose="02020603050405020304" pitchFamily="18" charset="0"/>
              </a:rPr>
              <a:t>Second integral: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component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angular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moment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for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basis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function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        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raised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by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one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/>
            </a:r>
            <a:br>
              <a:rPr lang="de-DE" sz="1600" dirty="0">
                <a:latin typeface="+mj-lt"/>
                <a:cs typeface="Times New Roman" panose="02020603050405020304" pitchFamily="18" charset="0"/>
              </a:rPr>
            </a:br>
            <a:r>
              <a:rPr lang="de-DE" sz="1600" dirty="0">
                <a:latin typeface="+mj-lt"/>
                <a:cs typeface="Times New Roman" panose="02020603050405020304" pitchFamily="18" charset="0"/>
              </a:rPr>
              <a:t>     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can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be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evaluated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standard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ECP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gradient</a:t>
            </a:r>
            <a:r>
              <a:rPr lang="de-DE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+mj-lt"/>
                <a:cs typeface="Times New Roman" panose="02020603050405020304" pitchFamily="18" charset="0"/>
              </a:rPr>
              <a:t>integrals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de-DE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de-DE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2400"/>
              </a:spcAft>
              <a:buNone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0525" y="332656"/>
            <a:ext cx="8357939" cy="561975"/>
          </a:xfrm>
        </p:spPr>
        <p:txBody>
          <a:bodyPr/>
          <a:lstStyle/>
          <a:p>
            <a:r>
              <a:rPr lang="en-US" dirty="0"/>
              <a:t>Effective core potentials 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23850" y="1700808"/>
            <a:ext cx="8640242" cy="1124148"/>
            <a:chOff x="323850" y="2122488"/>
            <a:chExt cx="8640242" cy="1124148"/>
          </a:xfrm>
        </p:grpSpPr>
        <p:graphicFrame>
          <p:nvGraphicFramePr>
            <p:cNvPr id="2" name="Objek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000893"/>
                </p:ext>
              </p:extLst>
            </p:nvPr>
          </p:nvGraphicFramePr>
          <p:xfrm>
            <a:off x="323850" y="2122488"/>
            <a:ext cx="8569325" cy="69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" name="Equation" r:id="rId3" imgW="9270720" imgH="749160" progId="Equation.DSMT4">
                    <p:embed/>
                  </p:oleObj>
                </mc:Choice>
                <mc:Fallback>
                  <p:oleObj name="Equation" r:id="rId3" imgW="9270720" imgH="749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850" y="2122488"/>
                          <a:ext cx="8569325" cy="69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k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197111"/>
                </p:ext>
              </p:extLst>
            </p:nvPr>
          </p:nvGraphicFramePr>
          <p:xfrm>
            <a:off x="899592" y="2852936"/>
            <a:ext cx="8064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" name="Equation" r:id="rId5" imgW="8064360" imgH="393480" progId="Equation.DSMT4">
                    <p:embed/>
                  </p:oleObj>
                </mc:Choice>
                <mc:Fallback>
                  <p:oleObj name="Equation" r:id="rId5" imgW="80643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9592" y="2852936"/>
                          <a:ext cx="8064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56239"/>
              </p:ext>
            </p:extLst>
          </p:nvPr>
        </p:nvGraphicFramePr>
        <p:xfrm>
          <a:off x="2555776" y="3611364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" name="Equation" r:id="rId7" imgW="4254480" imgH="393480" progId="Equation.DSMT4">
                  <p:embed/>
                </p:oleObj>
              </mc:Choice>
              <mc:Fallback>
                <p:oleObj name="Equation" r:id="rId7" imgW="4254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3611364"/>
                        <a:ext cx="425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98436"/>
              </p:ext>
            </p:extLst>
          </p:nvPr>
        </p:nvGraphicFramePr>
        <p:xfrm>
          <a:off x="6825704" y="4847954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5" name="Equation" r:id="rId9" imgW="482400" imgH="393480" progId="Equation.DSMT4">
                  <p:embed/>
                </p:oleObj>
              </mc:Choice>
              <mc:Fallback>
                <p:oleObj name="Equation" r:id="rId9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5704" y="4847954"/>
                        <a:ext cx="482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25218"/>
              </p:ext>
            </p:extLst>
          </p:nvPr>
        </p:nvGraphicFramePr>
        <p:xfrm>
          <a:off x="1547664" y="4352365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352365"/>
                        <a:ext cx="292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93331"/>
              </p:ext>
            </p:extLst>
          </p:nvPr>
        </p:nvGraphicFramePr>
        <p:xfrm>
          <a:off x="395536" y="5195332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" name="Equation" r:id="rId13" imgW="291973" imgH="203112" progId="Equation.DSMT4">
                  <p:embed/>
                </p:oleObj>
              </mc:Choice>
              <mc:Fallback>
                <p:oleObj name="Equation" r:id="rId13" imgW="291973" imgH="203112" progId="Equation.DSMT4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195332"/>
                        <a:ext cx="292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1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340768"/>
            <a:ext cx="8572376" cy="489426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1600" dirty="0"/>
              <a:t>Has been implemented in TURBOMOLE`s </a:t>
            </a:r>
            <a:br>
              <a:rPr lang="en-US" sz="1600" dirty="0"/>
            </a:br>
            <a:r>
              <a:rPr lang="en-US" sz="1600" dirty="0"/>
              <a:t>module </a:t>
            </a:r>
            <a:r>
              <a:rPr lang="en-US" sz="1600" dirty="0">
                <a:latin typeface="Courant" panose="02000509030000020004" pitchFamily="49" charset="0"/>
              </a:rPr>
              <a:t>mpshift</a:t>
            </a:r>
            <a:r>
              <a:rPr lang="en-US" sz="1600" dirty="0"/>
              <a:t> and tested e.g. at</a:t>
            </a:r>
            <a:br>
              <a:rPr lang="en-US" sz="1600" dirty="0"/>
            </a:br>
            <a:r>
              <a:rPr lang="en-US" sz="1600" dirty="0">
                <a:latin typeface="+mj-lt"/>
                <a:cs typeface="Times New Roman" panose="02020603050405020304" pitchFamily="18" charset="0"/>
              </a:rPr>
              <a:t>M(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ppy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1600" baseline="-25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M = </a:t>
            </a:r>
            <a:r>
              <a:rPr lang="en-US" sz="1600" dirty="0" err="1">
                <a:solidFill>
                  <a:srgbClr val="28823C"/>
                </a:solidFill>
                <a:latin typeface="+mj-lt"/>
                <a:cs typeface="Times New Roman" panose="02020603050405020304" pitchFamily="18" charset="0"/>
              </a:rPr>
              <a:t>Ir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</a:t>
            </a:r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    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ppy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2-Phenylpyridine</a:t>
            </a:r>
          </a:p>
          <a:p>
            <a:pPr>
              <a:spcAft>
                <a:spcPts val="2400"/>
              </a:spcAft>
            </a:pPr>
            <a:endParaRPr lang="en-US" sz="1600" dirty="0"/>
          </a:p>
          <a:p>
            <a:pPr marL="0" indent="0">
              <a:spcAft>
                <a:spcPts val="2400"/>
              </a:spcAft>
              <a:buNone/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2400"/>
              </a:spcAft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dirty="0"/>
          </a:p>
          <a:p>
            <a:pPr>
              <a:lnSpc>
                <a:spcPct val="150000"/>
              </a:lnSpc>
              <a:spcAft>
                <a:spcPts val="2400"/>
              </a:spcAft>
            </a:pPr>
            <a:endParaRPr lang="en-US" sz="1600" dirty="0"/>
          </a:p>
          <a:p>
            <a:pPr marL="0" indent="0">
              <a:lnSpc>
                <a:spcPct val="150000"/>
              </a:lnSpc>
              <a:spcAft>
                <a:spcPts val="2400"/>
              </a:spcAft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 </a:t>
            </a:r>
            <a:r>
              <a:rPr lang="en-US" dirty="0"/>
              <a:t>	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90524" y="334472"/>
            <a:ext cx="835793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Shieldings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with ECPs</a:t>
            </a:r>
          </a:p>
        </p:txBody>
      </p:sp>
      <p:grpSp>
        <p:nvGrpSpPr>
          <p:cNvPr id="2" name="Group 240"/>
          <p:cNvGrpSpPr>
            <a:grpSpLocks noChangeAspect="1"/>
          </p:cNvGrpSpPr>
          <p:nvPr/>
        </p:nvGrpSpPr>
        <p:grpSpPr bwMode="auto">
          <a:xfrm>
            <a:off x="4427539" y="2595563"/>
            <a:ext cx="4902201" cy="3751262"/>
            <a:chOff x="2789" y="1635"/>
            <a:chExt cx="3088" cy="2363"/>
          </a:xfrm>
        </p:grpSpPr>
        <p:sp>
          <p:nvSpPr>
            <p:cNvPr id="5" name="AutoShape 239"/>
            <p:cNvSpPr>
              <a:spLocks noChangeAspect="1" noChangeArrowheads="1" noTextEdit="1"/>
            </p:cNvSpPr>
            <p:nvPr/>
          </p:nvSpPr>
          <p:spPr bwMode="auto">
            <a:xfrm>
              <a:off x="2789" y="1635"/>
              <a:ext cx="3088" cy="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41"/>
            <p:cNvGrpSpPr>
              <a:grpSpLocks/>
            </p:cNvGrpSpPr>
            <p:nvPr/>
          </p:nvGrpSpPr>
          <p:grpSpPr bwMode="auto">
            <a:xfrm>
              <a:off x="3123" y="1909"/>
              <a:ext cx="2326" cy="1888"/>
              <a:chOff x="3123" y="1909"/>
              <a:chExt cx="2326" cy="1888"/>
            </a:xfrm>
          </p:grpSpPr>
          <p:sp>
            <p:nvSpPr>
              <p:cNvPr id="94" name="Line 241"/>
              <p:cNvSpPr>
                <a:spLocks noChangeShapeType="1"/>
              </p:cNvSpPr>
              <p:nvPr/>
            </p:nvSpPr>
            <p:spPr bwMode="auto">
              <a:xfrm>
                <a:off x="3341" y="3604"/>
                <a:ext cx="2108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2"/>
              <p:cNvSpPr>
                <a:spLocks noChangeShapeType="1"/>
              </p:cNvSpPr>
              <p:nvPr/>
            </p:nvSpPr>
            <p:spPr bwMode="auto">
              <a:xfrm>
                <a:off x="3712" y="3604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43"/>
              <p:cNvSpPr>
                <a:spLocks noChangeShapeType="1"/>
              </p:cNvSpPr>
              <p:nvPr/>
            </p:nvSpPr>
            <p:spPr bwMode="auto">
              <a:xfrm>
                <a:off x="4103" y="3604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44"/>
              <p:cNvSpPr>
                <a:spLocks noChangeShapeType="1"/>
              </p:cNvSpPr>
              <p:nvPr/>
            </p:nvSpPr>
            <p:spPr bwMode="auto">
              <a:xfrm>
                <a:off x="4492" y="3604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45"/>
              <p:cNvSpPr>
                <a:spLocks noChangeShapeType="1"/>
              </p:cNvSpPr>
              <p:nvPr/>
            </p:nvSpPr>
            <p:spPr bwMode="auto">
              <a:xfrm>
                <a:off x="4883" y="3604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46"/>
              <p:cNvSpPr>
                <a:spLocks noChangeShapeType="1"/>
              </p:cNvSpPr>
              <p:nvPr/>
            </p:nvSpPr>
            <p:spPr bwMode="auto">
              <a:xfrm>
                <a:off x="5273" y="3604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247"/>
              <p:cNvSpPr>
                <a:spLocks noChangeShapeType="1"/>
              </p:cNvSpPr>
              <p:nvPr/>
            </p:nvSpPr>
            <p:spPr bwMode="auto">
              <a:xfrm>
                <a:off x="3517" y="3604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48"/>
              <p:cNvSpPr>
                <a:spLocks noChangeShapeType="1"/>
              </p:cNvSpPr>
              <p:nvPr/>
            </p:nvSpPr>
            <p:spPr bwMode="auto">
              <a:xfrm>
                <a:off x="3907" y="3604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49"/>
              <p:cNvSpPr>
                <a:spLocks noChangeShapeType="1"/>
              </p:cNvSpPr>
              <p:nvPr/>
            </p:nvSpPr>
            <p:spPr bwMode="auto">
              <a:xfrm>
                <a:off x="4297" y="3604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50"/>
              <p:cNvSpPr>
                <a:spLocks noChangeShapeType="1"/>
              </p:cNvSpPr>
              <p:nvPr/>
            </p:nvSpPr>
            <p:spPr bwMode="auto">
              <a:xfrm>
                <a:off x="4687" y="3604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51"/>
              <p:cNvSpPr>
                <a:spLocks noChangeShapeType="1"/>
              </p:cNvSpPr>
              <p:nvPr/>
            </p:nvSpPr>
            <p:spPr bwMode="auto">
              <a:xfrm>
                <a:off x="5078" y="3604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52"/>
              <p:cNvSpPr>
                <a:spLocks noChangeShapeType="1"/>
              </p:cNvSpPr>
              <p:nvPr/>
            </p:nvSpPr>
            <p:spPr bwMode="auto">
              <a:xfrm flipV="1">
                <a:off x="3341" y="1909"/>
                <a:ext cx="0" cy="16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3"/>
              <p:cNvSpPr>
                <a:spLocks noChangeShapeType="1"/>
              </p:cNvSpPr>
              <p:nvPr/>
            </p:nvSpPr>
            <p:spPr bwMode="auto">
              <a:xfrm flipH="1">
                <a:off x="3325" y="3306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54"/>
              <p:cNvSpPr>
                <a:spLocks noChangeShapeType="1"/>
              </p:cNvSpPr>
              <p:nvPr/>
            </p:nvSpPr>
            <p:spPr bwMode="auto">
              <a:xfrm flipH="1">
                <a:off x="3325" y="2992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55"/>
              <p:cNvSpPr>
                <a:spLocks noChangeShapeType="1"/>
              </p:cNvSpPr>
              <p:nvPr/>
            </p:nvSpPr>
            <p:spPr bwMode="auto">
              <a:xfrm flipH="1">
                <a:off x="3325" y="2678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56"/>
              <p:cNvSpPr>
                <a:spLocks noChangeShapeType="1"/>
              </p:cNvSpPr>
              <p:nvPr/>
            </p:nvSpPr>
            <p:spPr bwMode="auto">
              <a:xfrm flipH="1">
                <a:off x="3325" y="2363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57"/>
              <p:cNvSpPr>
                <a:spLocks noChangeShapeType="1"/>
              </p:cNvSpPr>
              <p:nvPr/>
            </p:nvSpPr>
            <p:spPr bwMode="auto">
              <a:xfrm flipH="1">
                <a:off x="3325" y="2050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258"/>
              <p:cNvSpPr>
                <a:spLocks noChangeShapeType="1"/>
              </p:cNvSpPr>
              <p:nvPr/>
            </p:nvSpPr>
            <p:spPr bwMode="auto">
              <a:xfrm flipH="1">
                <a:off x="3308" y="3463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259"/>
              <p:cNvSpPr>
                <a:spLocks noChangeShapeType="1"/>
              </p:cNvSpPr>
              <p:nvPr/>
            </p:nvSpPr>
            <p:spPr bwMode="auto">
              <a:xfrm flipH="1">
                <a:off x="3308" y="3150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260"/>
              <p:cNvSpPr>
                <a:spLocks noChangeShapeType="1"/>
              </p:cNvSpPr>
              <p:nvPr/>
            </p:nvSpPr>
            <p:spPr bwMode="auto">
              <a:xfrm flipH="1">
                <a:off x="3308" y="2835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261"/>
              <p:cNvSpPr>
                <a:spLocks noChangeShapeType="1"/>
              </p:cNvSpPr>
              <p:nvPr/>
            </p:nvSpPr>
            <p:spPr bwMode="auto">
              <a:xfrm flipH="1">
                <a:off x="3308" y="2521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262"/>
              <p:cNvSpPr>
                <a:spLocks noChangeShapeType="1"/>
              </p:cNvSpPr>
              <p:nvPr/>
            </p:nvSpPr>
            <p:spPr bwMode="auto">
              <a:xfrm flipH="1">
                <a:off x="3308" y="2207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263"/>
              <p:cNvSpPr>
                <a:spLocks noChangeArrowheads="1"/>
              </p:cNvSpPr>
              <p:nvPr/>
            </p:nvSpPr>
            <p:spPr bwMode="auto">
              <a:xfrm>
                <a:off x="3436" y="3646"/>
                <a:ext cx="2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264"/>
              <p:cNvSpPr>
                <a:spLocks noChangeArrowheads="1"/>
              </p:cNvSpPr>
              <p:nvPr/>
            </p:nvSpPr>
            <p:spPr bwMode="auto">
              <a:xfrm>
                <a:off x="3876" y="3646"/>
                <a:ext cx="1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265"/>
              <p:cNvSpPr>
                <a:spLocks noChangeArrowheads="1"/>
              </p:cNvSpPr>
              <p:nvPr/>
            </p:nvSpPr>
            <p:spPr bwMode="auto">
              <a:xfrm>
                <a:off x="4235" y="3646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266"/>
              <p:cNvSpPr>
                <a:spLocks noChangeArrowheads="1"/>
              </p:cNvSpPr>
              <p:nvPr/>
            </p:nvSpPr>
            <p:spPr bwMode="auto">
              <a:xfrm>
                <a:off x="4625" y="3646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267"/>
              <p:cNvSpPr>
                <a:spLocks noChangeArrowheads="1"/>
              </p:cNvSpPr>
              <p:nvPr/>
            </p:nvSpPr>
            <p:spPr bwMode="auto">
              <a:xfrm>
                <a:off x="5016" y="3646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268"/>
              <p:cNvSpPr>
                <a:spLocks noChangeArrowheads="1"/>
              </p:cNvSpPr>
              <p:nvPr/>
            </p:nvSpPr>
            <p:spPr bwMode="auto">
              <a:xfrm>
                <a:off x="3123" y="3396"/>
                <a:ext cx="2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269"/>
              <p:cNvSpPr>
                <a:spLocks noChangeArrowheads="1"/>
              </p:cNvSpPr>
              <p:nvPr/>
            </p:nvSpPr>
            <p:spPr bwMode="auto">
              <a:xfrm>
                <a:off x="3223" y="3082"/>
                <a:ext cx="1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270"/>
              <p:cNvSpPr>
                <a:spLocks noChangeArrowheads="1"/>
              </p:cNvSpPr>
              <p:nvPr/>
            </p:nvSpPr>
            <p:spPr bwMode="auto">
              <a:xfrm>
                <a:off x="3161" y="2767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271"/>
              <p:cNvSpPr>
                <a:spLocks noChangeArrowheads="1"/>
              </p:cNvSpPr>
              <p:nvPr/>
            </p:nvSpPr>
            <p:spPr bwMode="auto">
              <a:xfrm>
                <a:off x="3161" y="2453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272"/>
              <p:cNvSpPr>
                <a:spLocks noChangeArrowheads="1"/>
              </p:cNvSpPr>
              <p:nvPr/>
            </p:nvSpPr>
            <p:spPr bwMode="auto">
              <a:xfrm>
                <a:off x="3161" y="2140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Line 273"/>
              <p:cNvSpPr>
                <a:spLocks noChangeShapeType="1"/>
              </p:cNvSpPr>
              <p:nvPr/>
            </p:nvSpPr>
            <p:spPr bwMode="auto">
              <a:xfrm>
                <a:off x="3405" y="3515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274"/>
              <p:cNvSpPr>
                <a:spLocks noChangeShapeType="1"/>
              </p:cNvSpPr>
              <p:nvPr/>
            </p:nvSpPr>
            <p:spPr bwMode="auto">
              <a:xfrm flipH="1">
                <a:off x="3405" y="3515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75"/>
              <p:cNvSpPr>
                <a:spLocks noChangeShapeType="1"/>
              </p:cNvSpPr>
              <p:nvPr/>
            </p:nvSpPr>
            <p:spPr bwMode="auto">
              <a:xfrm>
                <a:off x="3427" y="351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76"/>
              <p:cNvSpPr>
                <a:spLocks noChangeShapeType="1"/>
              </p:cNvSpPr>
              <p:nvPr/>
            </p:nvSpPr>
            <p:spPr bwMode="auto">
              <a:xfrm>
                <a:off x="3405" y="3536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77"/>
              <p:cNvSpPr>
                <a:spLocks noChangeShapeType="1"/>
              </p:cNvSpPr>
              <p:nvPr/>
            </p:nvSpPr>
            <p:spPr bwMode="auto">
              <a:xfrm>
                <a:off x="4759" y="242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78"/>
              <p:cNvSpPr>
                <a:spLocks noChangeShapeType="1"/>
              </p:cNvSpPr>
              <p:nvPr/>
            </p:nvSpPr>
            <p:spPr bwMode="auto">
              <a:xfrm flipH="1">
                <a:off x="4759" y="242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79"/>
              <p:cNvSpPr>
                <a:spLocks noChangeShapeType="1"/>
              </p:cNvSpPr>
              <p:nvPr/>
            </p:nvSpPr>
            <p:spPr bwMode="auto">
              <a:xfrm>
                <a:off x="4780" y="242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80"/>
              <p:cNvSpPr>
                <a:spLocks noChangeShapeType="1"/>
              </p:cNvSpPr>
              <p:nvPr/>
            </p:nvSpPr>
            <p:spPr bwMode="auto">
              <a:xfrm>
                <a:off x="4759" y="2447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81"/>
              <p:cNvSpPr>
                <a:spLocks noChangeShapeType="1"/>
              </p:cNvSpPr>
              <p:nvPr/>
            </p:nvSpPr>
            <p:spPr bwMode="auto">
              <a:xfrm>
                <a:off x="5285" y="20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82"/>
              <p:cNvSpPr>
                <a:spLocks noChangeShapeType="1"/>
              </p:cNvSpPr>
              <p:nvPr/>
            </p:nvSpPr>
            <p:spPr bwMode="auto">
              <a:xfrm flipH="1">
                <a:off x="5285" y="20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3"/>
              <p:cNvSpPr>
                <a:spLocks noChangeShapeType="1"/>
              </p:cNvSpPr>
              <p:nvPr/>
            </p:nvSpPr>
            <p:spPr bwMode="auto">
              <a:xfrm>
                <a:off x="5306" y="200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84"/>
              <p:cNvSpPr>
                <a:spLocks noChangeShapeType="1"/>
              </p:cNvSpPr>
              <p:nvPr/>
            </p:nvSpPr>
            <p:spPr bwMode="auto">
              <a:xfrm>
                <a:off x="5285" y="202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85"/>
              <p:cNvSpPr>
                <a:spLocks noChangeShapeType="1"/>
              </p:cNvSpPr>
              <p:nvPr/>
            </p:nvSpPr>
            <p:spPr bwMode="auto">
              <a:xfrm>
                <a:off x="5035" y="22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86"/>
              <p:cNvSpPr>
                <a:spLocks noChangeShapeType="1"/>
              </p:cNvSpPr>
              <p:nvPr/>
            </p:nvSpPr>
            <p:spPr bwMode="auto">
              <a:xfrm flipH="1">
                <a:off x="5035" y="22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87"/>
              <p:cNvSpPr>
                <a:spLocks noChangeShapeType="1"/>
              </p:cNvSpPr>
              <p:nvPr/>
            </p:nvSpPr>
            <p:spPr bwMode="auto">
              <a:xfrm>
                <a:off x="5056" y="220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88"/>
              <p:cNvSpPr>
                <a:spLocks noChangeShapeType="1"/>
              </p:cNvSpPr>
              <p:nvPr/>
            </p:nvSpPr>
            <p:spPr bwMode="auto">
              <a:xfrm>
                <a:off x="5035" y="222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89"/>
              <p:cNvSpPr>
                <a:spLocks noChangeShapeType="1"/>
              </p:cNvSpPr>
              <p:nvPr/>
            </p:nvSpPr>
            <p:spPr bwMode="auto">
              <a:xfrm>
                <a:off x="5323" y="197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90"/>
              <p:cNvSpPr>
                <a:spLocks noChangeShapeType="1"/>
              </p:cNvSpPr>
              <p:nvPr/>
            </p:nvSpPr>
            <p:spPr bwMode="auto">
              <a:xfrm flipH="1">
                <a:off x="5323" y="197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91"/>
              <p:cNvSpPr>
                <a:spLocks noChangeShapeType="1"/>
              </p:cNvSpPr>
              <p:nvPr/>
            </p:nvSpPr>
            <p:spPr bwMode="auto">
              <a:xfrm>
                <a:off x="5344" y="1972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92"/>
              <p:cNvSpPr>
                <a:spLocks noChangeShapeType="1"/>
              </p:cNvSpPr>
              <p:nvPr/>
            </p:nvSpPr>
            <p:spPr bwMode="auto">
              <a:xfrm>
                <a:off x="5323" y="199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293"/>
              <p:cNvSpPr>
                <a:spLocks noChangeShapeType="1"/>
              </p:cNvSpPr>
              <p:nvPr/>
            </p:nvSpPr>
            <p:spPr bwMode="auto">
              <a:xfrm>
                <a:off x="4456" y="26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294"/>
              <p:cNvSpPr>
                <a:spLocks noChangeShapeType="1"/>
              </p:cNvSpPr>
              <p:nvPr/>
            </p:nvSpPr>
            <p:spPr bwMode="auto">
              <a:xfrm flipH="1">
                <a:off x="4456" y="26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295"/>
              <p:cNvSpPr>
                <a:spLocks noChangeShapeType="1"/>
              </p:cNvSpPr>
              <p:nvPr/>
            </p:nvSpPr>
            <p:spPr bwMode="auto">
              <a:xfrm>
                <a:off x="4477" y="267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296"/>
              <p:cNvSpPr>
                <a:spLocks noChangeShapeType="1"/>
              </p:cNvSpPr>
              <p:nvPr/>
            </p:nvSpPr>
            <p:spPr bwMode="auto">
              <a:xfrm>
                <a:off x="4456" y="269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297"/>
              <p:cNvSpPr>
                <a:spLocks noChangeShapeType="1"/>
              </p:cNvSpPr>
              <p:nvPr/>
            </p:nvSpPr>
            <p:spPr bwMode="auto">
              <a:xfrm>
                <a:off x="4853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298"/>
              <p:cNvSpPr>
                <a:spLocks noChangeShapeType="1"/>
              </p:cNvSpPr>
              <p:nvPr/>
            </p:nvSpPr>
            <p:spPr bwMode="auto">
              <a:xfrm flipH="1">
                <a:off x="4853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299"/>
              <p:cNvSpPr>
                <a:spLocks noChangeShapeType="1"/>
              </p:cNvSpPr>
              <p:nvPr/>
            </p:nvSpPr>
            <p:spPr bwMode="auto">
              <a:xfrm>
                <a:off x="4875" y="23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300"/>
              <p:cNvSpPr>
                <a:spLocks noChangeShapeType="1"/>
              </p:cNvSpPr>
              <p:nvPr/>
            </p:nvSpPr>
            <p:spPr bwMode="auto">
              <a:xfrm>
                <a:off x="4853" y="23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301"/>
              <p:cNvSpPr>
                <a:spLocks noChangeShapeType="1"/>
              </p:cNvSpPr>
              <p:nvPr/>
            </p:nvSpPr>
            <p:spPr bwMode="auto">
              <a:xfrm>
                <a:off x="5202" y="2069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302"/>
              <p:cNvSpPr>
                <a:spLocks noChangeShapeType="1"/>
              </p:cNvSpPr>
              <p:nvPr/>
            </p:nvSpPr>
            <p:spPr bwMode="auto">
              <a:xfrm flipH="1">
                <a:off x="5202" y="2069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303"/>
              <p:cNvSpPr>
                <a:spLocks noChangeShapeType="1"/>
              </p:cNvSpPr>
              <p:nvPr/>
            </p:nvSpPr>
            <p:spPr bwMode="auto">
              <a:xfrm>
                <a:off x="5223" y="2069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304"/>
              <p:cNvSpPr>
                <a:spLocks noChangeShapeType="1"/>
              </p:cNvSpPr>
              <p:nvPr/>
            </p:nvSpPr>
            <p:spPr bwMode="auto">
              <a:xfrm>
                <a:off x="5202" y="2090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5"/>
              <p:cNvSpPr>
                <a:spLocks noChangeShapeType="1"/>
              </p:cNvSpPr>
              <p:nvPr/>
            </p:nvSpPr>
            <p:spPr bwMode="auto">
              <a:xfrm>
                <a:off x="3565" y="338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06"/>
              <p:cNvSpPr>
                <a:spLocks noChangeShapeType="1"/>
              </p:cNvSpPr>
              <p:nvPr/>
            </p:nvSpPr>
            <p:spPr bwMode="auto">
              <a:xfrm flipH="1">
                <a:off x="3565" y="338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07"/>
              <p:cNvSpPr>
                <a:spLocks noChangeShapeType="1"/>
              </p:cNvSpPr>
              <p:nvPr/>
            </p:nvSpPr>
            <p:spPr bwMode="auto">
              <a:xfrm>
                <a:off x="3586" y="3387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308"/>
              <p:cNvSpPr>
                <a:spLocks noChangeShapeType="1"/>
              </p:cNvSpPr>
              <p:nvPr/>
            </p:nvSpPr>
            <p:spPr bwMode="auto">
              <a:xfrm>
                <a:off x="3565" y="340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309"/>
              <p:cNvSpPr>
                <a:spLocks noChangeShapeType="1"/>
              </p:cNvSpPr>
              <p:nvPr/>
            </p:nvSpPr>
            <p:spPr bwMode="auto">
              <a:xfrm>
                <a:off x="5256" y="2026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310"/>
              <p:cNvSpPr>
                <a:spLocks noChangeShapeType="1"/>
              </p:cNvSpPr>
              <p:nvPr/>
            </p:nvSpPr>
            <p:spPr bwMode="auto">
              <a:xfrm flipH="1">
                <a:off x="5256" y="2026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311"/>
              <p:cNvSpPr>
                <a:spLocks noChangeShapeType="1"/>
              </p:cNvSpPr>
              <p:nvPr/>
            </p:nvSpPr>
            <p:spPr bwMode="auto">
              <a:xfrm>
                <a:off x="5277" y="202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312"/>
              <p:cNvSpPr>
                <a:spLocks noChangeShapeType="1"/>
              </p:cNvSpPr>
              <p:nvPr/>
            </p:nvSpPr>
            <p:spPr bwMode="auto">
              <a:xfrm>
                <a:off x="5256" y="2047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313"/>
              <p:cNvSpPr>
                <a:spLocks noChangeShapeType="1"/>
              </p:cNvSpPr>
              <p:nvPr/>
            </p:nvSpPr>
            <p:spPr bwMode="auto">
              <a:xfrm>
                <a:off x="4914" y="230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314"/>
              <p:cNvSpPr>
                <a:spLocks noChangeShapeType="1"/>
              </p:cNvSpPr>
              <p:nvPr/>
            </p:nvSpPr>
            <p:spPr bwMode="auto">
              <a:xfrm flipH="1">
                <a:off x="4914" y="230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315"/>
              <p:cNvSpPr>
                <a:spLocks noChangeShapeType="1"/>
              </p:cNvSpPr>
              <p:nvPr/>
            </p:nvSpPr>
            <p:spPr bwMode="auto">
              <a:xfrm>
                <a:off x="4935" y="230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316"/>
              <p:cNvSpPr>
                <a:spLocks noChangeShapeType="1"/>
              </p:cNvSpPr>
              <p:nvPr/>
            </p:nvSpPr>
            <p:spPr bwMode="auto">
              <a:xfrm>
                <a:off x="4914" y="232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317"/>
              <p:cNvSpPr>
                <a:spLocks noChangeShapeType="1"/>
              </p:cNvSpPr>
              <p:nvPr/>
            </p:nvSpPr>
            <p:spPr bwMode="auto">
              <a:xfrm>
                <a:off x="5101" y="2149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318"/>
              <p:cNvSpPr>
                <a:spLocks noChangeShapeType="1"/>
              </p:cNvSpPr>
              <p:nvPr/>
            </p:nvSpPr>
            <p:spPr bwMode="auto">
              <a:xfrm flipH="1">
                <a:off x="5101" y="2149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319"/>
              <p:cNvSpPr>
                <a:spLocks noChangeShapeType="1"/>
              </p:cNvSpPr>
              <p:nvPr/>
            </p:nvSpPr>
            <p:spPr bwMode="auto">
              <a:xfrm>
                <a:off x="5122" y="2149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320"/>
              <p:cNvSpPr>
                <a:spLocks noChangeShapeType="1"/>
              </p:cNvSpPr>
              <p:nvPr/>
            </p:nvSpPr>
            <p:spPr bwMode="auto">
              <a:xfrm>
                <a:off x="5101" y="217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321"/>
              <p:cNvSpPr>
                <a:spLocks noChangeShapeType="1"/>
              </p:cNvSpPr>
              <p:nvPr/>
            </p:nvSpPr>
            <p:spPr bwMode="auto">
              <a:xfrm>
                <a:off x="4853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322"/>
              <p:cNvSpPr>
                <a:spLocks noChangeShapeType="1"/>
              </p:cNvSpPr>
              <p:nvPr/>
            </p:nvSpPr>
            <p:spPr bwMode="auto">
              <a:xfrm flipH="1">
                <a:off x="4853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323"/>
              <p:cNvSpPr>
                <a:spLocks noChangeShapeType="1"/>
              </p:cNvSpPr>
              <p:nvPr/>
            </p:nvSpPr>
            <p:spPr bwMode="auto">
              <a:xfrm>
                <a:off x="4875" y="23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324"/>
              <p:cNvSpPr>
                <a:spLocks noChangeShapeType="1"/>
              </p:cNvSpPr>
              <p:nvPr/>
            </p:nvSpPr>
            <p:spPr bwMode="auto">
              <a:xfrm>
                <a:off x="4853" y="23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325"/>
              <p:cNvSpPr>
                <a:spLocks noChangeShapeType="1"/>
              </p:cNvSpPr>
              <p:nvPr/>
            </p:nvSpPr>
            <p:spPr bwMode="auto">
              <a:xfrm>
                <a:off x="4914" y="230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326"/>
              <p:cNvSpPr>
                <a:spLocks noChangeShapeType="1"/>
              </p:cNvSpPr>
              <p:nvPr/>
            </p:nvSpPr>
            <p:spPr bwMode="auto">
              <a:xfrm flipH="1">
                <a:off x="4914" y="230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327"/>
              <p:cNvSpPr>
                <a:spLocks noChangeShapeType="1"/>
              </p:cNvSpPr>
              <p:nvPr/>
            </p:nvSpPr>
            <p:spPr bwMode="auto">
              <a:xfrm>
                <a:off x="4935" y="230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328"/>
              <p:cNvSpPr>
                <a:spLocks noChangeShapeType="1"/>
              </p:cNvSpPr>
              <p:nvPr/>
            </p:nvSpPr>
            <p:spPr bwMode="auto">
              <a:xfrm>
                <a:off x="4914" y="232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329"/>
              <p:cNvSpPr>
                <a:spLocks noChangeShapeType="1"/>
              </p:cNvSpPr>
              <p:nvPr/>
            </p:nvSpPr>
            <p:spPr bwMode="auto">
              <a:xfrm>
                <a:off x="5101" y="2150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330"/>
              <p:cNvSpPr>
                <a:spLocks noChangeShapeType="1"/>
              </p:cNvSpPr>
              <p:nvPr/>
            </p:nvSpPr>
            <p:spPr bwMode="auto">
              <a:xfrm flipH="1">
                <a:off x="5101" y="2150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331"/>
              <p:cNvSpPr>
                <a:spLocks noChangeShapeType="1"/>
              </p:cNvSpPr>
              <p:nvPr/>
            </p:nvSpPr>
            <p:spPr bwMode="auto">
              <a:xfrm>
                <a:off x="5122" y="2150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332"/>
              <p:cNvSpPr>
                <a:spLocks noChangeShapeType="1"/>
              </p:cNvSpPr>
              <p:nvPr/>
            </p:nvSpPr>
            <p:spPr bwMode="auto">
              <a:xfrm>
                <a:off x="5101" y="217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333"/>
              <p:cNvSpPr>
                <a:spLocks noChangeShapeType="1"/>
              </p:cNvSpPr>
              <p:nvPr/>
            </p:nvSpPr>
            <p:spPr bwMode="auto">
              <a:xfrm>
                <a:off x="5256" y="202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334"/>
              <p:cNvSpPr>
                <a:spLocks noChangeShapeType="1"/>
              </p:cNvSpPr>
              <p:nvPr/>
            </p:nvSpPr>
            <p:spPr bwMode="auto">
              <a:xfrm flipH="1">
                <a:off x="5256" y="202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335"/>
              <p:cNvSpPr>
                <a:spLocks noChangeShapeType="1"/>
              </p:cNvSpPr>
              <p:nvPr/>
            </p:nvSpPr>
            <p:spPr bwMode="auto">
              <a:xfrm>
                <a:off x="5277" y="202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336"/>
              <p:cNvSpPr>
                <a:spLocks noChangeShapeType="1"/>
              </p:cNvSpPr>
              <p:nvPr/>
            </p:nvSpPr>
            <p:spPr bwMode="auto">
              <a:xfrm>
                <a:off x="5256" y="2046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337"/>
              <p:cNvSpPr>
                <a:spLocks noChangeShapeType="1"/>
              </p:cNvSpPr>
              <p:nvPr/>
            </p:nvSpPr>
            <p:spPr bwMode="auto">
              <a:xfrm>
                <a:off x="5202" y="2069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338"/>
              <p:cNvSpPr>
                <a:spLocks noChangeShapeType="1"/>
              </p:cNvSpPr>
              <p:nvPr/>
            </p:nvSpPr>
            <p:spPr bwMode="auto">
              <a:xfrm flipH="1">
                <a:off x="5202" y="2069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339"/>
              <p:cNvSpPr>
                <a:spLocks noChangeShapeType="1"/>
              </p:cNvSpPr>
              <p:nvPr/>
            </p:nvSpPr>
            <p:spPr bwMode="auto">
              <a:xfrm>
                <a:off x="5223" y="2069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340"/>
              <p:cNvSpPr>
                <a:spLocks noChangeShapeType="1"/>
              </p:cNvSpPr>
              <p:nvPr/>
            </p:nvSpPr>
            <p:spPr bwMode="auto">
              <a:xfrm>
                <a:off x="5202" y="2090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341"/>
              <p:cNvSpPr>
                <a:spLocks noChangeShapeType="1"/>
              </p:cNvSpPr>
              <p:nvPr/>
            </p:nvSpPr>
            <p:spPr bwMode="auto">
              <a:xfrm>
                <a:off x="4456" y="26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342"/>
              <p:cNvSpPr>
                <a:spLocks noChangeShapeType="1"/>
              </p:cNvSpPr>
              <p:nvPr/>
            </p:nvSpPr>
            <p:spPr bwMode="auto">
              <a:xfrm flipH="1">
                <a:off x="4456" y="26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343"/>
              <p:cNvSpPr>
                <a:spLocks noChangeShapeType="1"/>
              </p:cNvSpPr>
              <p:nvPr/>
            </p:nvSpPr>
            <p:spPr bwMode="auto">
              <a:xfrm>
                <a:off x="4477" y="267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344"/>
              <p:cNvSpPr>
                <a:spLocks noChangeShapeType="1"/>
              </p:cNvSpPr>
              <p:nvPr/>
            </p:nvSpPr>
            <p:spPr bwMode="auto">
              <a:xfrm>
                <a:off x="4456" y="269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345"/>
              <p:cNvSpPr>
                <a:spLocks noChangeShapeType="1"/>
              </p:cNvSpPr>
              <p:nvPr/>
            </p:nvSpPr>
            <p:spPr bwMode="auto">
              <a:xfrm>
                <a:off x="4759" y="242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346"/>
              <p:cNvSpPr>
                <a:spLocks noChangeShapeType="1"/>
              </p:cNvSpPr>
              <p:nvPr/>
            </p:nvSpPr>
            <p:spPr bwMode="auto">
              <a:xfrm flipH="1">
                <a:off x="4759" y="242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347"/>
              <p:cNvSpPr>
                <a:spLocks noChangeShapeType="1"/>
              </p:cNvSpPr>
              <p:nvPr/>
            </p:nvSpPr>
            <p:spPr bwMode="auto">
              <a:xfrm>
                <a:off x="4780" y="242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348"/>
              <p:cNvSpPr>
                <a:spLocks noChangeShapeType="1"/>
              </p:cNvSpPr>
              <p:nvPr/>
            </p:nvSpPr>
            <p:spPr bwMode="auto">
              <a:xfrm>
                <a:off x="4759" y="2447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349"/>
              <p:cNvSpPr>
                <a:spLocks noChangeShapeType="1"/>
              </p:cNvSpPr>
              <p:nvPr/>
            </p:nvSpPr>
            <p:spPr bwMode="auto">
              <a:xfrm>
                <a:off x="5323" y="197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350"/>
              <p:cNvSpPr>
                <a:spLocks noChangeShapeType="1"/>
              </p:cNvSpPr>
              <p:nvPr/>
            </p:nvSpPr>
            <p:spPr bwMode="auto">
              <a:xfrm flipH="1">
                <a:off x="5323" y="197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351"/>
              <p:cNvSpPr>
                <a:spLocks noChangeShapeType="1"/>
              </p:cNvSpPr>
              <p:nvPr/>
            </p:nvSpPr>
            <p:spPr bwMode="auto">
              <a:xfrm>
                <a:off x="5344" y="1972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352"/>
              <p:cNvSpPr>
                <a:spLocks noChangeShapeType="1"/>
              </p:cNvSpPr>
              <p:nvPr/>
            </p:nvSpPr>
            <p:spPr bwMode="auto">
              <a:xfrm>
                <a:off x="5323" y="199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353"/>
              <p:cNvSpPr>
                <a:spLocks noChangeShapeType="1"/>
              </p:cNvSpPr>
              <p:nvPr/>
            </p:nvSpPr>
            <p:spPr bwMode="auto">
              <a:xfrm>
                <a:off x="5035" y="22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354"/>
              <p:cNvSpPr>
                <a:spLocks noChangeShapeType="1"/>
              </p:cNvSpPr>
              <p:nvPr/>
            </p:nvSpPr>
            <p:spPr bwMode="auto">
              <a:xfrm flipH="1">
                <a:off x="5035" y="22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355"/>
              <p:cNvSpPr>
                <a:spLocks noChangeShapeType="1"/>
              </p:cNvSpPr>
              <p:nvPr/>
            </p:nvSpPr>
            <p:spPr bwMode="auto">
              <a:xfrm>
                <a:off x="5056" y="220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356"/>
              <p:cNvSpPr>
                <a:spLocks noChangeShapeType="1"/>
              </p:cNvSpPr>
              <p:nvPr/>
            </p:nvSpPr>
            <p:spPr bwMode="auto">
              <a:xfrm>
                <a:off x="5035" y="222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357"/>
              <p:cNvSpPr>
                <a:spLocks noChangeShapeType="1"/>
              </p:cNvSpPr>
              <p:nvPr/>
            </p:nvSpPr>
            <p:spPr bwMode="auto">
              <a:xfrm>
                <a:off x="5285" y="20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358"/>
              <p:cNvSpPr>
                <a:spLocks noChangeShapeType="1"/>
              </p:cNvSpPr>
              <p:nvPr/>
            </p:nvSpPr>
            <p:spPr bwMode="auto">
              <a:xfrm flipH="1">
                <a:off x="5285" y="200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359"/>
              <p:cNvSpPr>
                <a:spLocks noChangeShapeType="1"/>
              </p:cNvSpPr>
              <p:nvPr/>
            </p:nvSpPr>
            <p:spPr bwMode="auto">
              <a:xfrm>
                <a:off x="5306" y="200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360"/>
              <p:cNvSpPr>
                <a:spLocks noChangeShapeType="1"/>
              </p:cNvSpPr>
              <p:nvPr/>
            </p:nvSpPr>
            <p:spPr bwMode="auto">
              <a:xfrm>
                <a:off x="5285" y="202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361"/>
              <p:cNvSpPr>
                <a:spLocks noChangeShapeType="1"/>
              </p:cNvSpPr>
              <p:nvPr/>
            </p:nvSpPr>
            <p:spPr bwMode="auto">
              <a:xfrm>
                <a:off x="4854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362"/>
              <p:cNvSpPr>
                <a:spLocks noChangeShapeType="1"/>
              </p:cNvSpPr>
              <p:nvPr/>
            </p:nvSpPr>
            <p:spPr bwMode="auto">
              <a:xfrm flipH="1">
                <a:off x="4854" y="23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363"/>
              <p:cNvSpPr>
                <a:spLocks noChangeShapeType="1"/>
              </p:cNvSpPr>
              <p:nvPr/>
            </p:nvSpPr>
            <p:spPr bwMode="auto">
              <a:xfrm>
                <a:off x="4876" y="23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364"/>
              <p:cNvSpPr>
                <a:spLocks noChangeShapeType="1"/>
              </p:cNvSpPr>
              <p:nvPr/>
            </p:nvSpPr>
            <p:spPr bwMode="auto">
              <a:xfrm>
                <a:off x="4854" y="23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365"/>
              <p:cNvSpPr>
                <a:spLocks noChangeShapeType="1"/>
              </p:cNvSpPr>
              <p:nvPr/>
            </p:nvSpPr>
            <p:spPr bwMode="auto">
              <a:xfrm>
                <a:off x="5202" y="20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366"/>
              <p:cNvSpPr>
                <a:spLocks noChangeShapeType="1"/>
              </p:cNvSpPr>
              <p:nvPr/>
            </p:nvSpPr>
            <p:spPr bwMode="auto">
              <a:xfrm flipH="1">
                <a:off x="5202" y="207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367"/>
              <p:cNvSpPr>
                <a:spLocks noChangeShapeType="1"/>
              </p:cNvSpPr>
              <p:nvPr/>
            </p:nvSpPr>
            <p:spPr bwMode="auto">
              <a:xfrm>
                <a:off x="5223" y="207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368"/>
              <p:cNvSpPr>
                <a:spLocks noChangeShapeType="1"/>
              </p:cNvSpPr>
              <p:nvPr/>
            </p:nvSpPr>
            <p:spPr bwMode="auto">
              <a:xfrm>
                <a:off x="5202" y="209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369"/>
              <p:cNvSpPr>
                <a:spLocks noChangeShapeType="1"/>
              </p:cNvSpPr>
              <p:nvPr/>
            </p:nvSpPr>
            <p:spPr bwMode="auto">
              <a:xfrm>
                <a:off x="5256" y="202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370"/>
              <p:cNvSpPr>
                <a:spLocks noChangeShapeType="1"/>
              </p:cNvSpPr>
              <p:nvPr/>
            </p:nvSpPr>
            <p:spPr bwMode="auto">
              <a:xfrm flipH="1">
                <a:off x="5256" y="202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371"/>
              <p:cNvSpPr>
                <a:spLocks noChangeShapeType="1"/>
              </p:cNvSpPr>
              <p:nvPr/>
            </p:nvSpPr>
            <p:spPr bwMode="auto">
              <a:xfrm>
                <a:off x="5277" y="202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372"/>
              <p:cNvSpPr>
                <a:spLocks noChangeShapeType="1"/>
              </p:cNvSpPr>
              <p:nvPr/>
            </p:nvSpPr>
            <p:spPr bwMode="auto">
              <a:xfrm>
                <a:off x="5256" y="2046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373"/>
              <p:cNvSpPr>
                <a:spLocks noChangeShapeType="1"/>
              </p:cNvSpPr>
              <p:nvPr/>
            </p:nvSpPr>
            <p:spPr bwMode="auto">
              <a:xfrm>
                <a:off x="5101" y="2150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374"/>
              <p:cNvSpPr>
                <a:spLocks noChangeShapeType="1"/>
              </p:cNvSpPr>
              <p:nvPr/>
            </p:nvSpPr>
            <p:spPr bwMode="auto">
              <a:xfrm flipH="1">
                <a:off x="5101" y="2150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375"/>
              <p:cNvSpPr>
                <a:spLocks noChangeShapeType="1"/>
              </p:cNvSpPr>
              <p:nvPr/>
            </p:nvSpPr>
            <p:spPr bwMode="auto">
              <a:xfrm>
                <a:off x="5122" y="2150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376"/>
              <p:cNvSpPr>
                <a:spLocks noChangeShapeType="1"/>
              </p:cNvSpPr>
              <p:nvPr/>
            </p:nvSpPr>
            <p:spPr bwMode="auto">
              <a:xfrm>
                <a:off x="5101" y="217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377"/>
              <p:cNvSpPr>
                <a:spLocks noChangeShapeType="1"/>
              </p:cNvSpPr>
              <p:nvPr/>
            </p:nvSpPr>
            <p:spPr bwMode="auto">
              <a:xfrm>
                <a:off x="4915" y="230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378"/>
              <p:cNvSpPr>
                <a:spLocks noChangeShapeType="1"/>
              </p:cNvSpPr>
              <p:nvPr/>
            </p:nvSpPr>
            <p:spPr bwMode="auto">
              <a:xfrm flipH="1">
                <a:off x="4915" y="230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379"/>
              <p:cNvSpPr>
                <a:spLocks noChangeShapeType="1"/>
              </p:cNvSpPr>
              <p:nvPr/>
            </p:nvSpPr>
            <p:spPr bwMode="auto">
              <a:xfrm>
                <a:off x="4936" y="230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80"/>
              <p:cNvSpPr>
                <a:spLocks noChangeShapeType="1"/>
              </p:cNvSpPr>
              <p:nvPr/>
            </p:nvSpPr>
            <p:spPr bwMode="auto">
              <a:xfrm>
                <a:off x="4915" y="232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81"/>
              <p:cNvSpPr>
                <a:spLocks noChangeShapeType="1"/>
              </p:cNvSpPr>
              <p:nvPr/>
            </p:nvSpPr>
            <p:spPr bwMode="auto">
              <a:xfrm>
                <a:off x="4456" y="267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82"/>
              <p:cNvSpPr>
                <a:spLocks noChangeShapeType="1"/>
              </p:cNvSpPr>
              <p:nvPr/>
            </p:nvSpPr>
            <p:spPr bwMode="auto">
              <a:xfrm flipH="1">
                <a:off x="4456" y="267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83"/>
              <p:cNvSpPr>
                <a:spLocks noChangeShapeType="1"/>
              </p:cNvSpPr>
              <p:nvPr/>
            </p:nvSpPr>
            <p:spPr bwMode="auto">
              <a:xfrm>
                <a:off x="4477" y="267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84"/>
              <p:cNvSpPr>
                <a:spLocks noChangeShapeType="1"/>
              </p:cNvSpPr>
              <p:nvPr/>
            </p:nvSpPr>
            <p:spPr bwMode="auto">
              <a:xfrm>
                <a:off x="4456" y="269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85"/>
              <p:cNvSpPr>
                <a:spLocks noChangeShapeType="1"/>
              </p:cNvSpPr>
              <p:nvPr/>
            </p:nvSpPr>
            <p:spPr bwMode="auto">
              <a:xfrm>
                <a:off x="5323" y="197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86"/>
              <p:cNvSpPr>
                <a:spLocks noChangeShapeType="1"/>
              </p:cNvSpPr>
              <p:nvPr/>
            </p:nvSpPr>
            <p:spPr bwMode="auto">
              <a:xfrm flipH="1">
                <a:off x="5323" y="197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87"/>
              <p:cNvSpPr>
                <a:spLocks noChangeShapeType="1"/>
              </p:cNvSpPr>
              <p:nvPr/>
            </p:nvSpPr>
            <p:spPr bwMode="auto">
              <a:xfrm>
                <a:off x="5344" y="197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8"/>
              <p:cNvSpPr>
                <a:spLocks noChangeShapeType="1"/>
              </p:cNvSpPr>
              <p:nvPr/>
            </p:nvSpPr>
            <p:spPr bwMode="auto">
              <a:xfrm>
                <a:off x="5323" y="199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89"/>
              <p:cNvSpPr>
                <a:spLocks noChangeShapeType="1"/>
              </p:cNvSpPr>
              <p:nvPr/>
            </p:nvSpPr>
            <p:spPr bwMode="auto">
              <a:xfrm>
                <a:off x="5035" y="22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390"/>
              <p:cNvSpPr>
                <a:spLocks noChangeShapeType="1"/>
              </p:cNvSpPr>
              <p:nvPr/>
            </p:nvSpPr>
            <p:spPr bwMode="auto">
              <a:xfrm flipH="1">
                <a:off x="5035" y="22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391"/>
              <p:cNvSpPr>
                <a:spLocks noChangeShapeType="1"/>
              </p:cNvSpPr>
              <p:nvPr/>
            </p:nvSpPr>
            <p:spPr bwMode="auto">
              <a:xfrm>
                <a:off x="5056" y="220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392"/>
              <p:cNvSpPr>
                <a:spLocks noChangeShapeType="1"/>
              </p:cNvSpPr>
              <p:nvPr/>
            </p:nvSpPr>
            <p:spPr bwMode="auto">
              <a:xfrm>
                <a:off x="5035" y="222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393"/>
              <p:cNvSpPr>
                <a:spLocks noChangeShapeType="1"/>
              </p:cNvSpPr>
              <p:nvPr/>
            </p:nvSpPr>
            <p:spPr bwMode="auto">
              <a:xfrm>
                <a:off x="5285" y="20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394"/>
              <p:cNvSpPr>
                <a:spLocks noChangeShapeType="1"/>
              </p:cNvSpPr>
              <p:nvPr/>
            </p:nvSpPr>
            <p:spPr bwMode="auto">
              <a:xfrm flipH="1">
                <a:off x="5285" y="200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395"/>
              <p:cNvSpPr>
                <a:spLocks noChangeShapeType="1"/>
              </p:cNvSpPr>
              <p:nvPr/>
            </p:nvSpPr>
            <p:spPr bwMode="auto">
              <a:xfrm>
                <a:off x="5306" y="200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396"/>
              <p:cNvSpPr>
                <a:spLocks noChangeShapeType="1"/>
              </p:cNvSpPr>
              <p:nvPr/>
            </p:nvSpPr>
            <p:spPr bwMode="auto">
              <a:xfrm>
                <a:off x="5285" y="202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397"/>
              <p:cNvSpPr>
                <a:spLocks noChangeShapeType="1"/>
              </p:cNvSpPr>
              <p:nvPr/>
            </p:nvSpPr>
            <p:spPr bwMode="auto">
              <a:xfrm>
                <a:off x="4759" y="2425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398"/>
              <p:cNvSpPr>
                <a:spLocks noChangeShapeType="1"/>
              </p:cNvSpPr>
              <p:nvPr/>
            </p:nvSpPr>
            <p:spPr bwMode="auto">
              <a:xfrm flipH="1">
                <a:off x="4759" y="2425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399"/>
              <p:cNvSpPr>
                <a:spLocks noChangeShapeType="1"/>
              </p:cNvSpPr>
              <p:nvPr/>
            </p:nvSpPr>
            <p:spPr bwMode="auto">
              <a:xfrm>
                <a:off x="4780" y="242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400"/>
              <p:cNvSpPr>
                <a:spLocks noChangeShapeType="1"/>
              </p:cNvSpPr>
              <p:nvPr/>
            </p:nvSpPr>
            <p:spPr bwMode="auto">
              <a:xfrm>
                <a:off x="4759" y="2446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401"/>
              <p:cNvSpPr>
                <a:spLocks noChangeShapeType="1"/>
              </p:cNvSpPr>
              <p:nvPr/>
            </p:nvSpPr>
            <p:spPr bwMode="auto">
              <a:xfrm>
                <a:off x="4362" y="2745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402"/>
              <p:cNvSpPr>
                <a:spLocks noChangeShapeType="1"/>
              </p:cNvSpPr>
              <p:nvPr/>
            </p:nvSpPr>
            <p:spPr bwMode="auto">
              <a:xfrm flipH="1">
                <a:off x="4362" y="2745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403"/>
              <p:cNvSpPr>
                <a:spLocks noChangeShapeType="1"/>
              </p:cNvSpPr>
              <p:nvPr/>
            </p:nvSpPr>
            <p:spPr bwMode="auto">
              <a:xfrm>
                <a:off x="4383" y="2745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404"/>
              <p:cNvSpPr>
                <a:spLocks noChangeShapeType="1"/>
              </p:cNvSpPr>
              <p:nvPr/>
            </p:nvSpPr>
            <p:spPr bwMode="auto">
              <a:xfrm>
                <a:off x="4362" y="2767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405"/>
              <p:cNvSpPr>
                <a:spLocks noChangeShapeType="1"/>
              </p:cNvSpPr>
              <p:nvPr/>
            </p:nvSpPr>
            <p:spPr bwMode="auto">
              <a:xfrm>
                <a:off x="4380" y="27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406"/>
              <p:cNvSpPr>
                <a:spLocks noChangeShapeType="1"/>
              </p:cNvSpPr>
              <p:nvPr/>
            </p:nvSpPr>
            <p:spPr bwMode="auto">
              <a:xfrm flipH="1">
                <a:off x="4380" y="27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407"/>
              <p:cNvSpPr>
                <a:spLocks noChangeShapeType="1"/>
              </p:cNvSpPr>
              <p:nvPr/>
            </p:nvSpPr>
            <p:spPr bwMode="auto">
              <a:xfrm>
                <a:off x="4401" y="273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408"/>
              <p:cNvSpPr>
                <a:spLocks noChangeShapeType="1"/>
              </p:cNvSpPr>
              <p:nvPr/>
            </p:nvSpPr>
            <p:spPr bwMode="auto">
              <a:xfrm>
                <a:off x="4380" y="275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409"/>
              <p:cNvSpPr>
                <a:spLocks noChangeShapeType="1"/>
              </p:cNvSpPr>
              <p:nvPr/>
            </p:nvSpPr>
            <p:spPr bwMode="auto">
              <a:xfrm>
                <a:off x="4365" y="274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410"/>
              <p:cNvSpPr>
                <a:spLocks noChangeShapeType="1"/>
              </p:cNvSpPr>
              <p:nvPr/>
            </p:nvSpPr>
            <p:spPr bwMode="auto">
              <a:xfrm flipH="1">
                <a:off x="4365" y="274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411"/>
              <p:cNvSpPr>
                <a:spLocks noChangeShapeType="1"/>
              </p:cNvSpPr>
              <p:nvPr/>
            </p:nvSpPr>
            <p:spPr bwMode="auto">
              <a:xfrm>
                <a:off x="4386" y="274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412"/>
              <p:cNvSpPr>
                <a:spLocks noChangeShapeType="1"/>
              </p:cNvSpPr>
              <p:nvPr/>
            </p:nvSpPr>
            <p:spPr bwMode="auto">
              <a:xfrm>
                <a:off x="4365" y="276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413"/>
              <p:cNvSpPr>
                <a:spLocks noChangeShapeType="1"/>
              </p:cNvSpPr>
              <p:nvPr/>
            </p:nvSpPr>
            <p:spPr bwMode="auto">
              <a:xfrm>
                <a:off x="4360" y="2746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14"/>
              <p:cNvSpPr>
                <a:spLocks noChangeShapeType="1"/>
              </p:cNvSpPr>
              <p:nvPr/>
            </p:nvSpPr>
            <p:spPr bwMode="auto">
              <a:xfrm flipH="1">
                <a:off x="4360" y="2746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415"/>
              <p:cNvSpPr>
                <a:spLocks noChangeShapeType="1"/>
              </p:cNvSpPr>
              <p:nvPr/>
            </p:nvSpPr>
            <p:spPr bwMode="auto">
              <a:xfrm>
                <a:off x="4381" y="2746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416"/>
              <p:cNvSpPr>
                <a:spLocks noChangeShapeType="1"/>
              </p:cNvSpPr>
              <p:nvPr/>
            </p:nvSpPr>
            <p:spPr bwMode="auto">
              <a:xfrm>
                <a:off x="4360" y="276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17"/>
              <p:cNvSpPr>
                <a:spLocks noChangeShapeType="1"/>
              </p:cNvSpPr>
              <p:nvPr/>
            </p:nvSpPr>
            <p:spPr bwMode="auto">
              <a:xfrm>
                <a:off x="4359" y="2747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18"/>
              <p:cNvSpPr>
                <a:spLocks noChangeShapeType="1"/>
              </p:cNvSpPr>
              <p:nvPr/>
            </p:nvSpPr>
            <p:spPr bwMode="auto">
              <a:xfrm flipH="1">
                <a:off x="4359" y="2747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19"/>
              <p:cNvSpPr>
                <a:spLocks noChangeShapeType="1"/>
              </p:cNvSpPr>
              <p:nvPr/>
            </p:nvSpPr>
            <p:spPr bwMode="auto">
              <a:xfrm>
                <a:off x="4380" y="2747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420"/>
              <p:cNvSpPr>
                <a:spLocks noChangeShapeType="1"/>
              </p:cNvSpPr>
              <p:nvPr/>
            </p:nvSpPr>
            <p:spPr bwMode="auto">
              <a:xfrm>
                <a:off x="4359" y="2769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421"/>
              <p:cNvSpPr>
                <a:spLocks noChangeShapeType="1"/>
              </p:cNvSpPr>
              <p:nvPr/>
            </p:nvSpPr>
            <p:spPr bwMode="auto">
              <a:xfrm>
                <a:off x="4375" y="273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422"/>
              <p:cNvSpPr>
                <a:spLocks noChangeShapeType="1"/>
              </p:cNvSpPr>
              <p:nvPr/>
            </p:nvSpPr>
            <p:spPr bwMode="auto">
              <a:xfrm flipH="1">
                <a:off x="4375" y="273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423"/>
              <p:cNvSpPr>
                <a:spLocks noChangeShapeType="1"/>
              </p:cNvSpPr>
              <p:nvPr/>
            </p:nvSpPr>
            <p:spPr bwMode="auto">
              <a:xfrm>
                <a:off x="4396" y="273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424"/>
              <p:cNvSpPr>
                <a:spLocks noChangeShapeType="1"/>
              </p:cNvSpPr>
              <p:nvPr/>
            </p:nvSpPr>
            <p:spPr bwMode="auto">
              <a:xfrm>
                <a:off x="4375" y="275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425"/>
              <p:cNvSpPr>
                <a:spLocks noChangeShapeType="1"/>
              </p:cNvSpPr>
              <p:nvPr/>
            </p:nvSpPr>
            <p:spPr bwMode="auto">
              <a:xfrm>
                <a:off x="4378" y="273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426"/>
              <p:cNvSpPr>
                <a:spLocks noChangeShapeType="1"/>
              </p:cNvSpPr>
              <p:nvPr/>
            </p:nvSpPr>
            <p:spPr bwMode="auto">
              <a:xfrm flipH="1">
                <a:off x="4378" y="2732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427"/>
              <p:cNvSpPr>
                <a:spLocks noChangeShapeType="1"/>
              </p:cNvSpPr>
              <p:nvPr/>
            </p:nvSpPr>
            <p:spPr bwMode="auto">
              <a:xfrm>
                <a:off x="4399" y="2732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428"/>
              <p:cNvSpPr>
                <a:spLocks noChangeShapeType="1"/>
              </p:cNvSpPr>
              <p:nvPr/>
            </p:nvSpPr>
            <p:spPr bwMode="auto">
              <a:xfrm>
                <a:off x="4378" y="275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429"/>
              <p:cNvSpPr>
                <a:spLocks noChangeShapeType="1"/>
              </p:cNvSpPr>
              <p:nvPr/>
            </p:nvSpPr>
            <p:spPr bwMode="auto">
              <a:xfrm>
                <a:off x="4375" y="273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430"/>
              <p:cNvSpPr>
                <a:spLocks noChangeShapeType="1"/>
              </p:cNvSpPr>
              <p:nvPr/>
            </p:nvSpPr>
            <p:spPr bwMode="auto">
              <a:xfrm flipH="1">
                <a:off x="4375" y="273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431"/>
              <p:cNvSpPr>
                <a:spLocks noChangeShapeType="1"/>
              </p:cNvSpPr>
              <p:nvPr/>
            </p:nvSpPr>
            <p:spPr bwMode="auto">
              <a:xfrm>
                <a:off x="4396" y="273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432"/>
              <p:cNvSpPr>
                <a:spLocks noChangeShapeType="1"/>
              </p:cNvSpPr>
              <p:nvPr/>
            </p:nvSpPr>
            <p:spPr bwMode="auto">
              <a:xfrm>
                <a:off x="4375" y="275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433"/>
              <p:cNvSpPr>
                <a:spLocks noChangeShapeType="1"/>
              </p:cNvSpPr>
              <p:nvPr/>
            </p:nvSpPr>
            <p:spPr bwMode="auto">
              <a:xfrm>
                <a:off x="4359" y="2747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434"/>
              <p:cNvSpPr>
                <a:spLocks noChangeShapeType="1"/>
              </p:cNvSpPr>
              <p:nvPr/>
            </p:nvSpPr>
            <p:spPr bwMode="auto">
              <a:xfrm flipH="1">
                <a:off x="4359" y="2747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435"/>
              <p:cNvSpPr>
                <a:spLocks noChangeShapeType="1"/>
              </p:cNvSpPr>
              <p:nvPr/>
            </p:nvSpPr>
            <p:spPr bwMode="auto">
              <a:xfrm>
                <a:off x="4380" y="2747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436"/>
              <p:cNvSpPr>
                <a:spLocks noChangeShapeType="1"/>
              </p:cNvSpPr>
              <p:nvPr/>
            </p:nvSpPr>
            <p:spPr bwMode="auto">
              <a:xfrm>
                <a:off x="4359" y="2769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437"/>
              <p:cNvSpPr>
                <a:spLocks noChangeShapeType="1"/>
              </p:cNvSpPr>
              <p:nvPr/>
            </p:nvSpPr>
            <p:spPr bwMode="auto">
              <a:xfrm>
                <a:off x="4362" y="2745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438"/>
              <p:cNvSpPr>
                <a:spLocks noChangeShapeType="1"/>
              </p:cNvSpPr>
              <p:nvPr/>
            </p:nvSpPr>
            <p:spPr bwMode="auto">
              <a:xfrm flipH="1">
                <a:off x="4362" y="2745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439"/>
              <p:cNvSpPr>
                <a:spLocks noChangeShapeType="1"/>
              </p:cNvSpPr>
              <p:nvPr/>
            </p:nvSpPr>
            <p:spPr bwMode="auto">
              <a:xfrm>
                <a:off x="4383" y="2745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440"/>
              <p:cNvSpPr>
                <a:spLocks noChangeShapeType="1"/>
              </p:cNvSpPr>
              <p:nvPr/>
            </p:nvSpPr>
            <p:spPr bwMode="auto">
              <a:xfrm>
                <a:off x="4362" y="2767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442"/>
            <p:cNvSpPr>
              <a:spLocks noChangeShapeType="1"/>
            </p:cNvSpPr>
            <p:nvPr/>
          </p:nvSpPr>
          <p:spPr bwMode="auto">
            <a:xfrm>
              <a:off x="4360" y="274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443"/>
            <p:cNvSpPr>
              <a:spLocks noChangeShapeType="1"/>
            </p:cNvSpPr>
            <p:nvPr/>
          </p:nvSpPr>
          <p:spPr bwMode="auto">
            <a:xfrm flipH="1">
              <a:off x="4360" y="274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444"/>
            <p:cNvSpPr>
              <a:spLocks noChangeShapeType="1"/>
            </p:cNvSpPr>
            <p:nvPr/>
          </p:nvSpPr>
          <p:spPr bwMode="auto">
            <a:xfrm>
              <a:off x="4381" y="2746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45"/>
            <p:cNvSpPr>
              <a:spLocks noChangeShapeType="1"/>
            </p:cNvSpPr>
            <p:nvPr/>
          </p:nvSpPr>
          <p:spPr bwMode="auto">
            <a:xfrm>
              <a:off x="4360" y="2768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46"/>
            <p:cNvSpPr>
              <a:spLocks noChangeShapeType="1"/>
            </p:cNvSpPr>
            <p:nvPr/>
          </p:nvSpPr>
          <p:spPr bwMode="auto">
            <a:xfrm>
              <a:off x="4366" y="274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47"/>
            <p:cNvSpPr>
              <a:spLocks noChangeShapeType="1"/>
            </p:cNvSpPr>
            <p:nvPr/>
          </p:nvSpPr>
          <p:spPr bwMode="auto">
            <a:xfrm flipH="1">
              <a:off x="4366" y="274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48"/>
            <p:cNvSpPr>
              <a:spLocks noChangeShapeType="1"/>
            </p:cNvSpPr>
            <p:nvPr/>
          </p:nvSpPr>
          <p:spPr bwMode="auto">
            <a:xfrm>
              <a:off x="4387" y="2743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49"/>
            <p:cNvSpPr>
              <a:spLocks noChangeShapeType="1"/>
            </p:cNvSpPr>
            <p:nvPr/>
          </p:nvSpPr>
          <p:spPr bwMode="auto">
            <a:xfrm>
              <a:off x="4366" y="2764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450"/>
            <p:cNvSpPr>
              <a:spLocks noChangeShapeType="1"/>
            </p:cNvSpPr>
            <p:nvPr/>
          </p:nvSpPr>
          <p:spPr bwMode="auto">
            <a:xfrm>
              <a:off x="4380" y="2730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451"/>
            <p:cNvSpPr>
              <a:spLocks noChangeShapeType="1"/>
            </p:cNvSpPr>
            <p:nvPr/>
          </p:nvSpPr>
          <p:spPr bwMode="auto">
            <a:xfrm flipH="1">
              <a:off x="4380" y="2730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52"/>
            <p:cNvSpPr>
              <a:spLocks noChangeShapeType="1"/>
            </p:cNvSpPr>
            <p:nvPr/>
          </p:nvSpPr>
          <p:spPr bwMode="auto">
            <a:xfrm>
              <a:off x="4401" y="2730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53"/>
            <p:cNvSpPr>
              <a:spLocks noChangeShapeType="1"/>
            </p:cNvSpPr>
            <p:nvPr/>
          </p:nvSpPr>
          <p:spPr bwMode="auto">
            <a:xfrm>
              <a:off x="4380" y="2751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54"/>
            <p:cNvSpPr>
              <a:spLocks noChangeShapeType="1"/>
            </p:cNvSpPr>
            <p:nvPr/>
          </p:nvSpPr>
          <p:spPr bwMode="auto">
            <a:xfrm>
              <a:off x="4359" y="2747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55"/>
            <p:cNvSpPr>
              <a:spLocks noChangeShapeType="1"/>
            </p:cNvSpPr>
            <p:nvPr/>
          </p:nvSpPr>
          <p:spPr bwMode="auto">
            <a:xfrm flipH="1">
              <a:off x="4359" y="2747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456"/>
            <p:cNvSpPr>
              <a:spLocks noChangeShapeType="1"/>
            </p:cNvSpPr>
            <p:nvPr/>
          </p:nvSpPr>
          <p:spPr bwMode="auto">
            <a:xfrm>
              <a:off x="4380" y="2747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57"/>
            <p:cNvSpPr>
              <a:spLocks noChangeShapeType="1"/>
            </p:cNvSpPr>
            <p:nvPr/>
          </p:nvSpPr>
          <p:spPr bwMode="auto">
            <a:xfrm>
              <a:off x="4359" y="2769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58"/>
            <p:cNvSpPr>
              <a:spLocks noChangeShapeType="1"/>
            </p:cNvSpPr>
            <p:nvPr/>
          </p:nvSpPr>
          <p:spPr bwMode="auto">
            <a:xfrm>
              <a:off x="4375" y="273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59"/>
            <p:cNvSpPr>
              <a:spLocks noChangeShapeType="1"/>
            </p:cNvSpPr>
            <p:nvPr/>
          </p:nvSpPr>
          <p:spPr bwMode="auto">
            <a:xfrm flipH="1">
              <a:off x="4375" y="273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60"/>
            <p:cNvSpPr>
              <a:spLocks noChangeShapeType="1"/>
            </p:cNvSpPr>
            <p:nvPr/>
          </p:nvSpPr>
          <p:spPr bwMode="auto">
            <a:xfrm>
              <a:off x="4396" y="2734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461"/>
            <p:cNvSpPr>
              <a:spLocks noChangeShapeType="1"/>
            </p:cNvSpPr>
            <p:nvPr/>
          </p:nvSpPr>
          <p:spPr bwMode="auto">
            <a:xfrm>
              <a:off x="4375" y="2755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462"/>
            <p:cNvSpPr>
              <a:spLocks noChangeShapeType="1"/>
            </p:cNvSpPr>
            <p:nvPr/>
          </p:nvSpPr>
          <p:spPr bwMode="auto">
            <a:xfrm>
              <a:off x="4378" y="2732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463"/>
            <p:cNvSpPr>
              <a:spLocks noChangeShapeType="1"/>
            </p:cNvSpPr>
            <p:nvPr/>
          </p:nvSpPr>
          <p:spPr bwMode="auto">
            <a:xfrm flipH="1">
              <a:off x="4378" y="2732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64"/>
            <p:cNvSpPr>
              <a:spLocks noChangeShapeType="1"/>
            </p:cNvSpPr>
            <p:nvPr/>
          </p:nvSpPr>
          <p:spPr bwMode="auto">
            <a:xfrm>
              <a:off x="4399" y="2732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65"/>
            <p:cNvSpPr>
              <a:spLocks noChangeShapeType="1"/>
            </p:cNvSpPr>
            <p:nvPr/>
          </p:nvSpPr>
          <p:spPr bwMode="auto">
            <a:xfrm>
              <a:off x="4378" y="2753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66"/>
            <p:cNvSpPr>
              <a:spLocks noChangeShapeType="1"/>
            </p:cNvSpPr>
            <p:nvPr/>
          </p:nvSpPr>
          <p:spPr bwMode="auto">
            <a:xfrm>
              <a:off x="4360" y="274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67"/>
            <p:cNvSpPr>
              <a:spLocks noChangeShapeType="1"/>
            </p:cNvSpPr>
            <p:nvPr/>
          </p:nvSpPr>
          <p:spPr bwMode="auto">
            <a:xfrm flipH="1">
              <a:off x="4360" y="274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68"/>
            <p:cNvSpPr>
              <a:spLocks noChangeShapeType="1"/>
            </p:cNvSpPr>
            <p:nvPr/>
          </p:nvSpPr>
          <p:spPr bwMode="auto">
            <a:xfrm>
              <a:off x="4381" y="2746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69"/>
            <p:cNvSpPr>
              <a:spLocks noChangeShapeType="1"/>
            </p:cNvSpPr>
            <p:nvPr/>
          </p:nvSpPr>
          <p:spPr bwMode="auto">
            <a:xfrm>
              <a:off x="4360" y="2768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70"/>
            <p:cNvSpPr>
              <a:spLocks noChangeShapeType="1"/>
            </p:cNvSpPr>
            <p:nvPr/>
          </p:nvSpPr>
          <p:spPr bwMode="auto">
            <a:xfrm>
              <a:off x="4365" y="274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71"/>
            <p:cNvSpPr>
              <a:spLocks noChangeShapeType="1"/>
            </p:cNvSpPr>
            <p:nvPr/>
          </p:nvSpPr>
          <p:spPr bwMode="auto">
            <a:xfrm flipH="1">
              <a:off x="4365" y="274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72"/>
            <p:cNvSpPr>
              <a:spLocks noChangeShapeType="1"/>
            </p:cNvSpPr>
            <p:nvPr/>
          </p:nvSpPr>
          <p:spPr bwMode="auto">
            <a:xfrm>
              <a:off x="4386" y="2743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73"/>
            <p:cNvSpPr>
              <a:spLocks noChangeShapeType="1"/>
            </p:cNvSpPr>
            <p:nvPr/>
          </p:nvSpPr>
          <p:spPr bwMode="auto">
            <a:xfrm>
              <a:off x="4365" y="2764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74"/>
            <p:cNvSpPr>
              <a:spLocks noChangeShapeType="1"/>
            </p:cNvSpPr>
            <p:nvPr/>
          </p:nvSpPr>
          <p:spPr bwMode="auto">
            <a:xfrm>
              <a:off x="4380" y="2730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75"/>
            <p:cNvSpPr>
              <a:spLocks noChangeShapeType="1"/>
            </p:cNvSpPr>
            <p:nvPr/>
          </p:nvSpPr>
          <p:spPr bwMode="auto">
            <a:xfrm flipH="1">
              <a:off x="4380" y="2730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6"/>
            <p:cNvSpPr>
              <a:spLocks noChangeShapeType="1"/>
            </p:cNvSpPr>
            <p:nvPr/>
          </p:nvSpPr>
          <p:spPr bwMode="auto">
            <a:xfrm>
              <a:off x="4401" y="2730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77"/>
            <p:cNvSpPr>
              <a:spLocks noChangeShapeType="1"/>
            </p:cNvSpPr>
            <p:nvPr/>
          </p:nvSpPr>
          <p:spPr bwMode="auto">
            <a:xfrm>
              <a:off x="4380" y="2751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78"/>
            <p:cNvSpPr>
              <a:spLocks noChangeShapeType="1"/>
            </p:cNvSpPr>
            <p:nvPr/>
          </p:nvSpPr>
          <p:spPr bwMode="auto">
            <a:xfrm>
              <a:off x="4362" y="2745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79"/>
            <p:cNvSpPr>
              <a:spLocks noChangeShapeType="1"/>
            </p:cNvSpPr>
            <p:nvPr/>
          </p:nvSpPr>
          <p:spPr bwMode="auto">
            <a:xfrm flipH="1">
              <a:off x="4362" y="2745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80"/>
            <p:cNvSpPr>
              <a:spLocks noChangeShapeType="1"/>
            </p:cNvSpPr>
            <p:nvPr/>
          </p:nvSpPr>
          <p:spPr bwMode="auto">
            <a:xfrm>
              <a:off x="4383" y="2745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81"/>
            <p:cNvSpPr>
              <a:spLocks noChangeShapeType="1"/>
            </p:cNvSpPr>
            <p:nvPr/>
          </p:nvSpPr>
          <p:spPr bwMode="auto">
            <a:xfrm>
              <a:off x="4362" y="2767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2"/>
            <p:cNvSpPr>
              <a:spLocks noChangeShapeType="1"/>
            </p:cNvSpPr>
            <p:nvPr/>
          </p:nvSpPr>
          <p:spPr bwMode="auto">
            <a:xfrm>
              <a:off x="3565" y="3388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83"/>
            <p:cNvSpPr>
              <a:spLocks noChangeShapeType="1"/>
            </p:cNvSpPr>
            <p:nvPr/>
          </p:nvSpPr>
          <p:spPr bwMode="auto">
            <a:xfrm flipH="1">
              <a:off x="3565" y="3388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84"/>
            <p:cNvSpPr>
              <a:spLocks noChangeShapeType="1"/>
            </p:cNvSpPr>
            <p:nvPr/>
          </p:nvSpPr>
          <p:spPr bwMode="auto">
            <a:xfrm>
              <a:off x="3586" y="3388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485"/>
            <p:cNvSpPr>
              <a:spLocks noChangeShapeType="1"/>
            </p:cNvSpPr>
            <p:nvPr/>
          </p:nvSpPr>
          <p:spPr bwMode="auto">
            <a:xfrm>
              <a:off x="3565" y="3409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86"/>
            <p:cNvSpPr>
              <a:spLocks noChangeShapeType="1"/>
            </p:cNvSpPr>
            <p:nvPr/>
          </p:nvSpPr>
          <p:spPr bwMode="auto">
            <a:xfrm>
              <a:off x="3405" y="3513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487"/>
            <p:cNvSpPr>
              <a:spLocks noChangeShapeType="1"/>
            </p:cNvSpPr>
            <p:nvPr/>
          </p:nvSpPr>
          <p:spPr bwMode="auto">
            <a:xfrm flipH="1">
              <a:off x="3405" y="3513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88"/>
            <p:cNvSpPr>
              <a:spLocks noChangeShapeType="1"/>
            </p:cNvSpPr>
            <p:nvPr/>
          </p:nvSpPr>
          <p:spPr bwMode="auto">
            <a:xfrm>
              <a:off x="3427" y="3513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89"/>
            <p:cNvSpPr>
              <a:spLocks noChangeShapeType="1"/>
            </p:cNvSpPr>
            <p:nvPr/>
          </p:nvSpPr>
          <p:spPr bwMode="auto">
            <a:xfrm>
              <a:off x="3405" y="3534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0"/>
            <p:cNvSpPr>
              <a:spLocks noChangeShapeType="1"/>
            </p:cNvSpPr>
            <p:nvPr/>
          </p:nvSpPr>
          <p:spPr bwMode="auto">
            <a:xfrm>
              <a:off x="3406" y="3513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91"/>
            <p:cNvSpPr>
              <a:spLocks noChangeShapeType="1"/>
            </p:cNvSpPr>
            <p:nvPr/>
          </p:nvSpPr>
          <p:spPr bwMode="auto">
            <a:xfrm flipH="1">
              <a:off x="3406" y="3513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92"/>
            <p:cNvSpPr>
              <a:spLocks noChangeShapeType="1"/>
            </p:cNvSpPr>
            <p:nvPr/>
          </p:nvSpPr>
          <p:spPr bwMode="auto">
            <a:xfrm>
              <a:off x="3428" y="3513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93"/>
            <p:cNvSpPr>
              <a:spLocks noChangeShapeType="1"/>
            </p:cNvSpPr>
            <p:nvPr/>
          </p:nvSpPr>
          <p:spPr bwMode="auto">
            <a:xfrm>
              <a:off x="3406" y="3534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94"/>
            <p:cNvSpPr>
              <a:spLocks noChangeShapeType="1"/>
            </p:cNvSpPr>
            <p:nvPr/>
          </p:nvSpPr>
          <p:spPr bwMode="auto">
            <a:xfrm>
              <a:off x="3565" y="3389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95"/>
            <p:cNvSpPr>
              <a:spLocks noChangeShapeType="1"/>
            </p:cNvSpPr>
            <p:nvPr/>
          </p:nvSpPr>
          <p:spPr bwMode="auto">
            <a:xfrm flipH="1">
              <a:off x="3565" y="3389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96"/>
            <p:cNvSpPr>
              <a:spLocks noChangeShapeType="1"/>
            </p:cNvSpPr>
            <p:nvPr/>
          </p:nvSpPr>
          <p:spPr bwMode="auto">
            <a:xfrm>
              <a:off x="3586" y="3389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97"/>
            <p:cNvSpPr>
              <a:spLocks noChangeShapeType="1"/>
            </p:cNvSpPr>
            <p:nvPr/>
          </p:nvSpPr>
          <p:spPr bwMode="auto">
            <a:xfrm>
              <a:off x="3565" y="3410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8"/>
            <p:cNvSpPr>
              <a:spLocks/>
            </p:cNvSpPr>
            <p:nvPr/>
          </p:nvSpPr>
          <p:spPr bwMode="auto">
            <a:xfrm>
              <a:off x="3341" y="1909"/>
              <a:ext cx="2108" cy="1695"/>
            </a:xfrm>
            <a:custGeom>
              <a:avLst/>
              <a:gdLst>
                <a:gd name="T0" fmla="*/ 42 w 4216"/>
                <a:gd name="T1" fmla="*/ 3357 h 3392"/>
                <a:gd name="T2" fmla="*/ 129 w 4216"/>
                <a:gd name="T3" fmla="*/ 3288 h 3392"/>
                <a:gd name="T4" fmla="*/ 213 w 4216"/>
                <a:gd name="T5" fmla="*/ 3221 h 3392"/>
                <a:gd name="T6" fmla="*/ 298 w 4216"/>
                <a:gd name="T7" fmla="*/ 3152 h 3392"/>
                <a:gd name="T8" fmla="*/ 384 w 4216"/>
                <a:gd name="T9" fmla="*/ 3083 h 3392"/>
                <a:gd name="T10" fmla="*/ 469 w 4216"/>
                <a:gd name="T11" fmla="*/ 3016 h 3392"/>
                <a:gd name="T12" fmla="*/ 553 w 4216"/>
                <a:gd name="T13" fmla="*/ 2947 h 3392"/>
                <a:gd name="T14" fmla="*/ 640 w 4216"/>
                <a:gd name="T15" fmla="*/ 2878 h 3392"/>
                <a:gd name="T16" fmla="*/ 724 w 4216"/>
                <a:gd name="T17" fmla="*/ 2810 h 3392"/>
                <a:gd name="T18" fmla="*/ 809 w 4216"/>
                <a:gd name="T19" fmla="*/ 2741 h 3392"/>
                <a:gd name="T20" fmla="*/ 895 w 4216"/>
                <a:gd name="T21" fmla="*/ 2672 h 3392"/>
                <a:gd name="T22" fmla="*/ 980 w 4216"/>
                <a:gd name="T23" fmla="*/ 2603 h 3392"/>
                <a:gd name="T24" fmla="*/ 1064 w 4216"/>
                <a:gd name="T25" fmla="*/ 2536 h 3392"/>
                <a:gd name="T26" fmla="*/ 1151 w 4216"/>
                <a:gd name="T27" fmla="*/ 2467 h 3392"/>
                <a:gd name="T28" fmla="*/ 1235 w 4216"/>
                <a:gd name="T29" fmla="*/ 2398 h 3392"/>
                <a:gd name="T30" fmla="*/ 1320 w 4216"/>
                <a:gd name="T31" fmla="*/ 2330 h 3392"/>
                <a:gd name="T32" fmla="*/ 1406 w 4216"/>
                <a:gd name="T33" fmla="*/ 2261 h 3392"/>
                <a:gd name="T34" fmla="*/ 1490 w 4216"/>
                <a:gd name="T35" fmla="*/ 2192 h 3392"/>
                <a:gd name="T36" fmla="*/ 1575 w 4216"/>
                <a:gd name="T37" fmla="*/ 2125 h 3392"/>
                <a:gd name="T38" fmla="*/ 1661 w 4216"/>
                <a:gd name="T39" fmla="*/ 2056 h 3392"/>
                <a:gd name="T40" fmla="*/ 1746 w 4216"/>
                <a:gd name="T41" fmla="*/ 1987 h 3392"/>
                <a:gd name="T42" fmla="*/ 1830 w 4216"/>
                <a:gd name="T43" fmla="*/ 1920 h 3392"/>
                <a:gd name="T44" fmla="*/ 1917 w 4216"/>
                <a:gd name="T45" fmla="*/ 1851 h 3392"/>
                <a:gd name="T46" fmla="*/ 2001 w 4216"/>
                <a:gd name="T47" fmla="*/ 1781 h 3392"/>
                <a:gd name="T48" fmla="*/ 2086 w 4216"/>
                <a:gd name="T49" fmla="*/ 1712 h 3392"/>
                <a:gd name="T50" fmla="*/ 2172 w 4216"/>
                <a:gd name="T51" fmla="*/ 1645 h 3392"/>
                <a:gd name="T52" fmla="*/ 2257 w 4216"/>
                <a:gd name="T53" fmla="*/ 1576 h 3392"/>
                <a:gd name="T54" fmla="*/ 2341 w 4216"/>
                <a:gd name="T55" fmla="*/ 1507 h 3392"/>
                <a:gd name="T56" fmla="*/ 2428 w 4216"/>
                <a:gd name="T57" fmla="*/ 1440 h 3392"/>
                <a:gd name="T58" fmla="*/ 2512 w 4216"/>
                <a:gd name="T59" fmla="*/ 1371 h 3392"/>
                <a:gd name="T60" fmla="*/ 2597 w 4216"/>
                <a:gd name="T61" fmla="*/ 1302 h 3392"/>
                <a:gd name="T62" fmla="*/ 2683 w 4216"/>
                <a:gd name="T63" fmla="*/ 1234 h 3392"/>
                <a:gd name="T64" fmla="*/ 2768 w 4216"/>
                <a:gd name="T65" fmla="*/ 1165 h 3392"/>
                <a:gd name="T66" fmla="*/ 2854 w 4216"/>
                <a:gd name="T67" fmla="*/ 1096 h 3392"/>
                <a:gd name="T68" fmla="*/ 2938 w 4216"/>
                <a:gd name="T69" fmla="*/ 1027 h 3392"/>
                <a:gd name="T70" fmla="*/ 3023 w 4216"/>
                <a:gd name="T71" fmla="*/ 960 h 3392"/>
                <a:gd name="T72" fmla="*/ 3109 w 4216"/>
                <a:gd name="T73" fmla="*/ 891 h 3392"/>
                <a:gd name="T74" fmla="*/ 3194 w 4216"/>
                <a:gd name="T75" fmla="*/ 822 h 3392"/>
                <a:gd name="T76" fmla="*/ 3278 w 4216"/>
                <a:gd name="T77" fmla="*/ 754 h 3392"/>
                <a:gd name="T78" fmla="*/ 3365 w 4216"/>
                <a:gd name="T79" fmla="*/ 685 h 3392"/>
                <a:gd name="T80" fmla="*/ 3449 w 4216"/>
                <a:gd name="T81" fmla="*/ 616 h 3392"/>
                <a:gd name="T82" fmla="*/ 3534 w 4216"/>
                <a:gd name="T83" fmla="*/ 549 h 3392"/>
                <a:gd name="T84" fmla="*/ 3620 w 4216"/>
                <a:gd name="T85" fmla="*/ 480 h 3392"/>
                <a:gd name="T86" fmla="*/ 3705 w 4216"/>
                <a:gd name="T87" fmla="*/ 411 h 3392"/>
                <a:gd name="T88" fmla="*/ 3789 w 4216"/>
                <a:gd name="T89" fmla="*/ 342 h 3392"/>
                <a:gd name="T90" fmla="*/ 3876 w 4216"/>
                <a:gd name="T91" fmla="*/ 275 h 3392"/>
                <a:gd name="T92" fmla="*/ 3960 w 4216"/>
                <a:gd name="T93" fmla="*/ 205 h 3392"/>
                <a:gd name="T94" fmla="*/ 4045 w 4216"/>
                <a:gd name="T95" fmla="*/ 136 h 3392"/>
                <a:gd name="T96" fmla="*/ 4131 w 4216"/>
                <a:gd name="T97" fmla="*/ 69 h 3392"/>
                <a:gd name="T98" fmla="*/ 4216 w 4216"/>
                <a:gd name="T99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16" h="3392">
                  <a:moveTo>
                    <a:pt x="0" y="3392"/>
                  </a:moveTo>
                  <a:lnTo>
                    <a:pt x="42" y="3357"/>
                  </a:lnTo>
                  <a:lnTo>
                    <a:pt x="85" y="3323"/>
                  </a:lnTo>
                  <a:lnTo>
                    <a:pt x="129" y="3288"/>
                  </a:lnTo>
                  <a:lnTo>
                    <a:pt x="171" y="3256"/>
                  </a:lnTo>
                  <a:lnTo>
                    <a:pt x="213" y="3221"/>
                  </a:lnTo>
                  <a:lnTo>
                    <a:pt x="256" y="3187"/>
                  </a:lnTo>
                  <a:lnTo>
                    <a:pt x="298" y="3152"/>
                  </a:lnTo>
                  <a:lnTo>
                    <a:pt x="340" y="3117"/>
                  </a:lnTo>
                  <a:lnTo>
                    <a:pt x="384" y="3083"/>
                  </a:lnTo>
                  <a:lnTo>
                    <a:pt x="427" y="3050"/>
                  </a:lnTo>
                  <a:lnTo>
                    <a:pt x="469" y="3016"/>
                  </a:lnTo>
                  <a:lnTo>
                    <a:pt x="511" y="2981"/>
                  </a:lnTo>
                  <a:lnTo>
                    <a:pt x="553" y="2947"/>
                  </a:lnTo>
                  <a:lnTo>
                    <a:pt x="596" y="2912"/>
                  </a:lnTo>
                  <a:lnTo>
                    <a:pt x="640" y="2878"/>
                  </a:lnTo>
                  <a:lnTo>
                    <a:pt x="682" y="2843"/>
                  </a:lnTo>
                  <a:lnTo>
                    <a:pt x="724" y="2810"/>
                  </a:lnTo>
                  <a:lnTo>
                    <a:pt x="766" y="2776"/>
                  </a:lnTo>
                  <a:lnTo>
                    <a:pt x="809" y="2741"/>
                  </a:lnTo>
                  <a:lnTo>
                    <a:pt x="851" y="2707"/>
                  </a:lnTo>
                  <a:lnTo>
                    <a:pt x="895" y="2672"/>
                  </a:lnTo>
                  <a:lnTo>
                    <a:pt x="937" y="2638"/>
                  </a:lnTo>
                  <a:lnTo>
                    <a:pt x="980" y="2603"/>
                  </a:lnTo>
                  <a:lnTo>
                    <a:pt x="1022" y="2570"/>
                  </a:lnTo>
                  <a:lnTo>
                    <a:pt x="1064" y="2536"/>
                  </a:lnTo>
                  <a:lnTo>
                    <a:pt x="1106" y="2501"/>
                  </a:lnTo>
                  <a:lnTo>
                    <a:pt x="1151" y="2467"/>
                  </a:lnTo>
                  <a:lnTo>
                    <a:pt x="1193" y="2432"/>
                  </a:lnTo>
                  <a:lnTo>
                    <a:pt x="1235" y="2398"/>
                  </a:lnTo>
                  <a:lnTo>
                    <a:pt x="1277" y="2365"/>
                  </a:lnTo>
                  <a:lnTo>
                    <a:pt x="1320" y="2330"/>
                  </a:lnTo>
                  <a:lnTo>
                    <a:pt x="1362" y="2296"/>
                  </a:lnTo>
                  <a:lnTo>
                    <a:pt x="1406" y="2261"/>
                  </a:lnTo>
                  <a:lnTo>
                    <a:pt x="1448" y="2227"/>
                  </a:lnTo>
                  <a:lnTo>
                    <a:pt x="1490" y="2192"/>
                  </a:lnTo>
                  <a:lnTo>
                    <a:pt x="1533" y="2158"/>
                  </a:lnTo>
                  <a:lnTo>
                    <a:pt x="1575" y="2125"/>
                  </a:lnTo>
                  <a:lnTo>
                    <a:pt x="1619" y="2090"/>
                  </a:lnTo>
                  <a:lnTo>
                    <a:pt x="1661" y="2056"/>
                  </a:lnTo>
                  <a:lnTo>
                    <a:pt x="1704" y="2021"/>
                  </a:lnTo>
                  <a:lnTo>
                    <a:pt x="1746" y="1987"/>
                  </a:lnTo>
                  <a:lnTo>
                    <a:pt x="1788" y="1952"/>
                  </a:lnTo>
                  <a:lnTo>
                    <a:pt x="1830" y="1920"/>
                  </a:lnTo>
                  <a:lnTo>
                    <a:pt x="1875" y="1885"/>
                  </a:lnTo>
                  <a:lnTo>
                    <a:pt x="1917" y="1851"/>
                  </a:lnTo>
                  <a:lnTo>
                    <a:pt x="1959" y="1816"/>
                  </a:lnTo>
                  <a:lnTo>
                    <a:pt x="2001" y="1781"/>
                  </a:lnTo>
                  <a:lnTo>
                    <a:pt x="2044" y="1747"/>
                  </a:lnTo>
                  <a:lnTo>
                    <a:pt x="2086" y="1712"/>
                  </a:lnTo>
                  <a:lnTo>
                    <a:pt x="2130" y="1680"/>
                  </a:lnTo>
                  <a:lnTo>
                    <a:pt x="2172" y="1645"/>
                  </a:lnTo>
                  <a:lnTo>
                    <a:pt x="2214" y="1611"/>
                  </a:lnTo>
                  <a:lnTo>
                    <a:pt x="2257" y="1576"/>
                  </a:lnTo>
                  <a:lnTo>
                    <a:pt x="2299" y="1542"/>
                  </a:lnTo>
                  <a:lnTo>
                    <a:pt x="2341" y="1507"/>
                  </a:lnTo>
                  <a:lnTo>
                    <a:pt x="2385" y="1472"/>
                  </a:lnTo>
                  <a:lnTo>
                    <a:pt x="2428" y="1440"/>
                  </a:lnTo>
                  <a:lnTo>
                    <a:pt x="2470" y="1405"/>
                  </a:lnTo>
                  <a:lnTo>
                    <a:pt x="2512" y="1371"/>
                  </a:lnTo>
                  <a:lnTo>
                    <a:pt x="2554" y="1336"/>
                  </a:lnTo>
                  <a:lnTo>
                    <a:pt x="2597" y="1302"/>
                  </a:lnTo>
                  <a:lnTo>
                    <a:pt x="2641" y="1267"/>
                  </a:lnTo>
                  <a:lnTo>
                    <a:pt x="2683" y="1234"/>
                  </a:lnTo>
                  <a:lnTo>
                    <a:pt x="2725" y="1200"/>
                  </a:lnTo>
                  <a:lnTo>
                    <a:pt x="2768" y="1165"/>
                  </a:lnTo>
                  <a:lnTo>
                    <a:pt x="2810" y="1131"/>
                  </a:lnTo>
                  <a:lnTo>
                    <a:pt x="2854" y="1096"/>
                  </a:lnTo>
                  <a:lnTo>
                    <a:pt x="2896" y="1062"/>
                  </a:lnTo>
                  <a:lnTo>
                    <a:pt x="2938" y="1027"/>
                  </a:lnTo>
                  <a:lnTo>
                    <a:pt x="2981" y="994"/>
                  </a:lnTo>
                  <a:lnTo>
                    <a:pt x="3023" y="960"/>
                  </a:lnTo>
                  <a:lnTo>
                    <a:pt x="3065" y="925"/>
                  </a:lnTo>
                  <a:lnTo>
                    <a:pt x="3109" y="891"/>
                  </a:lnTo>
                  <a:lnTo>
                    <a:pt x="3152" y="856"/>
                  </a:lnTo>
                  <a:lnTo>
                    <a:pt x="3194" y="822"/>
                  </a:lnTo>
                  <a:lnTo>
                    <a:pt x="3236" y="789"/>
                  </a:lnTo>
                  <a:lnTo>
                    <a:pt x="3278" y="754"/>
                  </a:lnTo>
                  <a:lnTo>
                    <a:pt x="3321" y="720"/>
                  </a:lnTo>
                  <a:lnTo>
                    <a:pt x="3365" y="685"/>
                  </a:lnTo>
                  <a:lnTo>
                    <a:pt x="3407" y="651"/>
                  </a:lnTo>
                  <a:lnTo>
                    <a:pt x="3449" y="616"/>
                  </a:lnTo>
                  <a:lnTo>
                    <a:pt x="3492" y="582"/>
                  </a:lnTo>
                  <a:lnTo>
                    <a:pt x="3534" y="549"/>
                  </a:lnTo>
                  <a:lnTo>
                    <a:pt x="3576" y="515"/>
                  </a:lnTo>
                  <a:lnTo>
                    <a:pt x="3620" y="480"/>
                  </a:lnTo>
                  <a:lnTo>
                    <a:pt x="3662" y="445"/>
                  </a:lnTo>
                  <a:lnTo>
                    <a:pt x="3705" y="411"/>
                  </a:lnTo>
                  <a:lnTo>
                    <a:pt x="3747" y="376"/>
                  </a:lnTo>
                  <a:lnTo>
                    <a:pt x="3789" y="342"/>
                  </a:lnTo>
                  <a:lnTo>
                    <a:pt x="3831" y="309"/>
                  </a:lnTo>
                  <a:lnTo>
                    <a:pt x="3876" y="275"/>
                  </a:lnTo>
                  <a:lnTo>
                    <a:pt x="3918" y="240"/>
                  </a:lnTo>
                  <a:lnTo>
                    <a:pt x="3960" y="205"/>
                  </a:lnTo>
                  <a:lnTo>
                    <a:pt x="4002" y="171"/>
                  </a:lnTo>
                  <a:lnTo>
                    <a:pt x="4045" y="136"/>
                  </a:lnTo>
                  <a:lnTo>
                    <a:pt x="4087" y="104"/>
                  </a:lnTo>
                  <a:lnTo>
                    <a:pt x="4131" y="69"/>
                  </a:lnTo>
                  <a:lnTo>
                    <a:pt x="4173" y="35"/>
                  </a:lnTo>
                  <a:lnTo>
                    <a:pt x="421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99"/>
            <p:cNvSpPr>
              <a:spLocks noChangeArrowheads="1"/>
            </p:cNvSpPr>
            <p:nvPr/>
          </p:nvSpPr>
          <p:spPr bwMode="auto">
            <a:xfrm rot="16200000">
              <a:off x="2956" y="3254"/>
              <a:ext cx="1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500"/>
            <p:cNvSpPr>
              <a:spLocks noChangeArrowheads="1"/>
            </p:cNvSpPr>
            <p:nvPr/>
          </p:nvSpPr>
          <p:spPr bwMode="auto">
            <a:xfrm rot="16200000">
              <a:off x="2903" y="3055"/>
              <a:ext cx="2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ppy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01"/>
            <p:cNvSpPr>
              <a:spLocks noChangeArrowheads="1"/>
            </p:cNvSpPr>
            <p:nvPr/>
          </p:nvSpPr>
          <p:spPr bwMode="auto">
            <a:xfrm rot="16200000">
              <a:off x="3061" y="2945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502"/>
            <p:cNvSpPr>
              <a:spLocks noChangeArrowheads="1"/>
            </p:cNvSpPr>
            <p:nvPr/>
          </p:nvSpPr>
          <p:spPr bwMode="auto">
            <a:xfrm rot="16200000">
              <a:off x="2984" y="2866"/>
              <a:ext cx="8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503"/>
            <p:cNvSpPr>
              <a:spLocks noChangeArrowheads="1"/>
            </p:cNvSpPr>
            <p:nvPr/>
          </p:nvSpPr>
          <p:spPr bwMode="auto">
            <a:xfrm rot="16200000">
              <a:off x="2981" y="2832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504"/>
            <p:cNvSpPr>
              <a:spLocks noChangeArrowheads="1"/>
            </p:cNvSpPr>
            <p:nvPr/>
          </p:nvSpPr>
          <p:spPr bwMode="auto">
            <a:xfrm rot="16200000">
              <a:off x="2721" y="2532"/>
              <a:ext cx="6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ECP 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displ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505"/>
            <p:cNvSpPr>
              <a:spLocks noChangeArrowheads="1"/>
            </p:cNvSpPr>
            <p:nvPr/>
          </p:nvSpPr>
          <p:spPr bwMode="auto">
            <a:xfrm rot="16200000">
              <a:off x="2981" y="2244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506"/>
            <p:cNvSpPr>
              <a:spLocks noChangeArrowheads="1"/>
            </p:cNvSpPr>
            <p:nvPr/>
          </p:nvSpPr>
          <p:spPr bwMode="auto">
            <a:xfrm rot="16200000">
              <a:off x="2949" y="2175"/>
              <a:ext cx="15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tr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507"/>
            <p:cNvSpPr>
              <a:spLocks noChangeArrowheads="1"/>
            </p:cNvSpPr>
            <p:nvPr/>
          </p:nvSpPr>
          <p:spPr bwMode="auto">
            <a:xfrm rot="16200000">
              <a:off x="2981" y="2108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508"/>
            <p:cNvSpPr>
              <a:spLocks noChangeArrowheads="1"/>
            </p:cNvSpPr>
            <p:nvPr/>
          </p:nvSpPr>
          <p:spPr bwMode="auto">
            <a:xfrm rot="16200000">
              <a:off x="2952" y="2041"/>
              <a:ext cx="13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509"/>
            <p:cNvSpPr>
              <a:spLocks noChangeArrowheads="1"/>
            </p:cNvSpPr>
            <p:nvPr/>
          </p:nvSpPr>
          <p:spPr bwMode="auto">
            <a:xfrm rot="16200000">
              <a:off x="2981" y="2003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510"/>
            <p:cNvSpPr>
              <a:spLocks noChangeArrowheads="1"/>
            </p:cNvSpPr>
            <p:nvPr/>
          </p:nvSpPr>
          <p:spPr bwMode="auto">
            <a:xfrm>
              <a:off x="3894" y="3835"/>
              <a:ext cx="1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511"/>
            <p:cNvSpPr>
              <a:spLocks noChangeArrowheads="1"/>
            </p:cNvSpPr>
            <p:nvPr/>
          </p:nvSpPr>
          <p:spPr bwMode="auto">
            <a:xfrm>
              <a:off x="4041" y="3839"/>
              <a:ext cx="2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ppy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512"/>
            <p:cNvSpPr>
              <a:spLocks noChangeArrowheads="1"/>
            </p:cNvSpPr>
            <p:nvPr/>
          </p:nvSpPr>
          <p:spPr bwMode="auto">
            <a:xfrm>
              <a:off x="4290" y="3916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513"/>
            <p:cNvSpPr>
              <a:spLocks noChangeArrowheads="1"/>
            </p:cNvSpPr>
            <p:nvPr/>
          </p:nvSpPr>
          <p:spPr bwMode="auto">
            <a:xfrm>
              <a:off x="4326" y="3839"/>
              <a:ext cx="8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514"/>
            <p:cNvSpPr>
              <a:spLocks noChangeArrowheads="1"/>
            </p:cNvSpPr>
            <p:nvPr/>
          </p:nvSpPr>
          <p:spPr bwMode="auto">
            <a:xfrm>
              <a:off x="4357" y="3839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515"/>
            <p:cNvSpPr>
              <a:spLocks noChangeArrowheads="1"/>
            </p:cNvSpPr>
            <p:nvPr/>
          </p:nvSpPr>
          <p:spPr bwMode="auto">
            <a:xfrm>
              <a:off x="4393" y="3835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ECP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516"/>
            <p:cNvSpPr>
              <a:spLocks noChangeArrowheads="1"/>
            </p:cNvSpPr>
            <p:nvPr/>
          </p:nvSpPr>
          <p:spPr bwMode="auto">
            <a:xfrm>
              <a:off x="4621" y="3839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517"/>
            <p:cNvSpPr>
              <a:spLocks noChangeArrowheads="1"/>
            </p:cNvSpPr>
            <p:nvPr/>
          </p:nvSpPr>
          <p:spPr bwMode="auto">
            <a:xfrm>
              <a:off x="4658" y="3839"/>
              <a:ext cx="15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tr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518"/>
            <p:cNvSpPr>
              <a:spLocks noChangeArrowheads="1"/>
            </p:cNvSpPr>
            <p:nvPr/>
          </p:nvSpPr>
          <p:spPr bwMode="auto">
            <a:xfrm>
              <a:off x="4755" y="3839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519"/>
            <p:cNvSpPr>
              <a:spLocks noChangeArrowheads="1"/>
            </p:cNvSpPr>
            <p:nvPr/>
          </p:nvSpPr>
          <p:spPr bwMode="auto">
            <a:xfrm>
              <a:off x="4792" y="3828"/>
              <a:ext cx="13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520"/>
            <p:cNvSpPr>
              <a:spLocks noChangeArrowheads="1"/>
            </p:cNvSpPr>
            <p:nvPr/>
          </p:nvSpPr>
          <p:spPr bwMode="auto">
            <a:xfrm>
              <a:off x="4858" y="3839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Group 525"/>
          <p:cNvGrpSpPr>
            <a:grpSpLocks noChangeAspect="1"/>
          </p:cNvGrpSpPr>
          <p:nvPr/>
        </p:nvGrpSpPr>
        <p:grpSpPr bwMode="auto">
          <a:xfrm>
            <a:off x="179388" y="2565400"/>
            <a:ext cx="4900612" cy="3751263"/>
            <a:chOff x="113" y="1616"/>
            <a:chExt cx="3087" cy="2363"/>
          </a:xfrm>
        </p:grpSpPr>
        <p:sp>
          <p:nvSpPr>
            <p:cNvPr id="295" name="AutoShape 524"/>
            <p:cNvSpPr>
              <a:spLocks noChangeAspect="1" noChangeArrowheads="1" noTextEdit="1"/>
            </p:cNvSpPr>
            <p:nvPr/>
          </p:nvSpPr>
          <p:spPr bwMode="auto">
            <a:xfrm>
              <a:off x="113" y="1616"/>
              <a:ext cx="3087" cy="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6" name="Group 726"/>
            <p:cNvGrpSpPr>
              <a:grpSpLocks/>
            </p:cNvGrpSpPr>
            <p:nvPr/>
          </p:nvGrpSpPr>
          <p:grpSpPr bwMode="auto">
            <a:xfrm>
              <a:off x="447" y="1890"/>
              <a:ext cx="2325" cy="1888"/>
              <a:chOff x="447" y="1890"/>
              <a:chExt cx="2325" cy="1888"/>
            </a:xfrm>
          </p:grpSpPr>
          <p:sp>
            <p:nvSpPr>
              <p:cNvPr id="390" name="Line 526"/>
              <p:cNvSpPr>
                <a:spLocks noChangeShapeType="1"/>
              </p:cNvSpPr>
              <p:nvPr/>
            </p:nvSpPr>
            <p:spPr bwMode="auto">
              <a:xfrm>
                <a:off x="665" y="3585"/>
                <a:ext cx="2107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527"/>
              <p:cNvSpPr>
                <a:spLocks noChangeShapeType="1"/>
              </p:cNvSpPr>
              <p:nvPr/>
            </p:nvSpPr>
            <p:spPr bwMode="auto">
              <a:xfrm>
                <a:off x="1035" y="3585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528"/>
              <p:cNvSpPr>
                <a:spLocks noChangeShapeType="1"/>
              </p:cNvSpPr>
              <p:nvPr/>
            </p:nvSpPr>
            <p:spPr bwMode="auto">
              <a:xfrm>
                <a:off x="1426" y="3585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529"/>
              <p:cNvSpPr>
                <a:spLocks noChangeShapeType="1"/>
              </p:cNvSpPr>
              <p:nvPr/>
            </p:nvSpPr>
            <p:spPr bwMode="auto">
              <a:xfrm>
                <a:off x="1816" y="3585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530"/>
              <p:cNvSpPr>
                <a:spLocks noChangeShapeType="1"/>
              </p:cNvSpPr>
              <p:nvPr/>
            </p:nvSpPr>
            <p:spPr bwMode="auto">
              <a:xfrm>
                <a:off x="2207" y="3585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531"/>
              <p:cNvSpPr>
                <a:spLocks noChangeShapeType="1"/>
              </p:cNvSpPr>
              <p:nvPr/>
            </p:nvSpPr>
            <p:spPr bwMode="auto">
              <a:xfrm>
                <a:off x="2596" y="3585"/>
                <a:ext cx="0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532"/>
              <p:cNvSpPr>
                <a:spLocks noChangeShapeType="1"/>
              </p:cNvSpPr>
              <p:nvPr/>
            </p:nvSpPr>
            <p:spPr bwMode="auto">
              <a:xfrm>
                <a:off x="841" y="3585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533"/>
              <p:cNvSpPr>
                <a:spLocks noChangeShapeType="1"/>
              </p:cNvSpPr>
              <p:nvPr/>
            </p:nvSpPr>
            <p:spPr bwMode="auto">
              <a:xfrm>
                <a:off x="1230" y="3585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534"/>
              <p:cNvSpPr>
                <a:spLocks noChangeShapeType="1"/>
              </p:cNvSpPr>
              <p:nvPr/>
            </p:nvSpPr>
            <p:spPr bwMode="auto">
              <a:xfrm>
                <a:off x="1621" y="3585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535"/>
              <p:cNvSpPr>
                <a:spLocks noChangeShapeType="1"/>
              </p:cNvSpPr>
              <p:nvPr/>
            </p:nvSpPr>
            <p:spPr bwMode="auto">
              <a:xfrm>
                <a:off x="2011" y="3585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536"/>
              <p:cNvSpPr>
                <a:spLocks noChangeShapeType="1"/>
              </p:cNvSpPr>
              <p:nvPr/>
            </p:nvSpPr>
            <p:spPr bwMode="auto">
              <a:xfrm>
                <a:off x="2401" y="3585"/>
                <a:ext cx="0" cy="3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537"/>
              <p:cNvSpPr>
                <a:spLocks noChangeShapeType="1"/>
              </p:cNvSpPr>
              <p:nvPr/>
            </p:nvSpPr>
            <p:spPr bwMode="auto">
              <a:xfrm flipV="1">
                <a:off x="665" y="1890"/>
                <a:ext cx="0" cy="16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538"/>
              <p:cNvSpPr>
                <a:spLocks noChangeShapeType="1"/>
              </p:cNvSpPr>
              <p:nvPr/>
            </p:nvSpPr>
            <p:spPr bwMode="auto">
              <a:xfrm flipH="1">
                <a:off x="649" y="3287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539"/>
              <p:cNvSpPr>
                <a:spLocks noChangeShapeType="1"/>
              </p:cNvSpPr>
              <p:nvPr/>
            </p:nvSpPr>
            <p:spPr bwMode="auto">
              <a:xfrm flipH="1">
                <a:off x="649" y="2973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540"/>
              <p:cNvSpPr>
                <a:spLocks noChangeShapeType="1"/>
              </p:cNvSpPr>
              <p:nvPr/>
            </p:nvSpPr>
            <p:spPr bwMode="auto">
              <a:xfrm flipH="1">
                <a:off x="649" y="2659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541"/>
              <p:cNvSpPr>
                <a:spLocks noChangeShapeType="1"/>
              </p:cNvSpPr>
              <p:nvPr/>
            </p:nvSpPr>
            <p:spPr bwMode="auto">
              <a:xfrm flipH="1">
                <a:off x="649" y="2344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Line 542"/>
              <p:cNvSpPr>
                <a:spLocks noChangeShapeType="1"/>
              </p:cNvSpPr>
              <p:nvPr/>
            </p:nvSpPr>
            <p:spPr bwMode="auto">
              <a:xfrm flipH="1">
                <a:off x="649" y="2031"/>
                <a:ext cx="1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543"/>
              <p:cNvSpPr>
                <a:spLocks noChangeShapeType="1"/>
              </p:cNvSpPr>
              <p:nvPr/>
            </p:nvSpPr>
            <p:spPr bwMode="auto">
              <a:xfrm flipH="1">
                <a:off x="632" y="3444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544"/>
              <p:cNvSpPr>
                <a:spLocks noChangeShapeType="1"/>
              </p:cNvSpPr>
              <p:nvPr/>
            </p:nvSpPr>
            <p:spPr bwMode="auto">
              <a:xfrm flipH="1">
                <a:off x="632" y="3131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545"/>
              <p:cNvSpPr>
                <a:spLocks noChangeShapeType="1"/>
              </p:cNvSpPr>
              <p:nvPr/>
            </p:nvSpPr>
            <p:spPr bwMode="auto">
              <a:xfrm flipH="1">
                <a:off x="632" y="2816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546"/>
              <p:cNvSpPr>
                <a:spLocks noChangeShapeType="1"/>
              </p:cNvSpPr>
              <p:nvPr/>
            </p:nvSpPr>
            <p:spPr bwMode="auto">
              <a:xfrm flipH="1">
                <a:off x="632" y="2502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547"/>
              <p:cNvSpPr>
                <a:spLocks noChangeShapeType="1"/>
              </p:cNvSpPr>
              <p:nvPr/>
            </p:nvSpPr>
            <p:spPr bwMode="auto">
              <a:xfrm flipH="1">
                <a:off x="632" y="2188"/>
                <a:ext cx="3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548"/>
              <p:cNvSpPr>
                <a:spLocks noChangeArrowheads="1"/>
              </p:cNvSpPr>
              <p:nvPr/>
            </p:nvSpPr>
            <p:spPr bwMode="auto">
              <a:xfrm>
                <a:off x="760" y="3627"/>
                <a:ext cx="2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" name="Rectangle 549"/>
              <p:cNvSpPr>
                <a:spLocks noChangeArrowheads="1"/>
              </p:cNvSpPr>
              <p:nvPr/>
            </p:nvSpPr>
            <p:spPr bwMode="auto">
              <a:xfrm>
                <a:off x="1200" y="3627"/>
                <a:ext cx="1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4" name="Rectangle 550"/>
              <p:cNvSpPr>
                <a:spLocks noChangeArrowheads="1"/>
              </p:cNvSpPr>
              <p:nvPr/>
            </p:nvSpPr>
            <p:spPr bwMode="auto">
              <a:xfrm>
                <a:off x="1559" y="3627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5" name="Rectangle 551"/>
              <p:cNvSpPr>
                <a:spLocks noChangeArrowheads="1"/>
              </p:cNvSpPr>
              <p:nvPr/>
            </p:nvSpPr>
            <p:spPr bwMode="auto">
              <a:xfrm>
                <a:off x="1948" y="3627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6" name="Rectangle 552"/>
              <p:cNvSpPr>
                <a:spLocks noChangeArrowheads="1"/>
              </p:cNvSpPr>
              <p:nvPr/>
            </p:nvSpPr>
            <p:spPr bwMode="auto">
              <a:xfrm>
                <a:off x="2339" y="3627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7" name="Rectangle 553"/>
              <p:cNvSpPr>
                <a:spLocks noChangeArrowheads="1"/>
              </p:cNvSpPr>
              <p:nvPr/>
            </p:nvSpPr>
            <p:spPr bwMode="auto">
              <a:xfrm>
                <a:off x="447" y="3377"/>
                <a:ext cx="2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8" name="Rectangle 554"/>
              <p:cNvSpPr>
                <a:spLocks noChangeArrowheads="1"/>
              </p:cNvSpPr>
              <p:nvPr/>
            </p:nvSpPr>
            <p:spPr bwMode="auto">
              <a:xfrm>
                <a:off x="547" y="3063"/>
                <a:ext cx="112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" name="Rectangle 555"/>
              <p:cNvSpPr>
                <a:spLocks noChangeArrowheads="1"/>
              </p:cNvSpPr>
              <p:nvPr/>
            </p:nvSpPr>
            <p:spPr bwMode="auto">
              <a:xfrm>
                <a:off x="484" y="2748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" name="Rectangle 556"/>
              <p:cNvSpPr>
                <a:spLocks noChangeArrowheads="1"/>
              </p:cNvSpPr>
              <p:nvPr/>
            </p:nvSpPr>
            <p:spPr bwMode="auto">
              <a:xfrm>
                <a:off x="484" y="2434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" name="Rectangle 557"/>
              <p:cNvSpPr>
                <a:spLocks noChangeArrowheads="1"/>
              </p:cNvSpPr>
              <p:nvPr/>
            </p:nvSpPr>
            <p:spPr bwMode="auto">
              <a:xfrm>
                <a:off x="484" y="2121"/>
                <a:ext cx="17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2" name="Line 558"/>
              <p:cNvSpPr>
                <a:spLocks noChangeShapeType="1"/>
              </p:cNvSpPr>
              <p:nvPr/>
            </p:nvSpPr>
            <p:spPr bwMode="auto">
              <a:xfrm>
                <a:off x="720" y="349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559"/>
              <p:cNvSpPr>
                <a:spLocks noChangeShapeType="1"/>
              </p:cNvSpPr>
              <p:nvPr/>
            </p:nvSpPr>
            <p:spPr bwMode="auto">
              <a:xfrm flipH="1">
                <a:off x="720" y="349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560"/>
              <p:cNvSpPr>
                <a:spLocks noChangeShapeType="1"/>
              </p:cNvSpPr>
              <p:nvPr/>
            </p:nvSpPr>
            <p:spPr bwMode="auto">
              <a:xfrm>
                <a:off x="741" y="349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561"/>
              <p:cNvSpPr>
                <a:spLocks noChangeShapeType="1"/>
              </p:cNvSpPr>
              <p:nvPr/>
            </p:nvSpPr>
            <p:spPr bwMode="auto">
              <a:xfrm>
                <a:off x="720" y="3516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562"/>
              <p:cNvSpPr>
                <a:spLocks noChangeShapeType="1"/>
              </p:cNvSpPr>
              <p:nvPr/>
            </p:nvSpPr>
            <p:spPr bwMode="auto">
              <a:xfrm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563"/>
              <p:cNvSpPr>
                <a:spLocks noChangeShapeType="1"/>
              </p:cNvSpPr>
              <p:nvPr/>
            </p:nvSpPr>
            <p:spPr bwMode="auto">
              <a:xfrm flipH="1"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564"/>
              <p:cNvSpPr>
                <a:spLocks noChangeShapeType="1"/>
              </p:cNvSpPr>
              <p:nvPr/>
            </p:nvSpPr>
            <p:spPr bwMode="auto">
              <a:xfrm>
                <a:off x="2111" y="240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565"/>
              <p:cNvSpPr>
                <a:spLocks noChangeShapeType="1"/>
              </p:cNvSpPr>
              <p:nvPr/>
            </p:nvSpPr>
            <p:spPr bwMode="auto">
              <a:xfrm>
                <a:off x="2089" y="2427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Line 566"/>
              <p:cNvSpPr>
                <a:spLocks noChangeShapeType="1"/>
              </p:cNvSpPr>
              <p:nvPr/>
            </p:nvSpPr>
            <p:spPr bwMode="auto">
              <a:xfrm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Line 567"/>
              <p:cNvSpPr>
                <a:spLocks noChangeShapeType="1"/>
              </p:cNvSpPr>
              <p:nvPr/>
            </p:nvSpPr>
            <p:spPr bwMode="auto">
              <a:xfrm flipH="1"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Line 568"/>
              <p:cNvSpPr>
                <a:spLocks noChangeShapeType="1"/>
              </p:cNvSpPr>
              <p:nvPr/>
            </p:nvSpPr>
            <p:spPr bwMode="auto">
              <a:xfrm>
                <a:off x="2629" y="198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569"/>
              <p:cNvSpPr>
                <a:spLocks noChangeShapeType="1"/>
              </p:cNvSpPr>
              <p:nvPr/>
            </p:nvSpPr>
            <p:spPr bwMode="auto">
              <a:xfrm>
                <a:off x="2608" y="200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570"/>
              <p:cNvSpPr>
                <a:spLocks noChangeShapeType="1"/>
              </p:cNvSpPr>
              <p:nvPr/>
            </p:nvSpPr>
            <p:spPr bwMode="auto">
              <a:xfrm>
                <a:off x="2363" y="218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571"/>
              <p:cNvSpPr>
                <a:spLocks noChangeShapeType="1"/>
              </p:cNvSpPr>
              <p:nvPr/>
            </p:nvSpPr>
            <p:spPr bwMode="auto">
              <a:xfrm flipH="1">
                <a:off x="2363" y="218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572"/>
              <p:cNvSpPr>
                <a:spLocks noChangeShapeType="1"/>
              </p:cNvSpPr>
              <p:nvPr/>
            </p:nvSpPr>
            <p:spPr bwMode="auto">
              <a:xfrm>
                <a:off x="2384" y="218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573"/>
              <p:cNvSpPr>
                <a:spLocks noChangeShapeType="1"/>
              </p:cNvSpPr>
              <p:nvPr/>
            </p:nvSpPr>
            <p:spPr bwMode="auto">
              <a:xfrm>
                <a:off x="2363" y="2206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574"/>
              <p:cNvSpPr>
                <a:spLocks noChangeShapeType="1"/>
              </p:cNvSpPr>
              <p:nvPr/>
            </p:nvSpPr>
            <p:spPr bwMode="auto">
              <a:xfrm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575"/>
              <p:cNvSpPr>
                <a:spLocks noChangeShapeType="1"/>
              </p:cNvSpPr>
              <p:nvPr/>
            </p:nvSpPr>
            <p:spPr bwMode="auto">
              <a:xfrm flipH="1"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576"/>
              <p:cNvSpPr>
                <a:spLocks noChangeShapeType="1"/>
              </p:cNvSpPr>
              <p:nvPr/>
            </p:nvSpPr>
            <p:spPr bwMode="auto">
              <a:xfrm>
                <a:off x="2667" y="195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577"/>
              <p:cNvSpPr>
                <a:spLocks noChangeShapeType="1"/>
              </p:cNvSpPr>
              <p:nvPr/>
            </p:nvSpPr>
            <p:spPr bwMode="auto">
              <a:xfrm>
                <a:off x="2646" y="197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578"/>
              <p:cNvSpPr>
                <a:spLocks noChangeShapeType="1"/>
              </p:cNvSpPr>
              <p:nvPr/>
            </p:nvSpPr>
            <p:spPr bwMode="auto">
              <a:xfrm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579"/>
              <p:cNvSpPr>
                <a:spLocks noChangeShapeType="1"/>
              </p:cNvSpPr>
              <p:nvPr/>
            </p:nvSpPr>
            <p:spPr bwMode="auto">
              <a:xfrm flipH="1"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580"/>
              <p:cNvSpPr>
                <a:spLocks noChangeShapeType="1"/>
              </p:cNvSpPr>
              <p:nvPr/>
            </p:nvSpPr>
            <p:spPr bwMode="auto">
              <a:xfrm>
                <a:off x="1805" y="265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581"/>
              <p:cNvSpPr>
                <a:spLocks noChangeShapeType="1"/>
              </p:cNvSpPr>
              <p:nvPr/>
            </p:nvSpPr>
            <p:spPr bwMode="auto">
              <a:xfrm>
                <a:off x="1784" y="267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582"/>
              <p:cNvSpPr>
                <a:spLocks noChangeShapeType="1"/>
              </p:cNvSpPr>
              <p:nvPr/>
            </p:nvSpPr>
            <p:spPr bwMode="auto">
              <a:xfrm>
                <a:off x="2172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583"/>
              <p:cNvSpPr>
                <a:spLocks noChangeShapeType="1"/>
              </p:cNvSpPr>
              <p:nvPr/>
            </p:nvSpPr>
            <p:spPr bwMode="auto">
              <a:xfrm flipH="1">
                <a:off x="2172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584"/>
              <p:cNvSpPr>
                <a:spLocks noChangeShapeType="1"/>
              </p:cNvSpPr>
              <p:nvPr/>
            </p:nvSpPr>
            <p:spPr bwMode="auto">
              <a:xfrm>
                <a:off x="2193" y="233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585"/>
              <p:cNvSpPr>
                <a:spLocks noChangeShapeType="1"/>
              </p:cNvSpPr>
              <p:nvPr/>
            </p:nvSpPr>
            <p:spPr bwMode="auto">
              <a:xfrm>
                <a:off x="2172" y="235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586"/>
              <p:cNvSpPr>
                <a:spLocks noChangeShapeType="1"/>
              </p:cNvSpPr>
              <p:nvPr/>
            </p:nvSpPr>
            <p:spPr bwMode="auto">
              <a:xfrm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587"/>
              <p:cNvSpPr>
                <a:spLocks noChangeShapeType="1"/>
              </p:cNvSpPr>
              <p:nvPr/>
            </p:nvSpPr>
            <p:spPr bwMode="auto">
              <a:xfrm flipH="1"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588"/>
              <p:cNvSpPr>
                <a:spLocks noChangeShapeType="1"/>
              </p:cNvSpPr>
              <p:nvPr/>
            </p:nvSpPr>
            <p:spPr bwMode="auto">
              <a:xfrm>
                <a:off x="2542" y="20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589"/>
              <p:cNvSpPr>
                <a:spLocks noChangeShapeType="1"/>
              </p:cNvSpPr>
              <p:nvPr/>
            </p:nvSpPr>
            <p:spPr bwMode="auto">
              <a:xfrm>
                <a:off x="2521" y="20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590"/>
              <p:cNvSpPr>
                <a:spLocks noChangeShapeType="1"/>
              </p:cNvSpPr>
              <p:nvPr/>
            </p:nvSpPr>
            <p:spPr bwMode="auto">
              <a:xfrm>
                <a:off x="854" y="3368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591"/>
              <p:cNvSpPr>
                <a:spLocks noChangeShapeType="1"/>
              </p:cNvSpPr>
              <p:nvPr/>
            </p:nvSpPr>
            <p:spPr bwMode="auto">
              <a:xfrm flipH="1">
                <a:off x="854" y="3368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592"/>
              <p:cNvSpPr>
                <a:spLocks noChangeShapeType="1"/>
              </p:cNvSpPr>
              <p:nvPr/>
            </p:nvSpPr>
            <p:spPr bwMode="auto">
              <a:xfrm>
                <a:off x="875" y="3368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593"/>
              <p:cNvSpPr>
                <a:spLocks noChangeShapeType="1"/>
              </p:cNvSpPr>
              <p:nvPr/>
            </p:nvSpPr>
            <p:spPr bwMode="auto">
              <a:xfrm>
                <a:off x="854" y="3389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594"/>
              <p:cNvSpPr>
                <a:spLocks noChangeShapeType="1"/>
              </p:cNvSpPr>
              <p:nvPr/>
            </p:nvSpPr>
            <p:spPr bwMode="auto">
              <a:xfrm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595"/>
              <p:cNvSpPr>
                <a:spLocks noChangeShapeType="1"/>
              </p:cNvSpPr>
              <p:nvPr/>
            </p:nvSpPr>
            <p:spPr bwMode="auto">
              <a:xfrm flipH="1"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596"/>
              <p:cNvSpPr>
                <a:spLocks noChangeShapeType="1"/>
              </p:cNvSpPr>
              <p:nvPr/>
            </p:nvSpPr>
            <p:spPr bwMode="auto">
              <a:xfrm>
                <a:off x="2601" y="2007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597"/>
              <p:cNvSpPr>
                <a:spLocks noChangeShapeType="1"/>
              </p:cNvSpPr>
              <p:nvPr/>
            </p:nvSpPr>
            <p:spPr bwMode="auto">
              <a:xfrm>
                <a:off x="2580" y="202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598"/>
              <p:cNvSpPr>
                <a:spLocks noChangeShapeType="1"/>
              </p:cNvSpPr>
              <p:nvPr/>
            </p:nvSpPr>
            <p:spPr bwMode="auto">
              <a:xfrm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599"/>
              <p:cNvSpPr>
                <a:spLocks noChangeShapeType="1"/>
              </p:cNvSpPr>
              <p:nvPr/>
            </p:nvSpPr>
            <p:spPr bwMode="auto">
              <a:xfrm flipH="1"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600"/>
              <p:cNvSpPr>
                <a:spLocks noChangeShapeType="1"/>
              </p:cNvSpPr>
              <p:nvPr/>
            </p:nvSpPr>
            <p:spPr bwMode="auto">
              <a:xfrm>
                <a:off x="2251" y="228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601"/>
              <p:cNvSpPr>
                <a:spLocks noChangeShapeType="1"/>
              </p:cNvSpPr>
              <p:nvPr/>
            </p:nvSpPr>
            <p:spPr bwMode="auto">
              <a:xfrm>
                <a:off x="2230" y="230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602"/>
              <p:cNvSpPr>
                <a:spLocks noChangeShapeType="1"/>
              </p:cNvSpPr>
              <p:nvPr/>
            </p:nvSpPr>
            <p:spPr bwMode="auto">
              <a:xfrm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603"/>
              <p:cNvSpPr>
                <a:spLocks noChangeShapeType="1"/>
              </p:cNvSpPr>
              <p:nvPr/>
            </p:nvSpPr>
            <p:spPr bwMode="auto">
              <a:xfrm flipH="1"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604"/>
              <p:cNvSpPr>
                <a:spLocks noChangeShapeType="1"/>
              </p:cNvSpPr>
              <p:nvPr/>
            </p:nvSpPr>
            <p:spPr bwMode="auto">
              <a:xfrm>
                <a:off x="2442" y="2131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605"/>
              <p:cNvSpPr>
                <a:spLocks noChangeShapeType="1"/>
              </p:cNvSpPr>
              <p:nvPr/>
            </p:nvSpPr>
            <p:spPr bwMode="auto">
              <a:xfrm>
                <a:off x="2421" y="215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606"/>
              <p:cNvSpPr>
                <a:spLocks noChangeShapeType="1"/>
              </p:cNvSpPr>
              <p:nvPr/>
            </p:nvSpPr>
            <p:spPr bwMode="auto">
              <a:xfrm>
                <a:off x="2173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607"/>
              <p:cNvSpPr>
                <a:spLocks noChangeShapeType="1"/>
              </p:cNvSpPr>
              <p:nvPr/>
            </p:nvSpPr>
            <p:spPr bwMode="auto">
              <a:xfrm flipH="1">
                <a:off x="2173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608"/>
              <p:cNvSpPr>
                <a:spLocks noChangeShapeType="1"/>
              </p:cNvSpPr>
              <p:nvPr/>
            </p:nvSpPr>
            <p:spPr bwMode="auto">
              <a:xfrm>
                <a:off x="2194" y="233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609"/>
              <p:cNvSpPr>
                <a:spLocks noChangeShapeType="1"/>
              </p:cNvSpPr>
              <p:nvPr/>
            </p:nvSpPr>
            <p:spPr bwMode="auto">
              <a:xfrm>
                <a:off x="2173" y="235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610"/>
              <p:cNvSpPr>
                <a:spLocks noChangeShapeType="1"/>
              </p:cNvSpPr>
              <p:nvPr/>
            </p:nvSpPr>
            <p:spPr bwMode="auto">
              <a:xfrm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611"/>
              <p:cNvSpPr>
                <a:spLocks noChangeShapeType="1"/>
              </p:cNvSpPr>
              <p:nvPr/>
            </p:nvSpPr>
            <p:spPr bwMode="auto">
              <a:xfrm flipH="1"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612"/>
              <p:cNvSpPr>
                <a:spLocks noChangeShapeType="1"/>
              </p:cNvSpPr>
              <p:nvPr/>
            </p:nvSpPr>
            <p:spPr bwMode="auto">
              <a:xfrm>
                <a:off x="2251" y="228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613"/>
              <p:cNvSpPr>
                <a:spLocks noChangeShapeType="1"/>
              </p:cNvSpPr>
              <p:nvPr/>
            </p:nvSpPr>
            <p:spPr bwMode="auto">
              <a:xfrm>
                <a:off x="2230" y="230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614"/>
              <p:cNvSpPr>
                <a:spLocks noChangeShapeType="1"/>
              </p:cNvSpPr>
              <p:nvPr/>
            </p:nvSpPr>
            <p:spPr bwMode="auto">
              <a:xfrm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615"/>
              <p:cNvSpPr>
                <a:spLocks noChangeShapeType="1"/>
              </p:cNvSpPr>
              <p:nvPr/>
            </p:nvSpPr>
            <p:spPr bwMode="auto">
              <a:xfrm flipH="1"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16"/>
              <p:cNvSpPr>
                <a:spLocks noChangeShapeType="1"/>
              </p:cNvSpPr>
              <p:nvPr/>
            </p:nvSpPr>
            <p:spPr bwMode="auto">
              <a:xfrm>
                <a:off x="2442" y="2131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617"/>
              <p:cNvSpPr>
                <a:spLocks noChangeShapeType="1"/>
              </p:cNvSpPr>
              <p:nvPr/>
            </p:nvSpPr>
            <p:spPr bwMode="auto">
              <a:xfrm>
                <a:off x="2421" y="215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18"/>
              <p:cNvSpPr>
                <a:spLocks noChangeShapeType="1"/>
              </p:cNvSpPr>
              <p:nvPr/>
            </p:nvSpPr>
            <p:spPr bwMode="auto">
              <a:xfrm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619"/>
              <p:cNvSpPr>
                <a:spLocks noChangeShapeType="1"/>
              </p:cNvSpPr>
              <p:nvPr/>
            </p:nvSpPr>
            <p:spPr bwMode="auto">
              <a:xfrm flipH="1"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620"/>
              <p:cNvSpPr>
                <a:spLocks noChangeShapeType="1"/>
              </p:cNvSpPr>
              <p:nvPr/>
            </p:nvSpPr>
            <p:spPr bwMode="auto">
              <a:xfrm>
                <a:off x="2601" y="2007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21"/>
              <p:cNvSpPr>
                <a:spLocks noChangeShapeType="1"/>
              </p:cNvSpPr>
              <p:nvPr/>
            </p:nvSpPr>
            <p:spPr bwMode="auto">
              <a:xfrm>
                <a:off x="2580" y="202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622"/>
              <p:cNvSpPr>
                <a:spLocks noChangeShapeType="1"/>
              </p:cNvSpPr>
              <p:nvPr/>
            </p:nvSpPr>
            <p:spPr bwMode="auto">
              <a:xfrm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623"/>
              <p:cNvSpPr>
                <a:spLocks noChangeShapeType="1"/>
              </p:cNvSpPr>
              <p:nvPr/>
            </p:nvSpPr>
            <p:spPr bwMode="auto">
              <a:xfrm flipH="1"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624"/>
              <p:cNvSpPr>
                <a:spLocks noChangeShapeType="1"/>
              </p:cNvSpPr>
              <p:nvPr/>
            </p:nvSpPr>
            <p:spPr bwMode="auto">
              <a:xfrm>
                <a:off x="2542" y="20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625"/>
              <p:cNvSpPr>
                <a:spLocks noChangeShapeType="1"/>
              </p:cNvSpPr>
              <p:nvPr/>
            </p:nvSpPr>
            <p:spPr bwMode="auto">
              <a:xfrm>
                <a:off x="2521" y="20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626"/>
              <p:cNvSpPr>
                <a:spLocks noChangeShapeType="1"/>
              </p:cNvSpPr>
              <p:nvPr/>
            </p:nvSpPr>
            <p:spPr bwMode="auto">
              <a:xfrm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627"/>
              <p:cNvSpPr>
                <a:spLocks noChangeShapeType="1"/>
              </p:cNvSpPr>
              <p:nvPr/>
            </p:nvSpPr>
            <p:spPr bwMode="auto">
              <a:xfrm flipH="1"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628"/>
              <p:cNvSpPr>
                <a:spLocks noChangeShapeType="1"/>
              </p:cNvSpPr>
              <p:nvPr/>
            </p:nvSpPr>
            <p:spPr bwMode="auto">
              <a:xfrm>
                <a:off x="1805" y="265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629"/>
              <p:cNvSpPr>
                <a:spLocks noChangeShapeType="1"/>
              </p:cNvSpPr>
              <p:nvPr/>
            </p:nvSpPr>
            <p:spPr bwMode="auto">
              <a:xfrm>
                <a:off x="1784" y="267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630"/>
              <p:cNvSpPr>
                <a:spLocks noChangeShapeType="1"/>
              </p:cNvSpPr>
              <p:nvPr/>
            </p:nvSpPr>
            <p:spPr bwMode="auto">
              <a:xfrm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631"/>
              <p:cNvSpPr>
                <a:spLocks noChangeShapeType="1"/>
              </p:cNvSpPr>
              <p:nvPr/>
            </p:nvSpPr>
            <p:spPr bwMode="auto">
              <a:xfrm flipH="1"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632"/>
              <p:cNvSpPr>
                <a:spLocks noChangeShapeType="1"/>
              </p:cNvSpPr>
              <p:nvPr/>
            </p:nvSpPr>
            <p:spPr bwMode="auto">
              <a:xfrm>
                <a:off x="2111" y="240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633"/>
              <p:cNvSpPr>
                <a:spLocks noChangeShapeType="1"/>
              </p:cNvSpPr>
              <p:nvPr/>
            </p:nvSpPr>
            <p:spPr bwMode="auto">
              <a:xfrm>
                <a:off x="2089" y="2427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634"/>
              <p:cNvSpPr>
                <a:spLocks noChangeShapeType="1"/>
              </p:cNvSpPr>
              <p:nvPr/>
            </p:nvSpPr>
            <p:spPr bwMode="auto">
              <a:xfrm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635"/>
              <p:cNvSpPr>
                <a:spLocks noChangeShapeType="1"/>
              </p:cNvSpPr>
              <p:nvPr/>
            </p:nvSpPr>
            <p:spPr bwMode="auto">
              <a:xfrm flipH="1"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636"/>
              <p:cNvSpPr>
                <a:spLocks noChangeShapeType="1"/>
              </p:cNvSpPr>
              <p:nvPr/>
            </p:nvSpPr>
            <p:spPr bwMode="auto">
              <a:xfrm>
                <a:off x="2667" y="195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637"/>
              <p:cNvSpPr>
                <a:spLocks noChangeShapeType="1"/>
              </p:cNvSpPr>
              <p:nvPr/>
            </p:nvSpPr>
            <p:spPr bwMode="auto">
              <a:xfrm>
                <a:off x="2646" y="197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638"/>
              <p:cNvSpPr>
                <a:spLocks noChangeShapeType="1"/>
              </p:cNvSpPr>
              <p:nvPr/>
            </p:nvSpPr>
            <p:spPr bwMode="auto">
              <a:xfrm>
                <a:off x="2363" y="21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639"/>
              <p:cNvSpPr>
                <a:spLocks noChangeShapeType="1"/>
              </p:cNvSpPr>
              <p:nvPr/>
            </p:nvSpPr>
            <p:spPr bwMode="auto">
              <a:xfrm flipH="1">
                <a:off x="2363" y="21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640"/>
              <p:cNvSpPr>
                <a:spLocks noChangeShapeType="1"/>
              </p:cNvSpPr>
              <p:nvPr/>
            </p:nvSpPr>
            <p:spPr bwMode="auto">
              <a:xfrm>
                <a:off x="2384" y="218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641"/>
              <p:cNvSpPr>
                <a:spLocks noChangeShapeType="1"/>
              </p:cNvSpPr>
              <p:nvPr/>
            </p:nvSpPr>
            <p:spPr bwMode="auto">
              <a:xfrm>
                <a:off x="2363" y="220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642"/>
              <p:cNvSpPr>
                <a:spLocks noChangeShapeType="1"/>
              </p:cNvSpPr>
              <p:nvPr/>
            </p:nvSpPr>
            <p:spPr bwMode="auto">
              <a:xfrm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643"/>
              <p:cNvSpPr>
                <a:spLocks noChangeShapeType="1"/>
              </p:cNvSpPr>
              <p:nvPr/>
            </p:nvSpPr>
            <p:spPr bwMode="auto">
              <a:xfrm flipH="1"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644"/>
              <p:cNvSpPr>
                <a:spLocks noChangeShapeType="1"/>
              </p:cNvSpPr>
              <p:nvPr/>
            </p:nvSpPr>
            <p:spPr bwMode="auto">
              <a:xfrm>
                <a:off x="2629" y="198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645"/>
              <p:cNvSpPr>
                <a:spLocks noChangeShapeType="1"/>
              </p:cNvSpPr>
              <p:nvPr/>
            </p:nvSpPr>
            <p:spPr bwMode="auto">
              <a:xfrm>
                <a:off x="2608" y="200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646"/>
              <p:cNvSpPr>
                <a:spLocks noChangeShapeType="1"/>
              </p:cNvSpPr>
              <p:nvPr/>
            </p:nvSpPr>
            <p:spPr bwMode="auto">
              <a:xfrm>
                <a:off x="2173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647"/>
              <p:cNvSpPr>
                <a:spLocks noChangeShapeType="1"/>
              </p:cNvSpPr>
              <p:nvPr/>
            </p:nvSpPr>
            <p:spPr bwMode="auto">
              <a:xfrm flipH="1">
                <a:off x="2173" y="2330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648"/>
              <p:cNvSpPr>
                <a:spLocks noChangeShapeType="1"/>
              </p:cNvSpPr>
              <p:nvPr/>
            </p:nvSpPr>
            <p:spPr bwMode="auto">
              <a:xfrm>
                <a:off x="2194" y="233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649"/>
              <p:cNvSpPr>
                <a:spLocks noChangeShapeType="1"/>
              </p:cNvSpPr>
              <p:nvPr/>
            </p:nvSpPr>
            <p:spPr bwMode="auto">
              <a:xfrm>
                <a:off x="2173" y="2351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650"/>
              <p:cNvSpPr>
                <a:spLocks noChangeShapeType="1"/>
              </p:cNvSpPr>
              <p:nvPr/>
            </p:nvSpPr>
            <p:spPr bwMode="auto">
              <a:xfrm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651"/>
              <p:cNvSpPr>
                <a:spLocks noChangeShapeType="1"/>
              </p:cNvSpPr>
              <p:nvPr/>
            </p:nvSpPr>
            <p:spPr bwMode="auto">
              <a:xfrm flipH="1">
                <a:off x="2521" y="2050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652"/>
              <p:cNvSpPr>
                <a:spLocks noChangeShapeType="1"/>
              </p:cNvSpPr>
              <p:nvPr/>
            </p:nvSpPr>
            <p:spPr bwMode="auto">
              <a:xfrm>
                <a:off x="2542" y="2050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653"/>
              <p:cNvSpPr>
                <a:spLocks noChangeShapeType="1"/>
              </p:cNvSpPr>
              <p:nvPr/>
            </p:nvSpPr>
            <p:spPr bwMode="auto">
              <a:xfrm>
                <a:off x="2521" y="2071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654"/>
              <p:cNvSpPr>
                <a:spLocks noChangeShapeType="1"/>
              </p:cNvSpPr>
              <p:nvPr/>
            </p:nvSpPr>
            <p:spPr bwMode="auto">
              <a:xfrm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655"/>
              <p:cNvSpPr>
                <a:spLocks noChangeShapeType="1"/>
              </p:cNvSpPr>
              <p:nvPr/>
            </p:nvSpPr>
            <p:spPr bwMode="auto">
              <a:xfrm flipH="1">
                <a:off x="2580" y="2007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656"/>
              <p:cNvSpPr>
                <a:spLocks noChangeShapeType="1"/>
              </p:cNvSpPr>
              <p:nvPr/>
            </p:nvSpPr>
            <p:spPr bwMode="auto">
              <a:xfrm>
                <a:off x="2601" y="2007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657"/>
              <p:cNvSpPr>
                <a:spLocks noChangeShapeType="1"/>
              </p:cNvSpPr>
              <p:nvPr/>
            </p:nvSpPr>
            <p:spPr bwMode="auto">
              <a:xfrm>
                <a:off x="2580" y="202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658"/>
              <p:cNvSpPr>
                <a:spLocks noChangeShapeType="1"/>
              </p:cNvSpPr>
              <p:nvPr/>
            </p:nvSpPr>
            <p:spPr bwMode="auto">
              <a:xfrm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659"/>
              <p:cNvSpPr>
                <a:spLocks noChangeShapeType="1"/>
              </p:cNvSpPr>
              <p:nvPr/>
            </p:nvSpPr>
            <p:spPr bwMode="auto">
              <a:xfrm flipH="1">
                <a:off x="2421" y="2131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660"/>
              <p:cNvSpPr>
                <a:spLocks noChangeShapeType="1"/>
              </p:cNvSpPr>
              <p:nvPr/>
            </p:nvSpPr>
            <p:spPr bwMode="auto">
              <a:xfrm>
                <a:off x="2442" y="2131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661"/>
              <p:cNvSpPr>
                <a:spLocks noChangeShapeType="1"/>
              </p:cNvSpPr>
              <p:nvPr/>
            </p:nvSpPr>
            <p:spPr bwMode="auto">
              <a:xfrm>
                <a:off x="2421" y="2153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662"/>
              <p:cNvSpPr>
                <a:spLocks noChangeShapeType="1"/>
              </p:cNvSpPr>
              <p:nvPr/>
            </p:nvSpPr>
            <p:spPr bwMode="auto">
              <a:xfrm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663"/>
              <p:cNvSpPr>
                <a:spLocks noChangeShapeType="1"/>
              </p:cNvSpPr>
              <p:nvPr/>
            </p:nvSpPr>
            <p:spPr bwMode="auto">
              <a:xfrm flipH="1">
                <a:off x="2230" y="228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664"/>
              <p:cNvSpPr>
                <a:spLocks noChangeShapeType="1"/>
              </p:cNvSpPr>
              <p:nvPr/>
            </p:nvSpPr>
            <p:spPr bwMode="auto">
              <a:xfrm>
                <a:off x="2251" y="228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665"/>
              <p:cNvSpPr>
                <a:spLocks noChangeShapeType="1"/>
              </p:cNvSpPr>
              <p:nvPr/>
            </p:nvSpPr>
            <p:spPr bwMode="auto">
              <a:xfrm>
                <a:off x="2230" y="230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666"/>
              <p:cNvSpPr>
                <a:spLocks noChangeShapeType="1"/>
              </p:cNvSpPr>
              <p:nvPr/>
            </p:nvSpPr>
            <p:spPr bwMode="auto">
              <a:xfrm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667"/>
              <p:cNvSpPr>
                <a:spLocks noChangeShapeType="1"/>
              </p:cNvSpPr>
              <p:nvPr/>
            </p:nvSpPr>
            <p:spPr bwMode="auto">
              <a:xfrm flipH="1">
                <a:off x="1784" y="2651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668"/>
              <p:cNvSpPr>
                <a:spLocks noChangeShapeType="1"/>
              </p:cNvSpPr>
              <p:nvPr/>
            </p:nvSpPr>
            <p:spPr bwMode="auto">
              <a:xfrm>
                <a:off x="1805" y="265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Line 669"/>
              <p:cNvSpPr>
                <a:spLocks noChangeShapeType="1"/>
              </p:cNvSpPr>
              <p:nvPr/>
            </p:nvSpPr>
            <p:spPr bwMode="auto">
              <a:xfrm>
                <a:off x="1784" y="2672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670"/>
              <p:cNvSpPr>
                <a:spLocks noChangeShapeType="1"/>
              </p:cNvSpPr>
              <p:nvPr/>
            </p:nvSpPr>
            <p:spPr bwMode="auto">
              <a:xfrm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Line 671"/>
              <p:cNvSpPr>
                <a:spLocks noChangeShapeType="1"/>
              </p:cNvSpPr>
              <p:nvPr/>
            </p:nvSpPr>
            <p:spPr bwMode="auto">
              <a:xfrm flipH="1">
                <a:off x="2646" y="195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672"/>
              <p:cNvSpPr>
                <a:spLocks noChangeShapeType="1"/>
              </p:cNvSpPr>
              <p:nvPr/>
            </p:nvSpPr>
            <p:spPr bwMode="auto">
              <a:xfrm>
                <a:off x="2667" y="195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673"/>
              <p:cNvSpPr>
                <a:spLocks noChangeShapeType="1"/>
              </p:cNvSpPr>
              <p:nvPr/>
            </p:nvSpPr>
            <p:spPr bwMode="auto">
              <a:xfrm>
                <a:off x="2646" y="197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674"/>
              <p:cNvSpPr>
                <a:spLocks noChangeShapeType="1"/>
              </p:cNvSpPr>
              <p:nvPr/>
            </p:nvSpPr>
            <p:spPr bwMode="auto">
              <a:xfrm>
                <a:off x="2363" y="21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675"/>
              <p:cNvSpPr>
                <a:spLocks noChangeShapeType="1"/>
              </p:cNvSpPr>
              <p:nvPr/>
            </p:nvSpPr>
            <p:spPr bwMode="auto">
              <a:xfrm flipH="1">
                <a:off x="2363" y="21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676"/>
              <p:cNvSpPr>
                <a:spLocks noChangeShapeType="1"/>
              </p:cNvSpPr>
              <p:nvPr/>
            </p:nvSpPr>
            <p:spPr bwMode="auto">
              <a:xfrm>
                <a:off x="2384" y="218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677"/>
              <p:cNvSpPr>
                <a:spLocks noChangeShapeType="1"/>
              </p:cNvSpPr>
              <p:nvPr/>
            </p:nvSpPr>
            <p:spPr bwMode="auto">
              <a:xfrm>
                <a:off x="2363" y="220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678"/>
              <p:cNvSpPr>
                <a:spLocks noChangeShapeType="1"/>
              </p:cNvSpPr>
              <p:nvPr/>
            </p:nvSpPr>
            <p:spPr bwMode="auto">
              <a:xfrm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679"/>
              <p:cNvSpPr>
                <a:spLocks noChangeShapeType="1"/>
              </p:cNvSpPr>
              <p:nvPr/>
            </p:nvSpPr>
            <p:spPr bwMode="auto">
              <a:xfrm flipH="1">
                <a:off x="2608" y="198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680"/>
              <p:cNvSpPr>
                <a:spLocks noChangeShapeType="1"/>
              </p:cNvSpPr>
              <p:nvPr/>
            </p:nvSpPr>
            <p:spPr bwMode="auto">
              <a:xfrm>
                <a:off x="2629" y="198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681"/>
              <p:cNvSpPr>
                <a:spLocks noChangeShapeType="1"/>
              </p:cNvSpPr>
              <p:nvPr/>
            </p:nvSpPr>
            <p:spPr bwMode="auto">
              <a:xfrm>
                <a:off x="2608" y="200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682"/>
              <p:cNvSpPr>
                <a:spLocks noChangeShapeType="1"/>
              </p:cNvSpPr>
              <p:nvPr/>
            </p:nvSpPr>
            <p:spPr bwMode="auto">
              <a:xfrm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683"/>
              <p:cNvSpPr>
                <a:spLocks noChangeShapeType="1"/>
              </p:cNvSpPr>
              <p:nvPr/>
            </p:nvSpPr>
            <p:spPr bwMode="auto">
              <a:xfrm flipH="1">
                <a:off x="2089" y="2406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684"/>
              <p:cNvSpPr>
                <a:spLocks noChangeShapeType="1"/>
              </p:cNvSpPr>
              <p:nvPr/>
            </p:nvSpPr>
            <p:spPr bwMode="auto">
              <a:xfrm>
                <a:off x="2111" y="2406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685"/>
              <p:cNvSpPr>
                <a:spLocks noChangeShapeType="1"/>
              </p:cNvSpPr>
              <p:nvPr/>
            </p:nvSpPr>
            <p:spPr bwMode="auto">
              <a:xfrm>
                <a:off x="2089" y="2427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Line 686"/>
              <p:cNvSpPr>
                <a:spLocks noChangeShapeType="1"/>
              </p:cNvSpPr>
              <p:nvPr/>
            </p:nvSpPr>
            <p:spPr bwMode="auto">
              <a:xfrm>
                <a:off x="1691" y="2726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Line 687"/>
              <p:cNvSpPr>
                <a:spLocks noChangeShapeType="1"/>
              </p:cNvSpPr>
              <p:nvPr/>
            </p:nvSpPr>
            <p:spPr bwMode="auto">
              <a:xfrm flipH="1">
                <a:off x="1691" y="2726"/>
                <a:ext cx="42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Line 688"/>
              <p:cNvSpPr>
                <a:spLocks noChangeShapeType="1"/>
              </p:cNvSpPr>
              <p:nvPr/>
            </p:nvSpPr>
            <p:spPr bwMode="auto">
              <a:xfrm>
                <a:off x="1712" y="2726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Line 689"/>
              <p:cNvSpPr>
                <a:spLocks noChangeShapeType="1"/>
              </p:cNvSpPr>
              <p:nvPr/>
            </p:nvSpPr>
            <p:spPr bwMode="auto">
              <a:xfrm>
                <a:off x="1691" y="2748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Line 690"/>
              <p:cNvSpPr>
                <a:spLocks noChangeShapeType="1"/>
              </p:cNvSpPr>
              <p:nvPr/>
            </p:nvSpPr>
            <p:spPr bwMode="auto">
              <a:xfrm>
                <a:off x="1705" y="2711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Line 691"/>
              <p:cNvSpPr>
                <a:spLocks noChangeShapeType="1"/>
              </p:cNvSpPr>
              <p:nvPr/>
            </p:nvSpPr>
            <p:spPr bwMode="auto">
              <a:xfrm flipH="1">
                <a:off x="1705" y="2711"/>
                <a:ext cx="43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Line 692"/>
              <p:cNvSpPr>
                <a:spLocks noChangeShapeType="1"/>
              </p:cNvSpPr>
              <p:nvPr/>
            </p:nvSpPr>
            <p:spPr bwMode="auto">
              <a:xfrm>
                <a:off x="1727" y="2711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Line 693"/>
              <p:cNvSpPr>
                <a:spLocks noChangeShapeType="1"/>
              </p:cNvSpPr>
              <p:nvPr/>
            </p:nvSpPr>
            <p:spPr bwMode="auto">
              <a:xfrm>
                <a:off x="1705" y="2732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Line 694"/>
              <p:cNvSpPr>
                <a:spLocks noChangeShapeType="1"/>
              </p:cNvSpPr>
              <p:nvPr/>
            </p:nvSpPr>
            <p:spPr bwMode="auto">
              <a:xfrm>
                <a:off x="1690" y="272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695"/>
              <p:cNvSpPr>
                <a:spLocks noChangeShapeType="1"/>
              </p:cNvSpPr>
              <p:nvPr/>
            </p:nvSpPr>
            <p:spPr bwMode="auto">
              <a:xfrm flipH="1">
                <a:off x="1690" y="2724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696"/>
              <p:cNvSpPr>
                <a:spLocks noChangeShapeType="1"/>
              </p:cNvSpPr>
              <p:nvPr/>
            </p:nvSpPr>
            <p:spPr bwMode="auto">
              <a:xfrm>
                <a:off x="1711" y="2724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Line 697"/>
              <p:cNvSpPr>
                <a:spLocks noChangeShapeType="1"/>
              </p:cNvSpPr>
              <p:nvPr/>
            </p:nvSpPr>
            <p:spPr bwMode="auto">
              <a:xfrm>
                <a:off x="1690" y="2745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698"/>
              <p:cNvSpPr>
                <a:spLocks noChangeShapeType="1"/>
              </p:cNvSpPr>
              <p:nvPr/>
            </p:nvSpPr>
            <p:spPr bwMode="auto">
              <a:xfrm>
                <a:off x="1684" y="2727"/>
                <a:ext cx="43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699"/>
              <p:cNvSpPr>
                <a:spLocks noChangeShapeType="1"/>
              </p:cNvSpPr>
              <p:nvPr/>
            </p:nvSpPr>
            <p:spPr bwMode="auto">
              <a:xfrm flipH="1">
                <a:off x="1684" y="2727"/>
                <a:ext cx="43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700"/>
              <p:cNvSpPr>
                <a:spLocks noChangeShapeType="1"/>
              </p:cNvSpPr>
              <p:nvPr/>
            </p:nvSpPr>
            <p:spPr bwMode="auto">
              <a:xfrm>
                <a:off x="1705" y="2727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701"/>
              <p:cNvSpPr>
                <a:spLocks noChangeShapeType="1"/>
              </p:cNvSpPr>
              <p:nvPr/>
            </p:nvSpPr>
            <p:spPr bwMode="auto">
              <a:xfrm>
                <a:off x="1684" y="2749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Line 702"/>
              <p:cNvSpPr>
                <a:spLocks noChangeShapeType="1"/>
              </p:cNvSpPr>
              <p:nvPr/>
            </p:nvSpPr>
            <p:spPr bwMode="auto">
              <a:xfrm>
                <a:off x="1682" y="2728"/>
                <a:ext cx="43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Line 703"/>
              <p:cNvSpPr>
                <a:spLocks noChangeShapeType="1"/>
              </p:cNvSpPr>
              <p:nvPr/>
            </p:nvSpPr>
            <p:spPr bwMode="auto">
              <a:xfrm flipH="1">
                <a:off x="1682" y="2728"/>
                <a:ext cx="43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Line 704"/>
              <p:cNvSpPr>
                <a:spLocks noChangeShapeType="1"/>
              </p:cNvSpPr>
              <p:nvPr/>
            </p:nvSpPr>
            <p:spPr bwMode="auto">
              <a:xfrm>
                <a:off x="1704" y="2728"/>
                <a:ext cx="0" cy="4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Line 705"/>
              <p:cNvSpPr>
                <a:spLocks noChangeShapeType="1"/>
              </p:cNvSpPr>
              <p:nvPr/>
            </p:nvSpPr>
            <p:spPr bwMode="auto">
              <a:xfrm>
                <a:off x="1682" y="2750"/>
                <a:ext cx="43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Line 706"/>
              <p:cNvSpPr>
                <a:spLocks noChangeShapeType="1"/>
              </p:cNvSpPr>
              <p:nvPr/>
            </p:nvSpPr>
            <p:spPr bwMode="auto">
              <a:xfrm>
                <a:off x="1698" y="271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Line 707"/>
              <p:cNvSpPr>
                <a:spLocks noChangeShapeType="1"/>
              </p:cNvSpPr>
              <p:nvPr/>
            </p:nvSpPr>
            <p:spPr bwMode="auto">
              <a:xfrm flipH="1">
                <a:off x="1698" y="2715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Line 708"/>
              <p:cNvSpPr>
                <a:spLocks noChangeShapeType="1"/>
              </p:cNvSpPr>
              <p:nvPr/>
            </p:nvSpPr>
            <p:spPr bwMode="auto">
              <a:xfrm>
                <a:off x="1719" y="2715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Line 709"/>
              <p:cNvSpPr>
                <a:spLocks noChangeShapeType="1"/>
              </p:cNvSpPr>
              <p:nvPr/>
            </p:nvSpPr>
            <p:spPr bwMode="auto">
              <a:xfrm>
                <a:off x="1698" y="2736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Line 710"/>
              <p:cNvSpPr>
                <a:spLocks noChangeShapeType="1"/>
              </p:cNvSpPr>
              <p:nvPr/>
            </p:nvSpPr>
            <p:spPr bwMode="auto">
              <a:xfrm>
                <a:off x="1696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Line 711"/>
              <p:cNvSpPr>
                <a:spLocks noChangeShapeType="1"/>
              </p:cNvSpPr>
              <p:nvPr/>
            </p:nvSpPr>
            <p:spPr bwMode="auto">
              <a:xfrm flipH="1">
                <a:off x="1696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Line 712"/>
              <p:cNvSpPr>
                <a:spLocks noChangeShapeType="1"/>
              </p:cNvSpPr>
              <p:nvPr/>
            </p:nvSpPr>
            <p:spPr bwMode="auto">
              <a:xfrm>
                <a:off x="1717" y="271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Line 713"/>
              <p:cNvSpPr>
                <a:spLocks noChangeShapeType="1"/>
              </p:cNvSpPr>
              <p:nvPr/>
            </p:nvSpPr>
            <p:spPr bwMode="auto">
              <a:xfrm>
                <a:off x="1696" y="273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Line 714"/>
              <p:cNvSpPr>
                <a:spLocks noChangeShapeType="1"/>
              </p:cNvSpPr>
              <p:nvPr/>
            </p:nvSpPr>
            <p:spPr bwMode="auto">
              <a:xfrm>
                <a:off x="1700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Line 715"/>
              <p:cNvSpPr>
                <a:spLocks noChangeShapeType="1"/>
              </p:cNvSpPr>
              <p:nvPr/>
            </p:nvSpPr>
            <p:spPr bwMode="auto">
              <a:xfrm flipH="1">
                <a:off x="1700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716"/>
              <p:cNvSpPr>
                <a:spLocks noChangeShapeType="1"/>
              </p:cNvSpPr>
              <p:nvPr/>
            </p:nvSpPr>
            <p:spPr bwMode="auto">
              <a:xfrm>
                <a:off x="1721" y="271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717"/>
              <p:cNvSpPr>
                <a:spLocks noChangeShapeType="1"/>
              </p:cNvSpPr>
              <p:nvPr/>
            </p:nvSpPr>
            <p:spPr bwMode="auto">
              <a:xfrm>
                <a:off x="1700" y="273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718"/>
              <p:cNvSpPr>
                <a:spLocks noChangeShapeType="1"/>
              </p:cNvSpPr>
              <p:nvPr/>
            </p:nvSpPr>
            <p:spPr bwMode="auto">
              <a:xfrm>
                <a:off x="1696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719"/>
              <p:cNvSpPr>
                <a:spLocks noChangeShapeType="1"/>
              </p:cNvSpPr>
              <p:nvPr/>
            </p:nvSpPr>
            <p:spPr bwMode="auto">
              <a:xfrm flipH="1">
                <a:off x="1696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720"/>
              <p:cNvSpPr>
                <a:spLocks noChangeShapeType="1"/>
              </p:cNvSpPr>
              <p:nvPr/>
            </p:nvSpPr>
            <p:spPr bwMode="auto">
              <a:xfrm>
                <a:off x="1717" y="271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Line 721"/>
              <p:cNvSpPr>
                <a:spLocks noChangeShapeType="1"/>
              </p:cNvSpPr>
              <p:nvPr/>
            </p:nvSpPr>
            <p:spPr bwMode="auto">
              <a:xfrm>
                <a:off x="1696" y="273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Line 722"/>
              <p:cNvSpPr>
                <a:spLocks noChangeShapeType="1"/>
              </p:cNvSpPr>
              <p:nvPr/>
            </p:nvSpPr>
            <p:spPr bwMode="auto">
              <a:xfrm>
                <a:off x="1700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Line 723"/>
              <p:cNvSpPr>
                <a:spLocks noChangeShapeType="1"/>
              </p:cNvSpPr>
              <p:nvPr/>
            </p:nvSpPr>
            <p:spPr bwMode="auto">
              <a:xfrm flipH="1">
                <a:off x="1700" y="2713"/>
                <a:ext cx="42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Line 724"/>
              <p:cNvSpPr>
                <a:spLocks noChangeShapeType="1"/>
              </p:cNvSpPr>
              <p:nvPr/>
            </p:nvSpPr>
            <p:spPr bwMode="auto">
              <a:xfrm>
                <a:off x="1721" y="2713"/>
                <a:ext cx="0" cy="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725"/>
              <p:cNvSpPr>
                <a:spLocks noChangeShapeType="1"/>
              </p:cNvSpPr>
              <p:nvPr/>
            </p:nvSpPr>
            <p:spPr bwMode="auto">
              <a:xfrm>
                <a:off x="1700" y="2734"/>
                <a:ext cx="4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" name="Line 727"/>
            <p:cNvSpPr>
              <a:spLocks noChangeShapeType="1"/>
            </p:cNvSpPr>
            <p:nvPr/>
          </p:nvSpPr>
          <p:spPr bwMode="auto">
            <a:xfrm>
              <a:off x="1698" y="271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728"/>
            <p:cNvSpPr>
              <a:spLocks noChangeShapeType="1"/>
            </p:cNvSpPr>
            <p:nvPr/>
          </p:nvSpPr>
          <p:spPr bwMode="auto">
            <a:xfrm flipH="1">
              <a:off x="1698" y="271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729"/>
            <p:cNvSpPr>
              <a:spLocks noChangeShapeType="1"/>
            </p:cNvSpPr>
            <p:nvPr/>
          </p:nvSpPr>
          <p:spPr bwMode="auto">
            <a:xfrm>
              <a:off x="1719" y="2715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730"/>
            <p:cNvSpPr>
              <a:spLocks noChangeShapeType="1"/>
            </p:cNvSpPr>
            <p:nvPr/>
          </p:nvSpPr>
          <p:spPr bwMode="auto">
            <a:xfrm>
              <a:off x="1698" y="2736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731"/>
            <p:cNvSpPr>
              <a:spLocks noChangeShapeType="1"/>
            </p:cNvSpPr>
            <p:nvPr/>
          </p:nvSpPr>
          <p:spPr bwMode="auto">
            <a:xfrm>
              <a:off x="1682" y="2728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732"/>
            <p:cNvSpPr>
              <a:spLocks noChangeShapeType="1"/>
            </p:cNvSpPr>
            <p:nvPr/>
          </p:nvSpPr>
          <p:spPr bwMode="auto">
            <a:xfrm flipH="1">
              <a:off x="1682" y="2728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733"/>
            <p:cNvSpPr>
              <a:spLocks noChangeShapeType="1"/>
            </p:cNvSpPr>
            <p:nvPr/>
          </p:nvSpPr>
          <p:spPr bwMode="auto">
            <a:xfrm>
              <a:off x="1704" y="2728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734"/>
            <p:cNvSpPr>
              <a:spLocks noChangeShapeType="1"/>
            </p:cNvSpPr>
            <p:nvPr/>
          </p:nvSpPr>
          <p:spPr bwMode="auto">
            <a:xfrm>
              <a:off x="1682" y="2750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735"/>
            <p:cNvSpPr>
              <a:spLocks noChangeShapeType="1"/>
            </p:cNvSpPr>
            <p:nvPr/>
          </p:nvSpPr>
          <p:spPr bwMode="auto">
            <a:xfrm>
              <a:off x="1691" y="272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736"/>
            <p:cNvSpPr>
              <a:spLocks noChangeShapeType="1"/>
            </p:cNvSpPr>
            <p:nvPr/>
          </p:nvSpPr>
          <p:spPr bwMode="auto">
            <a:xfrm flipH="1">
              <a:off x="1691" y="272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737"/>
            <p:cNvSpPr>
              <a:spLocks noChangeShapeType="1"/>
            </p:cNvSpPr>
            <p:nvPr/>
          </p:nvSpPr>
          <p:spPr bwMode="auto">
            <a:xfrm>
              <a:off x="1712" y="2726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738"/>
            <p:cNvSpPr>
              <a:spLocks noChangeShapeType="1"/>
            </p:cNvSpPr>
            <p:nvPr/>
          </p:nvSpPr>
          <p:spPr bwMode="auto">
            <a:xfrm>
              <a:off x="1691" y="2748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739"/>
            <p:cNvSpPr>
              <a:spLocks noChangeShapeType="1"/>
            </p:cNvSpPr>
            <p:nvPr/>
          </p:nvSpPr>
          <p:spPr bwMode="auto">
            <a:xfrm>
              <a:off x="1684" y="2727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740"/>
            <p:cNvSpPr>
              <a:spLocks noChangeShapeType="1"/>
            </p:cNvSpPr>
            <p:nvPr/>
          </p:nvSpPr>
          <p:spPr bwMode="auto">
            <a:xfrm flipH="1">
              <a:off x="1684" y="2727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741"/>
            <p:cNvSpPr>
              <a:spLocks noChangeShapeType="1"/>
            </p:cNvSpPr>
            <p:nvPr/>
          </p:nvSpPr>
          <p:spPr bwMode="auto">
            <a:xfrm>
              <a:off x="1705" y="2727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742"/>
            <p:cNvSpPr>
              <a:spLocks noChangeShapeType="1"/>
            </p:cNvSpPr>
            <p:nvPr/>
          </p:nvSpPr>
          <p:spPr bwMode="auto">
            <a:xfrm>
              <a:off x="1684" y="2749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743"/>
            <p:cNvSpPr>
              <a:spLocks noChangeShapeType="1"/>
            </p:cNvSpPr>
            <p:nvPr/>
          </p:nvSpPr>
          <p:spPr bwMode="auto">
            <a:xfrm>
              <a:off x="1690" y="272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744"/>
            <p:cNvSpPr>
              <a:spLocks noChangeShapeType="1"/>
            </p:cNvSpPr>
            <p:nvPr/>
          </p:nvSpPr>
          <p:spPr bwMode="auto">
            <a:xfrm flipH="1">
              <a:off x="1690" y="272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745"/>
            <p:cNvSpPr>
              <a:spLocks noChangeShapeType="1"/>
            </p:cNvSpPr>
            <p:nvPr/>
          </p:nvSpPr>
          <p:spPr bwMode="auto">
            <a:xfrm>
              <a:off x="1711" y="2724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746"/>
            <p:cNvSpPr>
              <a:spLocks noChangeShapeType="1"/>
            </p:cNvSpPr>
            <p:nvPr/>
          </p:nvSpPr>
          <p:spPr bwMode="auto">
            <a:xfrm>
              <a:off x="1690" y="2745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747"/>
            <p:cNvSpPr>
              <a:spLocks noChangeShapeType="1"/>
            </p:cNvSpPr>
            <p:nvPr/>
          </p:nvSpPr>
          <p:spPr bwMode="auto">
            <a:xfrm>
              <a:off x="1705" y="2711"/>
              <a:ext cx="43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748"/>
            <p:cNvSpPr>
              <a:spLocks noChangeShapeType="1"/>
            </p:cNvSpPr>
            <p:nvPr/>
          </p:nvSpPr>
          <p:spPr bwMode="auto">
            <a:xfrm flipH="1">
              <a:off x="1705" y="2711"/>
              <a:ext cx="43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749"/>
            <p:cNvSpPr>
              <a:spLocks noChangeShapeType="1"/>
            </p:cNvSpPr>
            <p:nvPr/>
          </p:nvSpPr>
          <p:spPr bwMode="auto">
            <a:xfrm>
              <a:off x="1727" y="2711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750"/>
            <p:cNvSpPr>
              <a:spLocks noChangeShapeType="1"/>
            </p:cNvSpPr>
            <p:nvPr/>
          </p:nvSpPr>
          <p:spPr bwMode="auto">
            <a:xfrm>
              <a:off x="1705" y="2732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751"/>
            <p:cNvSpPr>
              <a:spLocks noChangeShapeType="1"/>
            </p:cNvSpPr>
            <p:nvPr/>
          </p:nvSpPr>
          <p:spPr bwMode="auto">
            <a:xfrm>
              <a:off x="1682" y="2728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752"/>
            <p:cNvSpPr>
              <a:spLocks noChangeShapeType="1"/>
            </p:cNvSpPr>
            <p:nvPr/>
          </p:nvSpPr>
          <p:spPr bwMode="auto">
            <a:xfrm flipH="1">
              <a:off x="1682" y="2728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753"/>
            <p:cNvSpPr>
              <a:spLocks noChangeShapeType="1"/>
            </p:cNvSpPr>
            <p:nvPr/>
          </p:nvSpPr>
          <p:spPr bwMode="auto">
            <a:xfrm>
              <a:off x="1704" y="2728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754"/>
            <p:cNvSpPr>
              <a:spLocks noChangeShapeType="1"/>
            </p:cNvSpPr>
            <p:nvPr/>
          </p:nvSpPr>
          <p:spPr bwMode="auto">
            <a:xfrm>
              <a:off x="1682" y="2750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755"/>
            <p:cNvSpPr>
              <a:spLocks noChangeShapeType="1"/>
            </p:cNvSpPr>
            <p:nvPr/>
          </p:nvSpPr>
          <p:spPr bwMode="auto">
            <a:xfrm>
              <a:off x="1698" y="271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756"/>
            <p:cNvSpPr>
              <a:spLocks noChangeShapeType="1"/>
            </p:cNvSpPr>
            <p:nvPr/>
          </p:nvSpPr>
          <p:spPr bwMode="auto">
            <a:xfrm flipH="1">
              <a:off x="1698" y="271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757"/>
            <p:cNvSpPr>
              <a:spLocks noChangeShapeType="1"/>
            </p:cNvSpPr>
            <p:nvPr/>
          </p:nvSpPr>
          <p:spPr bwMode="auto">
            <a:xfrm>
              <a:off x="1719" y="2715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758"/>
            <p:cNvSpPr>
              <a:spLocks noChangeShapeType="1"/>
            </p:cNvSpPr>
            <p:nvPr/>
          </p:nvSpPr>
          <p:spPr bwMode="auto">
            <a:xfrm>
              <a:off x="1698" y="2736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759"/>
            <p:cNvSpPr>
              <a:spLocks noChangeShapeType="1"/>
            </p:cNvSpPr>
            <p:nvPr/>
          </p:nvSpPr>
          <p:spPr bwMode="auto">
            <a:xfrm>
              <a:off x="1700" y="271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760"/>
            <p:cNvSpPr>
              <a:spLocks noChangeShapeType="1"/>
            </p:cNvSpPr>
            <p:nvPr/>
          </p:nvSpPr>
          <p:spPr bwMode="auto">
            <a:xfrm flipH="1">
              <a:off x="1700" y="271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761"/>
            <p:cNvSpPr>
              <a:spLocks noChangeShapeType="1"/>
            </p:cNvSpPr>
            <p:nvPr/>
          </p:nvSpPr>
          <p:spPr bwMode="auto">
            <a:xfrm>
              <a:off x="1721" y="2713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762"/>
            <p:cNvSpPr>
              <a:spLocks noChangeShapeType="1"/>
            </p:cNvSpPr>
            <p:nvPr/>
          </p:nvSpPr>
          <p:spPr bwMode="auto">
            <a:xfrm>
              <a:off x="1700" y="2734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763"/>
            <p:cNvSpPr>
              <a:spLocks noChangeShapeType="1"/>
            </p:cNvSpPr>
            <p:nvPr/>
          </p:nvSpPr>
          <p:spPr bwMode="auto">
            <a:xfrm>
              <a:off x="1696" y="271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764"/>
            <p:cNvSpPr>
              <a:spLocks noChangeShapeType="1"/>
            </p:cNvSpPr>
            <p:nvPr/>
          </p:nvSpPr>
          <p:spPr bwMode="auto">
            <a:xfrm flipH="1">
              <a:off x="1696" y="2713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765"/>
            <p:cNvSpPr>
              <a:spLocks noChangeShapeType="1"/>
            </p:cNvSpPr>
            <p:nvPr/>
          </p:nvSpPr>
          <p:spPr bwMode="auto">
            <a:xfrm>
              <a:off x="1717" y="2713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766"/>
            <p:cNvSpPr>
              <a:spLocks noChangeShapeType="1"/>
            </p:cNvSpPr>
            <p:nvPr/>
          </p:nvSpPr>
          <p:spPr bwMode="auto">
            <a:xfrm>
              <a:off x="1696" y="2734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767"/>
            <p:cNvSpPr>
              <a:spLocks noChangeShapeType="1"/>
            </p:cNvSpPr>
            <p:nvPr/>
          </p:nvSpPr>
          <p:spPr bwMode="auto">
            <a:xfrm>
              <a:off x="1684" y="2727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768"/>
            <p:cNvSpPr>
              <a:spLocks noChangeShapeType="1"/>
            </p:cNvSpPr>
            <p:nvPr/>
          </p:nvSpPr>
          <p:spPr bwMode="auto">
            <a:xfrm flipH="1">
              <a:off x="1684" y="2727"/>
              <a:ext cx="43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769"/>
            <p:cNvSpPr>
              <a:spLocks noChangeShapeType="1"/>
            </p:cNvSpPr>
            <p:nvPr/>
          </p:nvSpPr>
          <p:spPr bwMode="auto">
            <a:xfrm>
              <a:off x="1705" y="2727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770"/>
            <p:cNvSpPr>
              <a:spLocks noChangeShapeType="1"/>
            </p:cNvSpPr>
            <p:nvPr/>
          </p:nvSpPr>
          <p:spPr bwMode="auto">
            <a:xfrm>
              <a:off x="1684" y="2749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771"/>
            <p:cNvSpPr>
              <a:spLocks noChangeShapeType="1"/>
            </p:cNvSpPr>
            <p:nvPr/>
          </p:nvSpPr>
          <p:spPr bwMode="auto">
            <a:xfrm>
              <a:off x="1690" y="272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772"/>
            <p:cNvSpPr>
              <a:spLocks noChangeShapeType="1"/>
            </p:cNvSpPr>
            <p:nvPr/>
          </p:nvSpPr>
          <p:spPr bwMode="auto">
            <a:xfrm flipH="1">
              <a:off x="1690" y="2724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773"/>
            <p:cNvSpPr>
              <a:spLocks noChangeShapeType="1"/>
            </p:cNvSpPr>
            <p:nvPr/>
          </p:nvSpPr>
          <p:spPr bwMode="auto">
            <a:xfrm>
              <a:off x="1711" y="2724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774"/>
            <p:cNvSpPr>
              <a:spLocks noChangeShapeType="1"/>
            </p:cNvSpPr>
            <p:nvPr/>
          </p:nvSpPr>
          <p:spPr bwMode="auto">
            <a:xfrm>
              <a:off x="1690" y="2745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775"/>
            <p:cNvSpPr>
              <a:spLocks noChangeShapeType="1"/>
            </p:cNvSpPr>
            <p:nvPr/>
          </p:nvSpPr>
          <p:spPr bwMode="auto">
            <a:xfrm>
              <a:off x="1705" y="2711"/>
              <a:ext cx="43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776"/>
            <p:cNvSpPr>
              <a:spLocks noChangeShapeType="1"/>
            </p:cNvSpPr>
            <p:nvPr/>
          </p:nvSpPr>
          <p:spPr bwMode="auto">
            <a:xfrm flipH="1">
              <a:off x="1705" y="2711"/>
              <a:ext cx="43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777"/>
            <p:cNvSpPr>
              <a:spLocks noChangeShapeType="1"/>
            </p:cNvSpPr>
            <p:nvPr/>
          </p:nvSpPr>
          <p:spPr bwMode="auto">
            <a:xfrm>
              <a:off x="1727" y="2711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778"/>
            <p:cNvSpPr>
              <a:spLocks noChangeShapeType="1"/>
            </p:cNvSpPr>
            <p:nvPr/>
          </p:nvSpPr>
          <p:spPr bwMode="auto">
            <a:xfrm>
              <a:off x="1705" y="2732"/>
              <a:ext cx="43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779"/>
            <p:cNvSpPr>
              <a:spLocks noChangeShapeType="1"/>
            </p:cNvSpPr>
            <p:nvPr/>
          </p:nvSpPr>
          <p:spPr bwMode="auto">
            <a:xfrm>
              <a:off x="1691" y="272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780"/>
            <p:cNvSpPr>
              <a:spLocks noChangeShapeType="1"/>
            </p:cNvSpPr>
            <p:nvPr/>
          </p:nvSpPr>
          <p:spPr bwMode="auto">
            <a:xfrm flipH="1">
              <a:off x="1691" y="2726"/>
              <a:ext cx="42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781"/>
            <p:cNvSpPr>
              <a:spLocks noChangeShapeType="1"/>
            </p:cNvSpPr>
            <p:nvPr/>
          </p:nvSpPr>
          <p:spPr bwMode="auto">
            <a:xfrm>
              <a:off x="1712" y="2726"/>
              <a:ext cx="0" cy="4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782"/>
            <p:cNvSpPr>
              <a:spLocks noChangeShapeType="1"/>
            </p:cNvSpPr>
            <p:nvPr/>
          </p:nvSpPr>
          <p:spPr bwMode="auto">
            <a:xfrm>
              <a:off x="1691" y="2748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783"/>
            <p:cNvSpPr>
              <a:spLocks noChangeShapeType="1"/>
            </p:cNvSpPr>
            <p:nvPr/>
          </p:nvSpPr>
          <p:spPr bwMode="auto">
            <a:xfrm>
              <a:off x="854" y="3368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784"/>
            <p:cNvSpPr>
              <a:spLocks noChangeShapeType="1"/>
            </p:cNvSpPr>
            <p:nvPr/>
          </p:nvSpPr>
          <p:spPr bwMode="auto">
            <a:xfrm flipH="1">
              <a:off x="854" y="3368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785"/>
            <p:cNvSpPr>
              <a:spLocks noChangeShapeType="1"/>
            </p:cNvSpPr>
            <p:nvPr/>
          </p:nvSpPr>
          <p:spPr bwMode="auto">
            <a:xfrm>
              <a:off x="875" y="3368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786"/>
            <p:cNvSpPr>
              <a:spLocks noChangeShapeType="1"/>
            </p:cNvSpPr>
            <p:nvPr/>
          </p:nvSpPr>
          <p:spPr bwMode="auto">
            <a:xfrm>
              <a:off x="854" y="3389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787"/>
            <p:cNvSpPr>
              <a:spLocks noChangeShapeType="1"/>
            </p:cNvSpPr>
            <p:nvPr/>
          </p:nvSpPr>
          <p:spPr bwMode="auto">
            <a:xfrm>
              <a:off x="720" y="349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788"/>
            <p:cNvSpPr>
              <a:spLocks noChangeShapeType="1"/>
            </p:cNvSpPr>
            <p:nvPr/>
          </p:nvSpPr>
          <p:spPr bwMode="auto">
            <a:xfrm flipH="1">
              <a:off x="720" y="3495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789"/>
            <p:cNvSpPr>
              <a:spLocks noChangeShapeType="1"/>
            </p:cNvSpPr>
            <p:nvPr/>
          </p:nvSpPr>
          <p:spPr bwMode="auto">
            <a:xfrm>
              <a:off x="741" y="3495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790"/>
            <p:cNvSpPr>
              <a:spLocks noChangeShapeType="1"/>
            </p:cNvSpPr>
            <p:nvPr/>
          </p:nvSpPr>
          <p:spPr bwMode="auto">
            <a:xfrm>
              <a:off x="720" y="3516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791"/>
            <p:cNvSpPr>
              <a:spLocks noChangeShapeType="1"/>
            </p:cNvSpPr>
            <p:nvPr/>
          </p:nvSpPr>
          <p:spPr bwMode="auto">
            <a:xfrm>
              <a:off x="854" y="3367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792"/>
            <p:cNvSpPr>
              <a:spLocks noChangeShapeType="1"/>
            </p:cNvSpPr>
            <p:nvPr/>
          </p:nvSpPr>
          <p:spPr bwMode="auto">
            <a:xfrm flipH="1">
              <a:off x="854" y="3367"/>
              <a:ext cx="42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793"/>
            <p:cNvSpPr>
              <a:spLocks noChangeShapeType="1"/>
            </p:cNvSpPr>
            <p:nvPr/>
          </p:nvSpPr>
          <p:spPr bwMode="auto">
            <a:xfrm>
              <a:off x="875" y="3367"/>
              <a:ext cx="0" cy="4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794"/>
            <p:cNvSpPr>
              <a:spLocks noChangeShapeType="1"/>
            </p:cNvSpPr>
            <p:nvPr/>
          </p:nvSpPr>
          <p:spPr bwMode="auto">
            <a:xfrm>
              <a:off x="854" y="3388"/>
              <a:ext cx="42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795"/>
            <p:cNvSpPr>
              <a:spLocks/>
            </p:cNvSpPr>
            <p:nvPr/>
          </p:nvSpPr>
          <p:spPr bwMode="auto">
            <a:xfrm>
              <a:off x="665" y="1890"/>
              <a:ext cx="2107" cy="1695"/>
            </a:xfrm>
            <a:custGeom>
              <a:avLst/>
              <a:gdLst>
                <a:gd name="T0" fmla="*/ 42 w 4214"/>
                <a:gd name="T1" fmla="*/ 3357 h 3392"/>
                <a:gd name="T2" fmla="*/ 128 w 4214"/>
                <a:gd name="T3" fmla="*/ 3288 h 3392"/>
                <a:gd name="T4" fmla="*/ 213 w 4214"/>
                <a:gd name="T5" fmla="*/ 3221 h 3392"/>
                <a:gd name="T6" fmla="*/ 297 w 4214"/>
                <a:gd name="T7" fmla="*/ 3152 h 3392"/>
                <a:gd name="T8" fmla="*/ 384 w 4214"/>
                <a:gd name="T9" fmla="*/ 3083 h 3392"/>
                <a:gd name="T10" fmla="*/ 468 w 4214"/>
                <a:gd name="T11" fmla="*/ 3016 h 3392"/>
                <a:gd name="T12" fmla="*/ 553 w 4214"/>
                <a:gd name="T13" fmla="*/ 2947 h 3392"/>
                <a:gd name="T14" fmla="*/ 639 w 4214"/>
                <a:gd name="T15" fmla="*/ 2878 h 3392"/>
                <a:gd name="T16" fmla="*/ 724 w 4214"/>
                <a:gd name="T17" fmla="*/ 2810 h 3392"/>
                <a:gd name="T18" fmla="*/ 808 w 4214"/>
                <a:gd name="T19" fmla="*/ 2741 h 3392"/>
                <a:gd name="T20" fmla="*/ 894 w 4214"/>
                <a:gd name="T21" fmla="*/ 2672 h 3392"/>
                <a:gd name="T22" fmla="*/ 979 w 4214"/>
                <a:gd name="T23" fmla="*/ 2603 h 3392"/>
                <a:gd name="T24" fmla="*/ 1063 w 4214"/>
                <a:gd name="T25" fmla="*/ 2536 h 3392"/>
                <a:gd name="T26" fmla="*/ 1150 w 4214"/>
                <a:gd name="T27" fmla="*/ 2467 h 3392"/>
                <a:gd name="T28" fmla="*/ 1234 w 4214"/>
                <a:gd name="T29" fmla="*/ 2398 h 3392"/>
                <a:gd name="T30" fmla="*/ 1319 w 4214"/>
                <a:gd name="T31" fmla="*/ 2330 h 3392"/>
                <a:gd name="T32" fmla="*/ 1405 w 4214"/>
                <a:gd name="T33" fmla="*/ 2261 h 3392"/>
                <a:gd name="T34" fmla="*/ 1490 w 4214"/>
                <a:gd name="T35" fmla="*/ 2192 h 3392"/>
                <a:gd name="T36" fmla="*/ 1574 w 4214"/>
                <a:gd name="T37" fmla="*/ 2125 h 3392"/>
                <a:gd name="T38" fmla="*/ 1660 w 4214"/>
                <a:gd name="T39" fmla="*/ 2056 h 3392"/>
                <a:gd name="T40" fmla="*/ 1745 w 4214"/>
                <a:gd name="T41" fmla="*/ 1987 h 3392"/>
                <a:gd name="T42" fmla="*/ 1829 w 4214"/>
                <a:gd name="T43" fmla="*/ 1920 h 3392"/>
                <a:gd name="T44" fmla="*/ 1916 w 4214"/>
                <a:gd name="T45" fmla="*/ 1851 h 3392"/>
                <a:gd name="T46" fmla="*/ 2000 w 4214"/>
                <a:gd name="T47" fmla="*/ 1781 h 3392"/>
                <a:gd name="T48" fmla="*/ 2085 w 4214"/>
                <a:gd name="T49" fmla="*/ 1712 h 3392"/>
                <a:gd name="T50" fmla="*/ 2171 w 4214"/>
                <a:gd name="T51" fmla="*/ 1645 h 3392"/>
                <a:gd name="T52" fmla="*/ 2256 w 4214"/>
                <a:gd name="T53" fmla="*/ 1576 h 3392"/>
                <a:gd name="T54" fmla="*/ 2340 w 4214"/>
                <a:gd name="T55" fmla="*/ 1507 h 3392"/>
                <a:gd name="T56" fmla="*/ 2426 w 4214"/>
                <a:gd name="T57" fmla="*/ 1440 h 3392"/>
                <a:gd name="T58" fmla="*/ 2511 w 4214"/>
                <a:gd name="T59" fmla="*/ 1371 h 3392"/>
                <a:gd name="T60" fmla="*/ 2595 w 4214"/>
                <a:gd name="T61" fmla="*/ 1302 h 3392"/>
                <a:gd name="T62" fmla="*/ 2682 w 4214"/>
                <a:gd name="T63" fmla="*/ 1234 h 3392"/>
                <a:gd name="T64" fmla="*/ 2766 w 4214"/>
                <a:gd name="T65" fmla="*/ 1165 h 3392"/>
                <a:gd name="T66" fmla="*/ 2853 w 4214"/>
                <a:gd name="T67" fmla="*/ 1096 h 3392"/>
                <a:gd name="T68" fmla="*/ 2937 w 4214"/>
                <a:gd name="T69" fmla="*/ 1027 h 3392"/>
                <a:gd name="T70" fmla="*/ 3022 w 4214"/>
                <a:gd name="T71" fmla="*/ 960 h 3392"/>
                <a:gd name="T72" fmla="*/ 3108 w 4214"/>
                <a:gd name="T73" fmla="*/ 891 h 3392"/>
                <a:gd name="T74" fmla="*/ 3192 w 4214"/>
                <a:gd name="T75" fmla="*/ 822 h 3392"/>
                <a:gd name="T76" fmla="*/ 3277 w 4214"/>
                <a:gd name="T77" fmla="*/ 754 h 3392"/>
                <a:gd name="T78" fmla="*/ 3363 w 4214"/>
                <a:gd name="T79" fmla="*/ 685 h 3392"/>
                <a:gd name="T80" fmla="*/ 3448 w 4214"/>
                <a:gd name="T81" fmla="*/ 616 h 3392"/>
                <a:gd name="T82" fmla="*/ 3532 w 4214"/>
                <a:gd name="T83" fmla="*/ 549 h 3392"/>
                <a:gd name="T84" fmla="*/ 3619 w 4214"/>
                <a:gd name="T85" fmla="*/ 480 h 3392"/>
                <a:gd name="T86" fmla="*/ 3703 w 4214"/>
                <a:gd name="T87" fmla="*/ 411 h 3392"/>
                <a:gd name="T88" fmla="*/ 3788 w 4214"/>
                <a:gd name="T89" fmla="*/ 342 h 3392"/>
                <a:gd name="T90" fmla="*/ 3874 w 4214"/>
                <a:gd name="T91" fmla="*/ 275 h 3392"/>
                <a:gd name="T92" fmla="*/ 3958 w 4214"/>
                <a:gd name="T93" fmla="*/ 205 h 3392"/>
                <a:gd name="T94" fmla="*/ 4043 w 4214"/>
                <a:gd name="T95" fmla="*/ 136 h 3392"/>
                <a:gd name="T96" fmla="*/ 4129 w 4214"/>
                <a:gd name="T97" fmla="*/ 69 h 3392"/>
                <a:gd name="T98" fmla="*/ 4214 w 4214"/>
                <a:gd name="T99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14" h="3392">
                  <a:moveTo>
                    <a:pt x="0" y="3392"/>
                  </a:moveTo>
                  <a:lnTo>
                    <a:pt x="42" y="3357"/>
                  </a:lnTo>
                  <a:lnTo>
                    <a:pt x="84" y="3323"/>
                  </a:lnTo>
                  <a:lnTo>
                    <a:pt x="128" y="3288"/>
                  </a:lnTo>
                  <a:lnTo>
                    <a:pt x="171" y="3256"/>
                  </a:lnTo>
                  <a:lnTo>
                    <a:pt x="213" y="3221"/>
                  </a:lnTo>
                  <a:lnTo>
                    <a:pt x="255" y="3187"/>
                  </a:lnTo>
                  <a:lnTo>
                    <a:pt x="297" y="3152"/>
                  </a:lnTo>
                  <a:lnTo>
                    <a:pt x="340" y="3117"/>
                  </a:lnTo>
                  <a:lnTo>
                    <a:pt x="384" y="3083"/>
                  </a:lnTo>
                  <a:lnTo>
                    <a:pt x="426" y="3050"/>
                  </a:lnTo>
                  <a:lnTo>
                    <a:pt x="468" y="3016"/>
                  </a:lnTo>
                  <a:lnTo>
                    <a:pt x="511" y="2981"/>
                  </a:lnTo>
                  <a:lnTo>
                    <a:pt x="553" y="2947"/>
                  </a:lnTo>
                  <a:lnTo>
                    <a:pt x="595" y="2912"/>
                  </a:lnTo>
                  <a:lnTo>
                    <a:pt x="639" y="2878"/>
                  </a:lnTo>
                  <a:lnTo>
                    <a:pt x="681" y="2843"/>
                  </a:lnTo>
                  <a:lnTo>
                    <a:pt x="724" y="2810"/>
                  </a:lnTo>
                  <a:lnTo>
                    <a:pt x="766" y="2776"/>
                  </a:lnTo>
                  <a:lnTo>
                    <a:pt x="808" y="2741"/>
                  </a:lnTo>
                  <a:lnTo>
                    <a:pt x="850" y="2707"/>
                  </a:lnTo>
                  <a:lnTo>
                    <a:pt x="894" y="2672"/>
                  </a:lnTo>
                  <a:lnTo>
                    <a:pt x="937" y="2638"/>
                  </a:lnTo>
                  <a:lnTo>
                    <a:pt x="979" y="2603"/>
                  </a:lnTo>
                  <a:lnTo>
                    <a:pt x="1021" y="2570"/>
                  </a:lnTo>
                  <a:lnTo>
                    <a:pt x="1063" y="2536"/>
                  </a:lnTo>
                  <a:lnTo>
                    <a:pt x="1106" y="2501"/>
                  </a:lnTo>
                  <a:lnTo>
                    <a:pt x="1150" y="2467"/>
                  </a:lnTo>
                  <a:lnTo>
                    <a:pt x="1192" y="2432"/>
                  </a:lnTo>
                  <a:lnTo>
                    <a:pt x="1234" y="2398"/>
                  </a:lnTo>
                  <a:lnTo>
                    <a:pt x="1277" y="2365"/>
                  </a:lnTo>
                  <a:lnTo>
                    <a:pt x="1319" y="2330"/>
                  </a:lnTo>
                  <a:lnTo>
                    <a:pt x="1361" y="2296"/>
                  </a:lnTo>
                  <a:lnTo>
                    <a:pt x="1405" y="2261"/>
                  </a:lnTo>
                  <a:lnTo>
                    <a:pt x="1447" y="2227"/>
                  </a:lnTo>
                  <a:lnTo>
                    <a:pt x="1490" y="2192"/>
                  </a:lnTo>
                  <a:lnTo>
                    <a:pt x="1532" y="2158"/>
                  </a:lnTo>
                  <a:lnTo>
                    <a:pt x="1574" y="2125"/>
                  </a:lnTo>
                  <a:lnTo>
                    <a:pt x="1618" y="2090"/>
                  </a:lnTo>
                  <a:lnTo>
                    <a:pt x="1660" y="2056"/>
                  </a:lnTo>
                  <a:lnTo>
                    <a:pt x="1703" y="2021"/>
                  </a:lnTo>
                  <a:lnTo>
                    <a:pt x="1745" y="1987"/>
                  </a:lnTo>
                  <a:lnTo>
                    <a:pt x="1787" y="1952"/>
                  </a:lnTo>
                  <a:lnTo>
                    <a:pt x="1829" y="1920"/>
                  </a:lnTo>
                  <a:lnTo>
                    <a:pt x="1874" y="1885"/>
                  </a:lnTo>
                  <a:lnTo>
                    <a:pt x="1916" y="1851"/>
                  </a:lnTo>
                  <a:lnTo>
                    <a:pt x="1958" y="1816"/>
                  </a:lnTo>
                  <a:lnTo>
                    <a:pt x="2000" y="1781"/>
                  </a:lnTo>
                  <a:lnTo>
                    <a:pt x="2043" y="1747"/>
                  </a:lnTo>
                  <a:lnTo>
                    <a:pt x="2085" y="1712"/>
                  </a:lnTo>
                  <a:lnTo>
                    <a:pt x="2129" y="1680"/>
                  </a:lnTo>
                  <a:lnTo>
                    <a:pt x="2171" y="1645"/>
                  </a:lnTo>
                  <a:lnTo>
                    <a:pt x="2213" y="1611"/>
                  </a:lnTo>
                  <a:lnTo>
                    <a:pt x="2256" y="1576"/>
                  </a:lnTo>
                  <a:lnTo>
                    <a:pt x="2298" y="1542"/>
                  </a:lnTo>
                  <a:lnTo>
                    <a:pt x="2340" y="1507"/>
                  </a:lnTo>
                  <a:lnTo>
                    <a:pt x="2384" y="1472"/>
                  </a:lnTo>
                  <a:lnTo>
                    <a:pt x="2426" y="1440"/>
                  </a:lnTo>
                  <a:lnTo>
                    <a:pt x="2469" y="1405"/>
                  </a:lnTo>
                  <a:lnTo>
                    <a:pt x="2511" y="1371"/>
                  </a:lnTo>
                  <a:lnTo>
                    <a:pt x="2553" y="1336"/>
                  </a:lnTo>
                  <a:lnTo>
                    <a:pt x="2595" y="1302"/>
                  </a:lnTo>
                  <a:lnTo>
                    <a:pt x="2640" y="1267"/>
                  </a:lnTo>
                  <a:lnTo>
                    <a:pt x="2682" y="1234"/>
                  </a:lnTo>
                  <a:lnTo>
                    <a:pt x="2724" y="1200"/>
                  </a:lnTo>
                  <a:lnTo>
                    <a:pt x="2766" y="1165"/>
                  </a:lnTo>
                  <a:lnTo>
                    <a:pt x="2809" y="1131"/>
                  </a:lnTo>
                  <a:lnTo>
                    <a:pt x="2853" y="1096"/>
                  </a:lnTo>
                  <a:lnTo>
                    <a:pt x="2895" y="1062"/>
                  </a:lnTo>
                  <a:lnTo>
                    <a:pt x="2937" y="1027"/>
                  </a:lnTo>
                  <a:lnTo>
                    <a:pt x="2979" y="994"/>
                  </a:lnTo>
                  <a:lnTo>
                    <a:pt x="3022" y="960"/>
                  </a:lnTo>
                  <a:lnTo>
                    <a:pt x="3064" y="925"/>
                  </a:lnTo>
                  <a:lnTo>
                    <a:pt x="3108" y="891"/>
                  </a:lnTo>
                  <a:lnTo>
                    <a:pt x="3150" y="856"/>
                  </a:lnTo>
                  <a:lnTo>
                    <a:pt x="3192" y="822"/>
                  </a:lnTo>
                  <a:lnTo>
                    <a:pt x="3235" y="789"/>
                  </a:lnTo>
                  <a:lnTo>
                    <a:pt x="3277" y="754"/>
                  </a:lnTo>
                  <a:lnTo>
                    <a:pt x="3319" y="720"/>
                  </a:lnTo>
                  <a:lnTo>
                    <a:pt x="3363" y="685"/>
                  </a:lnTo>
                  <a:lnTo>
                    <a:pt x="3406" y="651"/>
                  </a:lnTo>
                  <a:lnTo>
                    <a:pt x="3448" y="616"/>
                  </a:lnTo>
                  <a:lnTo>
                    <a:pt x="3490" y="582"/>
                  </a:lnTo>
                  <a:lnTo>
                    <a:pt x="3532" y="549"/>
                  </a:lnTo>
                  <a:lnTo>
                    <a:pt x="3574" y="515"/>
                  </a:lnTo>
                  <a:lnTo>
                    <a:pt x="3619" y="480"/>
                  </a:lnTo>
                  <a:lnTo>
                    <a:pt x="3661" y="445"/>
                  </a:lnTo>
                  <a:lnTo>
                    <a:pt x="3703" y="411"/>
                  </a:lnTo>
                  <a:lnTo>
                    <a:pt x="3745" y="376"/>
                  </a:lnTo>
                  <a:lnTo>
                    <a:pt x="3788" y="342"/>
                  </a:lnTo>
                  <a:lnTo>
                    <a:pt x="3830" y="309"/>
                  </a:lnTo>
                  <a:lnTo>
                    <a:pt x="3874" y="275"/>
                  </a:lnTo>
                  <a:lnTo>
                    <a:pt x="3916" y="240"/>
                  </a:lnTo>
                  <a:lnTo>
                    <a:pt x="3958" y="205"/>
                  </a:lnTo>
                  <a:lnTo>
                    <a:pt x="4001" y="171"/>
                  </a:lnTo>
                  <a:lnTo>
                    <a:pt x="4043" y="136"/>
                  </a:lnTo>
                  <a:lnTo>
                    <a:pt x="4085" y="104"/>
                  </a:lnTo>
                  <a:lnTo>
                    <a:pt x="4129" y="69"/>
                  </a:lnTo>
                  <a:lnTo>
                    <a:pt x="4172" y="35"/>
                  </a:lnTo>
                  <a:lnTo>
                    <a:pt x="4214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796"/>
            <p:cNvSpPr>
              <a:spLocks noChangeArrowheads="1"/>
            </p:cNvSpPr>
            <p:nvPr/>
          </p:nvSpPr>
          <p:spPr bwMode="auto">
            <a:xfrm rot="16200000">
              <a:off x="279" y="3075"/>
              <a:ext cx="1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Rectangle 797"/>
            <p:cNvSpPr>
              <a:spLocks noChangeArrowheads="1"/>
            </p:cNvSpPr>
            <p:nvPr/>
          </p:nvSpPr>
          <p:spPr bwMode="auto">
            <a:xfrm rot="16200000">
              <a:off x="226" y="2876"/>
              <a:ext cx="2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ppy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Rectangle 798"/>
            <p:cNvSpPr>
              <a:spLocks noChangeArrowheads="1"/>
            </p:cNvSpPr>
            <p:nvPr/>
          </p:nvSpPr>
          <p:spPr bwMode="auto">
            <a:xfrm rot="16200000">
              <a:off x="384" y="2766"/>
              <a:ext cx="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Rectangle 799"/>
            <p:cNvSpPr>
              <a:spLocks noChangeArrowheads="1"/>
            </p:cNvSpPr>
            <p:nvPr/>
          </p:nvSpPr>
          <p:spPr bwMode="auto">
            <a:xfrm rot="16200000">
              <a:off x="307" y="2686"/>
              <a:ext cx="8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Rectangle 800"/>
            <p:cNvSpPr>
              <a:spLocks noChangeArrowheads="1"/>
            </p:cNvSpPr>
            <p:nvPr/>
          </p:nvSpPr>
          <p:spPr bwMode="auto">
            <a:xfrm rot="16200000">
              <a:off x="304" y="2653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Rectangle 801"/>
            <p:cNvSpPr>
              <a:spLocks noChangeArrowheads="1"/>
            </p:cNvSpPr>
            <p:nvPr/>
          </p:nvSpPr>
          <p:spPr bwMode="auto">
            <a:xfrm rot="16200000">
              <a:off x="207" y="2516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ECP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Rectangle 802"/>
            <p:cNvSpPr>
              <a:spLocks noChangeArrowheads="1"/>
            </p:cNvSpPr>
            <p:nvPr/>
          </p:nvSpPr>
          <p:spPr bwMode="auto">
            <a:xfrm rot="16200000">
              <a:off x="304" y="2387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Rectangle 803"/>
            <p:cNvSpPr>
              <a:spLocks noChangeArrowheads="1"/>
            </p:cNvSpPr>
            <p:nvPr/>
          </p:nvSpPr>
          <p:spPr bwMode="auto">
            <a:xfrm rot="16200000">
              <a:off x="272" y="2317"/>
              <a:ext cx="15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tr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" name="Rectangle 804"/>
            <p:cNvSpPr>
              <a:spLocks noChangeArrowheads="1"/>
            </p:cNvSpPr>
            <p:nvPr/>
          </p:nvSpPr>
          <p:spPr bwMode="auto">
            <a:xfrm rot="16200000">
              <a:off x="304" y="2250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" name="Rectangle 805"/>
            <p:cNvSpPr>
              <a:spLocks noChangeArrowheads="1"/>
            </p:cNvSpPr>
            <p:nvPr/>
          </p:nvSpPr>
          <p:spPr bwMode="auto">
            <a:xfrm rot="16200000">
              <a:off x="275" y="2183"/>
              <a:ext cx="13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Rectangle 806"/>
            <p:cNvSpPr>
              <a:spLocks noChangeArrowheads="1"/>
            </p:cNvSpPr>
            <p:nvPr/>
          </p:nvSpPr>
          <p:spPr bwMode="auto">
            <a:xfrm rot="16200000">
              <a:off x="304" y="2146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" name="Rectangle 807"/>
            <p:cNvSpPr>
              <a:spLocks noChangeArrowheads="1"/>
            </p:cNvSpPr>
            <p:nvPr/>
          </p:nvSpPr>
          <p:spPr bwMode="auto">
            <a:xfrm>
              <a:off x="1037" y="3816"/>
              <a:ext cx="1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Rectangle 808"/>
            <p:cNvSpPr>
              <a:spLocks noChangeArrowheads="1"/>
            </p:cNvSpPr>
            <p:nvPr/>
          </p:nvSpPr>
          <p:spPr bwMode="auto">
            <a:xfrm>
              <a:off x="1184" y="3820"/>
              <a:ext cx="2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ppy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Rectangle 809"/>
            <p:cNvSpPr>
              <a:spLocks noChangeArrowheads="1"/>
            </p:cNvSpPr>
            <p:nvPr/>
          </p:nvSpPr>
          <p:spPr bwMode="auto">
            <a:xfrm>
              <a:off x="1433" y="3897"/>
              <a:ext cx="6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810"/>
            <p:cNvSpPr>
              <a:spLocks noChangeArrowheads="1"/>
            </p:cNvSpPr>
            <p:nvPr/>
          </p:nvSpPr>
          <p:spPr bwMode="auto">
            <a:xfrm>
              <a:off x="1469" y="3820"/>
              <a:ext cx="8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" name="Rectangle 811"/>
            <p:cNvSpPr>
              <a:spLocks noChangeArrowheads="1"/>
            </p:cNvSpPr>
            <p:nvPr/>
          </p:nvSpPr>
          <p:spPr bwMode="auto">
            <a:xfrm>
              <a:off x="1500" y="3820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2" name="Rectangle 812"/>
            <p:cNvSpPr>
              <a:spLocks noChangeArrowheads="1"/>
            </p:cNvSpPr>
            <p:nvPr/>
          </p:nvSpPr>
          <p:spPr bwMode="auto">
            <a:xfrm>
              <a:off x="1537" y="3816"/>
              <a:ext cx="6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all-electron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" name="Rectangle 813"/>
            <p:cNvSpPr>
              <a:spLocks noChangeArrowheads="1"/>
            </p:cNvSpPr>
            <p:nvPr/>
          </p:nvSpPr>
          <p:spPr bwMode="auto">
            <a:xfrm>
              <a:off x="2125" y="3820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" name="Rectangle 814"/>
            <p:cNvSpPr>
              <a:spLocks noChangeArrowheads="1"/>
            </p:cNvSpPr>
            <p:nvPr/>
          </p:nvSpPr>
          <p:spPr bwMode="auto">
            <a:xfrm>
              <a:off x="2161" y="3820"/>
              <a:ext cx="15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tr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" name="Rectangle 815"/>
            <p:cNvSpPr>
              <a:spLocks noChangeArrowheads="1"/>
            </p:cNvSpPr>
            <p:nvPr/>
          </p:nvSpPr>
          <p:spPr bwMode="auto">
            <a:xfrm>
              <a:off x="2259" y="3820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" name="Rectangle 816"/>
            <p:cNvSpPr>
              <a:spLocks noChangeArrowheads="1"/>
            </p:cNvSpPr>
            <p:nvPr/>
          </p:nvSpPr>
          <p:spPr bwMode="auto">
            <a:xfrm>
              <a:off x="2296" y="3809"/>
              <a:ext cx="13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" name="Rectangle 817"/>
            <p:cNvSpPr>
              <a:spLocks noChangeArrowheads="1"/>
            </p:cNvSpPr>
            <p:nvPr/>
          </p:nvSpPr>
          <p:spPr bwMode="auto">
            <a:xfrm>
              <a:off x="2362" y="3820"/>
              <a:ext cx="8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90" name="Inhaltsplatzhalter 6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706" y="613643"/>
            <a:ext cx="2075727" cy="225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2" name="Rechteck 591"/>
          <p:cNvSpPr/>
          <p:nvPr/>
        </p:nvSpPr>
        <p:spPr>
          <a:xfrm>
            <a:off x="7693683" y="148478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M=Co</a:t>
            </a:r>
            <a:endParaRPr lang="de-DE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35642"/>
            <a:ext cx="3920947" cy="3001670"/>
          </a:xfrm>
          <a:prstGeom prst="rect">
            <a:avLst/>
          </a:prstGeom>
        </p:spPr>
      </p:pic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4" y="548680"/>
            <a:ext cx="3920946" cy="300167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116632"/>
            <a:ext cx="7205811" cy="561975"/>
          </a:xfrm>
        </p:spPr>
        <p:txBody>
          <a:bodyPr/>
          <a:lstStyle/>
          <a:p>
            <a:r>
              <a:rPr lang="en-US" dirty="0"/>
              <a:t>VCD with effective core potentials</a:t>
            </a:r>
          </a:p>
        </p:txBody>
      </p:sp>
      <p:pic>
        <p:nvPicPr>
          <p:cNvPr id="9" name="Inhaltsplatzhalter 6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888" y="755412"/>
            <a:ext cx="2075727" cy="225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235642"/>
            <a:ext cx="3920947" cy="30016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01888" y="2708920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M=Co</a:t>
            </a:r>
            <a:endParaRPr lang="de-DE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8103"/>
            <a:ext cx="3430829" cy="262646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98168"/>
            <a:ext cx="3430829" cy="262646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78103"/>
            <a:ext cx="3430829" cy="262646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395859" y="789700"/>
            <a:ext cx="1757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BP86/def2-SV(P)</a:t>
            </a:r>
          </a:p>
        </p:txBody>
      </p:sp>
      <p:sp>
        <p:nvSpPr>
          <p:cNvPr id="18" name="Rechteck 17"/>
          <p:cNvSpPr/>
          <p:nvPr/>
        </p:nvSpPr>
        <p:spPr>
          <a:xfrm>
            <a:off x="4998031" y="795239"/>
            <a:ext cx="1878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B3LYP/def2-SV(P</a:t>
            </a:r>
            <a:r>
              <a:rPr lang="en-US" sz="1600" dirty="0"/>
              <a:t>)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3598168"/>
            <a:ext cx="3430829" cy="2626462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1383388" y="354792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BP86/def2-TZVP</a:t>
            </a:r>
          </a:p>
        </p:txBody>
      </p:sp>
      <p:sp>
        <p:nvSpPr>
          <p:cNvPr id="20" name="Rechteck 19"/>
          <p:cNvSpPr/>
          <p:nvPr/>
        </p:nvSpPr>
        <p:spPr>
          <a:xfrm>
            <a:off x="4932924" y="3547920"/>
            <a:ext cx="1854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B3LYP/def2-TZVP</a:t>
            </a:r>
            <a:endParaRPr lang="en-US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27" y="2564904"/>
            <a:ext cx="1421545" cy="156619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746458" y="43651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28823C"/>
                </a:solidFill>
                <a:latin typeface="+mj-lt"/>
                <a:cs typeface="Times New Roman" panose="02020603050405020304" pitchFamily="18" charset="0"/>
              </a:rPr>
              <a:t>M=</a:t>
            </a:r>
            <a:r>
              <a:rPr lang="de-DE" b="1" dirty="0" err="1">
                <a:solidFill>
                  <a:srgbClr val="28823C"/>
                </a:solidFill>
                <a:latin typeface="+mj-lt"/>
                <a:cs typeface="Times New Roman" panose="02020603050405020304" pitchFamily="18" charset="0"/>
              </a:rPr>
              <a:t>Ir</a:t>
            </a:r>
            <a:endParaRPr lang="de-DE" dirty="0">
              <a:solidFill>
                <a:srgbClr val="28823C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390525" y="116632"/>
            <a:ext cx="720581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VCD with effective core potentials</a:t>
            </a:r>
            <a:endParaRPr lang="en-US" kern="0" dirty="0"/>
          </a:p>
        </p:txBody>
      </p:sp>
      <p:sp>
        <p:nvSpPr>
          <p:cNvPr id="2" name="Rechteck 1"/>
          <p:cNvSpPr/>
          <p:nvPr/>
        </p:nvSpPr>
        <p:spPr>
          <a:xfrm>
            <a:off x="1410363" y="1125711"/>
            <a:ext cx="281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CPU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0.1 h </a:t>
            </a:r>
            <a:br>
              <a:rPr lang="de-DE" sz="1600" dirty="0"/>
            </a:br>
            <a:r>
              <a:rPr lang="de-DE" sz="1600" dirty="0"/>
              <a:t>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2.1 h</a:t>
            </a:r>
          </a:p>
        </p:txBody>
      </p:sp>
      <p:sp>
        <p:nvSpPr>
          <p:cNvPr id="17" name="Rechteck 16"/>
          <p:cNvSpPr/>
          <p:nvPr/>
        </p:nvSpPr>
        <p:spPr>
          <a:xfrm>
            <a:off x="4998031" y="1132079"/>
            <a:ext cx="281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CPU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0.3 h </a:t>
            </a:r>
            <a:br>
              <a:rPr lang="de-DE" sz="1600" dirty="0"/>
            </a:br>
            <a:r>
              <a:rPr lang="de-DE" sz="1600" dirty="0"/>
              <a:t>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10.1 h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95859" y="3861048"/>
            <a:ext cx="281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CPU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0.9 h </a:t>
            </a:r>
            <a:br>
              <a:rPr lang="de-DE" sz="1600" dirty="0"/>
            </a:br>
            <a:r>
              <a:rPr lang="de-DE" sz="1600" dirty="0"/>
              <a:t>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16.6 h</a:t>
            </a:r>
          </a:p>
        </p:txBody>
      </p:sp>
      <p:sp>
        <p:nvSpPr>
          <p:cNvPr id="23" name="Rechteck 22"/>
          <p:cNvSpPr/>
          <p:nvPr/>
        </p:nvSpPr>
        <p:spPr>
          <a:xfrm>
            <a:off x="4932924" y="3888957"/>
            <a:ext cx="281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CPU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4.9 h </a:t>
            </a:r>
            <a:br>
              <a:rPr lang="de-DE" sz="1600" dirty="0"/>
            </a:br>
            <a:r>
              <a:rPr lang="de-DE" sz="1600" dirty="0"/>
              <a:t>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167.5 h</a:t>
            </a:r>
          </a:p>
        </p:txBody>
      </p:sp>
    </p:spTree>
    <p:extLst>
      <p:ext uri="{BB962C8B-B14F-4D97-AF65-F5344CB8AC3E}">
        <p14:creationId xmlns:p14="http://schemas.microsoft.com/office/powerpoint/2010/main" val="23482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62769"/>
            <a:ext cx="6911975" cy="56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Vibrational circular dichroism spectra: </a:t>
            </a:r>
            <a:br>
              <a:rPr lang="en-US" dirty="0"/>
            </a:br>
            <a:r>
              <a:rPr lang="en-US" dirty="0"/>
              <a:t>Theory, implementation and applications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990651"/>
            <a:ext cx="8356600" cy="2374453"/>
          </a:xfrm>
        </p:spPr>
        <p:txBody>
          <a:bodyPr/>
          <a:lstStyle/>
          <a:p>
            <a:pPr marL="314325" lvl="1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Vibrational circular dichroism (VCD): general theory and implementation</a:t>
            </a:r>
          </a:p>
          <a:p>
            <a:pPr marL="314325" lvl="1">
              <a:lnSpc>
                <a:spcPct val="150000"/>
              </a:lnSpc>
              <a:buBlip>
                <a:blip r:embed="rId3"/>
              </a:buBlip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VCD: Symmetry exploitation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 and chemical shielding tensors: effective core potentials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 and outlook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605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052736"/>
            <a:ext cx="8356600" cy="48942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Calculation of VCD spectra with symmetry exploitation implemented</a:t>
            </a:r>
          </a:p>
          <a:p>
            <a:pPr>
              <a:lnSpc>
                <a:spcPct val="200000"/>
              </a:lnSpc>
            </a:pPr>
            <a:r>
              <a:rPr lang="en-US" dirty="0"/>
              <a:t>VCD spectra for molecules with heavy elements by the use of ECPs</a:t>
            </a:r>
          </a:p>
          <a:p>
            <a:pPr>
              <a:lnSpc>
                <a:spcPct val="200000"/>
              </a:lnSpc>
            </a:pPr>
            <a:r>
              <a:rPr lang="en-US" dirty="0"/>
              <a:t>Calculation of chemical </a:t>
            </a:r>
            <a:r>
              <a:rPr lang="en-US" dirty="0" err="1"/>
              <a:t>shieldings</a:t>
            </a:r>
            <a:r>
              <a:rPr lang="en-US" dirty="0"/>
              <a:t> for molecules with heavy elements</a:t>
            </a:r>
          </a:p>
          <a:p>
            <a:pPr>
              <a:lnSpc>
                <a:spcPct val="250000"/>
              </a:lnSpc>
            </a:pP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Treatment of solvent effects with COSMO for chemical </a:t>
            </a:r>
            <a:r>
              <a:rPr lang="en-US" dirty="0" err="1"/>
              <a:t>shieldings</a:t>
            </a:r>
            <a:r>
              <a:rPr lang="en-US" dirty="0"/>
              <a:t> and VCD spectra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467544" y="56276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Summary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468337" y="3861048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972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Florian </a:t>
            </a:r>
            <a:r>
              <a:rPr lang="en-US" dirty="0" err="1"/>
              <a:t>Weigend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Michael </a:t>
            </a:r>
            <a:r>
              <a:rPr lang="en-US" dirty="0" err="1"/>
              <a:t>Kühn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Paola Nava</a:t>
            </a:r>
          </a:p>
          <a:p>
            <a:pPr marL="0" indent="0">
              <a:buNone/>
            </a:pPr>
            <a:r>
              <a:rPr lang="en-US" dirty="0"/>
              <a:t>DFG for funding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467544" y="56276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Acknowledgement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1006425" y="3875137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250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Rechteck 4"/>
          <p:cNvSpPr/>
          <p:nvPr/>
        </p:nvSpPr>
        <p:spPr>
          <a:xfrm>
            <a:off x="-540568" y="-315416"/>
            <a:ext cx="10441160" cy="7416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205811" cy="561975"/>
          </a:xfrm>
        </p:spPr>
        <p:txBody>
          <a:bodyPr/>
          <a:lstStyle/>
          <a:p>
            <a:r>
              <a:rPr lang="en-US" dirty="0"/>
              <a:t>VCD with effective core potentials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621128"/>
            <a:ext cx="4901184" cy="37520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74" y="1621128"/>
            <a:ext cx="2863042" cy="267350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521654" y="45589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28823C"/>
                </a:solidFill>
                <a:latin typeface="+mj-lt"/>
                <a:cs typeface="Times New Roman" panose="02020603050405020304" pitchFamily="18" charset="0"/>
              </a:rPr>
              <a:t>M=</a:t>
            </a:r>
            <a:r>
              <a:rPr lang="de-DE" b="1" dirty="0" err="1">
                <a:solidFill>
                  <a:srgbClr val="28823C"/>
                </a:solidFill>
                <a:latin typeface="+mj-lt"/>
                <a:cs typeface="Times New Roman" panose="02020603050405020304" pitchFamily="18" charset="0"/>
              </a:rPr>
              <a:t>Ir</a:t>
            </a:r>
            <a:endParaRPr lang="de-DE" dirty="0">
              <a:solidFill>
                <a:srgbClr val="28823C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827907" y="1403150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BP86/def2-TZVP</a:t>
            </a:r>
          </a:p>
        </p:txBody>
      </p:sp>
      <p:sp>
        <p:nvSpPr>
          <p:cNvPr id="8" name="Rechteck 7"/>
          <p:cNvSpPr/>
          <p:nvPr/>
        </p:nvSpPr>
        <p:spPr>
          <a:xfrm>
            <a:off x="1827907" y="1692945"/>
            <a:ext cx="2816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4 CPUs</a:t>
            </a:r>
            <a:r>
              <a:rPr lang="de-DE" sz="1600" dirty="0"/>
              <a:t>: </a:t>
            </a:r>
            <a:r>
              <a:rPr lang="de-DE" sz="1600" dirty="0">
                <a:latin typeface="Courant" panose="02000509030000020004" pitchFamily="49" charset="0"/>
              </a:rPr>
              <a:t>mpshift</a:t>
            </a:r>
            <a:r>
              <a:rPr lang="de-DE" sz="1600" dirty="0"/>
              <a:t>: 4.1 h </a:t>
            </a:r>
            <a:br>
              <a:rPr lang="de-DE" sz="1600" dirty="0"/>
            </a:br>
            <a:r>
              <a:rPr lang="de-DE" sz="1600" dirty="0"/>
              <a:t>              </a:t>
            </a:r>
            <a:r>
              <a:rPr lang="de-DE" sz="1600" dirty="0">
                <a:latin typeface="Courant" panose="02000509030000020004" pitchFamily="49" charset="0"/>
              </a:rPr>
              <a:t>aoforce</a:t>
            </a:r>
            <a:r>
              <a:rPr lang="de-DE" sz="1600" dirty="0"/>
              <a:t>: 68.9 h</a:t>
            </a:r>
          </a:p>
        </p:txBody>
      </p:sp>
    </p:spTree>
    <p:extLst>
      <p:ext uri="{BB962C8B-B14F-4D97-AF65-F5344CB8AC3E}">
        <p14:creationId xmlns:p14="http://schemas.microsoft.com/office/powerpoint/2010/main" val="11169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282849"/>
            <a:ext cx="6911975" cy="99402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/>
              <a:t>Vibrational circular dichroism: </a:t>
            </a:r>
            <a:br>
              <a:rPr lang="en-US" sz="3600" dirty="0"/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 theory </a:t>
            </a:r>
            <a:r>
              <a:rPr lang="en-US" sz="3600" dirty="0"/>
              <a:t>and implementation</a:t>
            </a:r>
            <a:endParaRPr lang="de-DE" altLang="de-DE" sz="3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55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VCD: General theory </a:t>
            </a:r>
            <a:r>
              <a:rPr lang="en-US" dirty="0"/>
              <a:t>and 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Determination of the absolute configuration of chiral molecules through measurement and calculation of VCD-intensities: 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sz="1800" dirty="0"/>
              <a:t>          </a:t>
            </a:r>
            <a:r>
              <a:rPr lang="en-US" sz="1800" b="1" dirty="0"/>
              <a:t>             </a:t>
            </a:r>
            <a:r>
              <a:rPr lang="en-US" sz="1800" dirty="0"/>
              <a:t>transition dipole moments: ground state → vibrational state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sz="1800" dirty="0"/>
              <a:t>: transformation matrix from Cartesian to normal coordinates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Atomic Polar Tensor (APT):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40361"/>
              </p:ext>
            </p:extLst>
          </p:nvPr>
        </p:nvGraphicFramePr>
        <p:xfrm>
          <a:off x="1336913" y="3038913"/>
          <a:ext cx="2631599" cy="8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0" name="Formel" r:id="rId3" imgW="1562040" imgH="482400" progId="Equation.3">
                  <p:embed/>
                </p:oleObj>
              </mc:Choice>
              <mc:Fallback>
                <p:oleObj name="Formel" r:id="rId3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13" y="3038913"/>
                        <a:ext cx="2631599" cy="82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48736"/>
              </p:ext>
            </p:extLst>
          </p:nvPr>
        </p:nvGraphicFramePr>
        <p:xfrm>
          <a:off x="4342130" y="3186763"/>
          <a:ext cx="3380740" cy="64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1" name="Formel" r:id="rId5" imgW="2006280" imgH="380880" progId="Equation.3">
                  <p:embed/>
                </p:oleObj>
              </mc:Choice>
              <mc:Fallback>
                <p:oleObj name="Formel" r:id="rId5" imgW="2006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130" y="3186763"/>
                        <a:ext cx="3380740" cy="649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85249"/>
              </p:ext>
            </p:extLst>
          </p:nvPr>
        </p:nvGraphicFramePr>
        <p:xfrm>
          <a:off x="700460" y="2492896"/>
          <a:ext cx="1135236" cy="41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" name="Formel" r:id="rId7" imgW="672840" imgH="241200" progId="Equation.3">
                  <p:embed/>
                </p:oleObj>
              </mc:Choice>
              <mc:Fallback>
                <p:oleObj name="Formel" r:id="rId7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60" y="2492896"/>
                        <a:ext cx="1135236" cy="41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6686624" cy="360363"/>
          </a:xfrm>
        </p:spPr>
        <p:txBody>
          <a:bodyPr/>
          <a:lstStyle/>
          <a:p>
            <a:pPr>
              <a:defRPr/>
            </a:pPr>
            <a:r>
              <a:rPr lang="en-GB" sz="1100" dirty="0"/>
              <a:t>Cheeseman, J.R., Frisch, M.J., Devlin, F.J., Stephens, P.J., </a:t>
            </a:r>
            <a:r>
              <a:rPr lang="en-GB" sz="1100" i="1" dirty="0"/>
              <a:t>Chem. Phys. Lett., </a:t>
            </a:r>
            <a:r>
              <a:rPr lang="en-GB" sz="1100" b="1" dirty="0"/>
              <a:t>1996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252, </a:t>
            </a:r>
            <a:r>
              <a:rPr lang="en-GB" sz="1100" dirty="0"/>
              <a:t>211.</a:t>
            </a:r>
          </a:p>
          <a:p>
            <a:pPr>
              <a:defRPr/>
            </a:pPr>
            <a:r>
              <a:rPr lang="en-GB" sz="1100" dirty="0" err="1"/>
              <a:t>Nicu</a:t>
            </a:r>
            <a:r>
              <a:rPr lang="en-GB" sz="1100" dirty="0"/>
              <a:t>, V.P., </a:t>
            </a:r>
            <a:r>
              <a:rPr lang="en-GB" sz="1100" dirty="0" err="1"/>
              <a:t>Neugebauer</a:t>
            </a:r>
            <a:r>
              <a:rPr lang="en-GB" sz="1100" dirty="0"/>
              <a:t>, J., Wolff, S.K., </a:t>
            </a:r>
            <a:r>
              <a:rPr lang="en-GB" sz="1100" dirty="0" err="1"/>
              <a:t>Baerends</a:t>
            </a:r>
            <a:r>
              <a:rPr lang="en-GB" sz="1100" dirty="0"/>
              <a:t>, E.J., </a:t>
            </a:r>
            <a:r>
              <a:rPr lang="en-GB" sz="1100" i="1" dirty="0" err="1"/>
              <a:t>Theor</a:t>
            </a:r>
            <a:r>
              <a:rPr lang="en-GB" sz="1100" i="1" dirty="0"/>
              <a:t>. Chem. Acc., </a:t>
            </a:r>
            <a:r>
              <a:rPr lang="en-GB" sz="1100" b="1" dirty="0"/>
              <a:t>2008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119, </a:t>
            </a:r>
            <a:r>
              <a:rPr lang="en-GB" sz="1100" dirty="0"/>
              <a:t>245.</a:t>
            </a:r>
            <a:endParaRPr lang="de-DE" altLang="de-DE" sz="1100" dirty="0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50273"/>
              </p:ext>
            </p:extLst>
          </p:nvPr>
        </p:nvGraphicFramePr>
        <p:xfrm>
          <a:off x="3601710" y="4509120"/>
          <a:ext cx="1690370" cy="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" name="Formel" r:id="rId9" imgW="1002960" imgH="253800" progId="Equation.3">
                  <p:embed/>
                </p:oleObj>
              </mc:Choice>
              <mc:Fallback>
                <p:oleObj name="Formel" r:id="rId9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710" y="4509120"/>
                        <a:ext cx="1690370" cy="43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00641"/>
              </p:ext>
            </p:extLst>
          </p:nvPr>
        </p:nvGraphicFramePr>
        <p:xfrm>
          <a:off x="1641475" y="5013176"/>
          <a:ext cx="2184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" name="Equation" r:id="rId11" imgW="2184120" imgH="1104840" progId="Equation.DSMT4">
                  <p:embed/>
                </p:oleObj>
              </mc:Choice>
              <mc:Fallback>
                <p:oleObj name="Equation" r:id="rId11" imgW="218412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1475" y="5013176"/>
                        <a:ext cx="21844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1547664" y="587727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electronic </a:t>
            </a:r>
            <a:r>
              <a:rPr lang="de-DE" dirty="0" err="1"/>
              <a:t>contribution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4822234" y="56612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nuclear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endParaRPr lang="en-US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602102"/>
              </p:ext>
            </p:extLst>
          </p:nvPr>
        </p:nvGraphicFramePr>
        <p:xfrm>
          <a:off x="5148064" y="5167064"/>
          <a:ext cx="143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" name="Equation" r:id="rId13" imgW="1434960" imgH="736560" progId="Equation.DSMT4">
                  <p:embed/>
                </p:oleObj>
              </mc:Choice>
              <mc:Fallback>
                <p:oleObj name="Equation" r:id="rId13" imgW="1434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48064" y="5167064"/>
                        <a:ext cx="1435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0506"/>
              </p:ext>
            </p:extLst>
          </p:nvPr>
        </p:nvGraphicFramePr>
        <p:xfrm>
          <a:off x="5754503" y="1679602"/>
          <a:ext cx="241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" name="Equation" r:id="rId15" imgW="2412720" imgH="368280" progId="Equation.DSMT4">
                  <p:embed/>
                </p:oleObj>
              </mc:Choice>
              <mc:Fallback>
                <p:oleObj name="Equation" r:id="rId15" imgW="24127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54503" y="1679602"/>
                        <a:ext cx="2413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VCD: General theory </a:t>
            </a:r>
            <a:r>
              <a:rPr lang="en-US" dirty="0"/>
              <a:t>and 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Atomic Axial Tensor (AAT):                          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Necessary for        : Change of the orbitals with respect to the magnetic field:</a:t>
            </a:r>
            <a:endParaRPr lang="en-US" sz="1800" dirty="0">
              <a:latin typeface="Courier" pitchFamily="49" charset="0"/>
            </a:endParaRP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14614"/>
              </p:ext>
            </p:extLst>
          </p:nvPr>
        </p:nvGraphicFramePr>
        <p:xfrm>
          <a:off x="3529702" y="1231255"/>
          <a:ext cx="1690370" cy="4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Formel" r:id="rId3" imgW="1002960" imgH="253800" progId="Equation.3">
                  <p:embed/>
                </p:oleObj>
              </mc:Choice>
              <mc:Fallback>
                <p:oleObj name="Formel" r:id="rId3" imgW="1002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702" y="1231255"/>
                        <a:ext cx="1690370" cy="43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76235"/>
              </p:ext>
            </p:extLst>
          </p:nvPr>
        </p:nvGraphicFramePr>
        <p:xfrm>
          <a:off x="2195736" y="4029496"/>
          <a:ext cx="4413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Formel" r:id="rId5" imgW="317160" imgH="228600" progId="Equation.3">
                  <p:embed/>
                </p:oleObj>
              </mc:Choice>
              <mc:Fallback>
                <p:oleObj name="Formel" r:id="rId5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29496"/>
                        <a:ext cx="4413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237274"/>
              </p:ext>
            </p:extLst>
          </p:nvPr>
        </p:nvGraphicFramePr>
        <p:xfrm>
          <a:off x="5272766" y="3252548"/>
          <a:ext cx="2692977" cy="37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Formel" r:id="rId7" imgW="1765080" imgH="241200" progId="Equation.3">
                  <p:embed/>
                </p:oleObj>
              </mc:Choice>
              <mc:Fallback>
                <p:oleObj name="Formel" r:id="rId7" imgW="1765080" imgH="241200" progId="Equation.3">
                  <p:embed/>
                  <p:pic>
                    <p:nvPicPr>
                      <p:cNvPr id="0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766" y="3252548"/>
                        <a:ext cx="2692977" cy="373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14494"/>
              </p:ext>
            </p:extLst>
          </p:nvPr>
        </p:nvGraphicFramePr>
        <p:xfrm>
          <a:off x="1115616" y="1916832"/>
          <a:ext cx="3225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9" imgW="3225600" imgH="1206360" progId="Equation.DSMT4">
                  <p:embed/>
                </p:oleObj>
              </mc:Choice>
              <mc:Fallback>
                <p:oleObj name="Equation" r:id="rId9" imgW="322560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6" y="1916832"/>
                        <a:ext cx="32258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96665"/>
              </p:ext>
            </p:extLst>
          </p:nvPr>
        </p:nvGraphicFramePr>
        <p:xfrm>
          <a:off x="5259536" y="1988840"/>
          <a:ext cx="233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11" imgW="2336760" imgH="952200" progId="Equation.DSMT4">
                  <p:embed/>
                </p:oleObj>
              </mc:Choice>
              <mc:Fallback>
                <p:oleObj name="Equation" r:id="rId11" imgW="23367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9536" y="1988840"/>
                        <a:ext cx="23368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567963" y="292494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electronic </a:t>
            </a:r>
            <a:r>
              <a:rPr lang="de-DE" dirty="0" err="1"/>
              <a:t>contribution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364088" y="270892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nuclear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864711"/>
              </p:ext>
            </p:extLst>
          </p:nvPr>
        </p:nvGraphicFramePr>
        <p:xfrm>
          <a:off x="1619672" y="4869160"/>
          <a:ext cx="609592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13" imgW="4914720" imgH="812520" progId="Equation.DSMT4">
                  <p:embed/>
                </p:oleObj>
              </mc:Choice>
              <mc:Fallback>
                <p:oleObj name="Equation" r:id="rId13" imgW="49147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672" y="4869160"/>
                        <a:ext cx="6095927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6686624" cy="360363"/>
          </a:xfrm>
        </p:spPr>
        <p:txBody>
          <a:bodyPr/>
          <a:lstStyle/>
          <a:p>
            <a:pPr>
              <a:defRPr/>
            </a:pPr>
            <a:r>
              <a:rPr lang="en-GB" sz="1100" dirty="0"/>
              <a:t>Cheeseman, J.R., Frisch, M.J., Devlin, F.J., Stephens, P.J., </a:t>
            </a:r>
            <a:r>
              <a:rPr lang="en-GB" sz="1100" i="1" dirty="0"/>
              <a:t>Chem. Phys. Lett., </a:t>
            </a:r>
            <a:r>
              <a:rPr lang="en-GB" sz="1100" b="1" dirty="0"/>
              <a:t>1996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252, </a:t>
            </a:r>
            <a:r>
              <a:rPr lang="en-GB" sz="1100" dirty="0"/>
              <a:t>211.</a:t>
            </a:r>
          </a:p>
          <a:p>
            <a:pPr>
              <a:defRPr/>
            </a:pPr>
            <a:r>
              <a:rPr lang="en-GB" sz="1100" dirty="0" err="1"/>
              <a:t>Nicu</a:t>
            </a:r>
            <a:r>
              <a:rPr lang="en-GB" sz="1100" dirty="0"/>
              <a:t>, V.P., </a:t>
            </a:r>
            <a:r>
              <a:rPr lang="en-GB" sz="1100" dirty="0" err="1"/>
              <a:t>Neugebauer</a:t>
            </a:r>
            <a:r>
              <a:rPr lang="en-GB" sz="1100" dirty="0"/>
              <a:t>, J., Wolff, S.K., </a:t>
            </a:r>
            <a:r>
              <a:rPr lang="en-GB" sz="1100" dirty="0" err="1"/>
              <a:t>Baerends</a:t>
            </a:r>
            <a:r>
              <a:rPr lang="en-GB" sz="1100" dirty="0"/>
              <a:t>, E.J., </a:t>
            </a:r>
            <a:r>
              <a:rPr lang="en-GB" sz="1100" i="1" dirty="0" err="1"/>
              <a:t>Theor</a:t>
            </a:r>
            <a:r>
              <a:rPr lang="en-GB" sz="1100" i="1" dirty="0"/>
              <a:t>. Chem. Acc., </a:t>
            </a:r>
            <a:r>
              <a:rPr lang="en-GB" sz="1100" b="1" dirty="0"/>
              <a:t>2008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119, </a:t>
            </a:r>
            <a:r>
              <a:rPr lang="en-GB" sz="1100" dirty="0"/>
              <a:t>245.</a:t>
            </a:r>
            <a:endParaRPr lang="de-DE" altLang="de-DE" sz="1100" dirty="0"/>
          </a:p>
        </p:txBody>
      </p:sp>
    </p:spTree>
    <p:extLst>
      <p:ext uri="{BB962C8B-B14F-4D97-AF65-F5344CB8AC3E}">
        <p14:creationId xmlns:p14="http://schemas.microsoft.com/office/powerpoint/2010/main" val="391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    </a:t>
            </a:r>
            <a:r>
              <a:rPr lang="en-US" sz="1800" dirty="0"/>
              <a:t>  also necessary for chemical </a:t>
            </a:r>
            <a:r>
              <a:rPr lang="en-US" sz="1800" dirty="0" err="1"/>
              <a:t>shieldings</a:t>
            </a:r>
            <a:r>
              <a:rPr lang="en-US" sz="1800" dirty="0"/>
              <a:t> (module </a:t>
            </a:r>
            <a:r>
              <a:rPr lang="en-US" sz="1800" dirty="0">
                <a:latin typeface="Courant" panose="02000509030000020004" pitchFamily="49" charset="0"/>
              </a:rPr>
              <a:t>mpshift</a:t>
            </a:r>
            <a:r>
              <a:rPr lang="en-US" sz="1800" dirty="0"/>
              <a:t>)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Gauge Including Atomic Orbitals (GIAOs)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800" dirty="0"/>
              <a:t>Extension of the module (</a:t>
            </a:r>
            <a:r>
              <a:rPr lang="en-US" sz="1800" dirty="0" err="1">
                <a:latin typeface="Courant" panose="02000509030000020004" pitchFamily="49" charset="0"/>
              </a:rPr>
              <a:t>aoforce</a:t>
            </a:r>
            <a:r>
              <a:rPr lang="en-US" sz="1800" dirty="0"/>
              <a:t>) for the calculation of the vibrational states: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800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91013"/>
              </p:ext>
            </p:extLst>
          </p:nvPr>
        </p:nvGraphicFramePr>
        <p:xfrm>
          <a:off x="646897" y="1163747"/>
          <a:ext cx="422593" cy="38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Formel" r:id="rId3" imgW="228600" imgH="203040" progId="Equation.3">
                  <p:embed/>
                </p:oleObj>
              </mc:Choice>
              <mc:Fallback>
                <p:oleObj name="Formel" r:id="rId3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7" y="1163747"/>
                        <a:ext cx="422593" cy="38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09648"/>
              </p:ext>
            </p:extLst>
          </p:nvPr>
        </p:nvGraphicFramePr>
        <p:xfrm>
          <a:off x="700054" y="2638684"/>
          <a:ext cx="5096082" cy="4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Formel" r:id="rId5" imgW="3009600" imgH="253800" progId="Equation.3">
                  <p:embed/>
                </p:oleObj>
              </mc:Choice>
              <mc:Fallback>
                <p:oleObj name="Formel" r:id="rId5" imgW="3009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54" y="2638684"/>
                        <a:ext cx="5096082" cy="43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VCD: General theory </a:t>
            </a:r>
            <a:r>
              <a:rPr lang="en-US" dirty="0"/>
              <a:t>and implementation</a:t>
            </a:r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6686624" cy="360363"/>
          </a:xfrm>
        </p:spPr>
        <p:txBody>
          <a:bodyPr/>
          <a:lstStyle/>
          <a:p>
            <a:pPr>
              <a:defRPr/>
            </a:pPr>
            <a:r>
              <a:rPr lang="en-GB" sz="1100" dirty="0"/>
              <a:t>Cheeseman, J.R., Frisch, M.J., Devlin, F.J., Stephens, P.J., </a:t>
            </a:r>
            <a:r>
              <a:rPr lang="en-GB" sz="1100" i="1" dirty="0"/>
              <a:t>Chem. Phys. Lett., </a:t>
            </a:r>
            <a:r>
              <a:rPr lang="en-GB" sz="1100" b="1" dirty="0"/>
              <a:t>1996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252, </a:t>
            </a:r>
            <a:r>
              <a:rPr lang="en-GB" sz="1100" dirty="0"/>
              <a:t>211.</a:t>
            </a:r>
          </a:p>
          <a:p>
            <a:pPr>
              <a:defRPr/>
            </a:pPr>
            <a:r>
              <a:rPr lang="en-GB" sz="1100" dirty="0" err="1"/>
              <a:t>Nicu</a:t>
            </a:r>
            <a:r>
              <a:rPr lang="en-GB" sz="1100" dirty="0"/>
              <a:t>, V.P., </a:t>
            </a:r>
            <a:r>
              <a:rPr lang="en-GB" sz="1100" dirty="0" err="1"/>
              <a:t>Neugebauer</a:t>
            </a:r>
            <a:r>
              <a:rPr lang="en-GB" sz="1100" dirty="0"/>
              <a:t>, J., Wolff, S.K., </a:t>
            </a:r>
            <a:r>
              <a:rPr lang="en-GB" sz="1100" dirty="0" err="1"/>
              <a:t>Baerends</a:t>
            </a:r>
            <a:r>
              <a:rPr lang="en-GB" sz="1100" dirty="0"/>
              <a:t>, E.J., </a:t>
            </a:r>
            <a:r>
              <a:rPr lang="en-GB" sz="1100" i="1" dirty="0" err="1"/>
              <a:t>Theor</a:t>
            </a:r>
            <a:r>
              <a:rPr lang="en-GB" sz="1100" i="1" dirty="0"/>
              <a:t>. Chem. Acc., </a:t>
            </a:r>
            <a:r>
              <a:rPr lang="en-GB" sz="1100" b="1" dirty="0"/>
              <a:t>2008</a:t>
            </a:r>
            <a:r>
              <a:rPr lang="en-GB" sz="1100" dirty="0"/>
              <a:t>,</a:t>
            </a:r>
            <a:r>
              <a:rPr lang="en-GB" sz="1100" b="1" dirty="0"/>
              <a:t> </a:t>
            </a:r>
            <a:r>
              <a:rPr lang="en-GB" sz="1100" i="1" dirty="0"/>
              <a:t>119, </a:t>
            </a:r>
            <a:r>
              <a:rPr lang="en-GB" sz="1100" dirty="0"/>
              <a:t>245.</a:t>
            </a:r>
            <a:endParaRPr lang="de-DE" altLang="de-DE" sz="1100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67840"/>
              </p:ext>
            </p:extLst>
          </p:nvPr>
        </p:nvGraphicFramePr>
        <p:xfrm>
          <a:off x="3200731" y="4977893"/>
          <a:ext cx="5796694" cy="7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7" imgW="5194080" imgH="660240" progId="Equation.DSMT4">
                  <p:embed/>
                </p:oleObj>
              </mc:Choice>
              <mc:Fallback>
                <p:oleObj name="Equation" r:id="rId7" imgW="51940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731" y="4977893"/>
                        <a:ext cx="5796694" cy="73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05048"/>
              </p:ext>
            </p:extLst>
          </p:nvPr>
        </p:nvGraphicFramePr>
        <p:xfrm>
          <a:off x="4351770" y="4039759"/>
          <a:ext cx="4612718" cy="76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9" imgW="4000320" imgH="660240" progId="Equation.DSMT4">
                  <p:embed/>
                </p:oleObj>
              </mc:Choice>
              <mc:Fallback>
                <p:oleObj name="Equation" r:id="rId9" imgW="40003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1770" y="4039759"/>
                        <a:ext cx="4612718" cy="76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07455"/>
              </p:ext>
            </p:extLst>
          </p:nvPr>
        </p:nvGraphicFramePr>
        <p:xfrm>
          <a:off x="121375" y="4005064"/>
          <a:ext cx="3429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Equation" r:id="rId11" imgW="3429000" imgH="863280" progId="Equation.DSMT4">
                  <p:embed/>
                </p:oleObj>
              </mc:Choice>
              <mc:Fallback>
                <p:oleObj name="Equation" r:id="rId11" imgW="3429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375" y="4005064"/>
                        <a:ext cx="3429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91947"/>
              </p:ext>
            </p:extLst>
          </p:nvPr>
        </p:nvGraphicFramePr>
        <p:xfrm>
          <a:off x="3496786" y="4055515"/>
          <a:ext cx="981118" cy="7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Equation" r:id="rId13" imgW="850680" imgH="622080" progId="Equation.DSMT4">
                  <p:embed/>
                </p:oleObj>
              </mc:Choice>
              <mc:Fallback>
                <p:oleObj name="Equation" r:id="rId13" imgW="850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96786" y="4055515"/>
                        <a:ext cx="981118" cy="71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new integrals to be calculated: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476250" lvl="1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</a:rPr>
              <a:t/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    </a:t>
            </a:r>
            <a:r>
              <a:rPr lang="en-US" sz="1600" dirty="0"/>
              <a:t>linear combination of dipole integrals</a:t>
            </a:r>
          </a:p>
          <a:p>
            <a:pPr marL="476250" lvl="1" indent="0">
              <a:lnSpc>
                <a:spcPct val="150000"/>
              </a:lnSpc>
              <a:buNone/>
            </a:pPr>
            <a:endParaRPr lang="en-US" sz="1600" dirty="0"/>
          </a:p>
          <a:p>
            <a:pPr marL="476250" lvl="1" indent="0">
              <a:lnSpc>
                <a:spcPct val="150000"/>
              </a:lnSpc>
              <a:buNone/>
            </a:pPr>
            <a:endParaRPr lang="en-US" sz="1600" dirty="0"/>
          </a:p>
          <a:p>
            <a:pPr marL="476250" lvl="1" indent="0">
              <a:lnSpc>
                <a:spcPct val="150000"/>
              </a:lnSpc>
              <a:buNone/>
            </a:pPr>
            <a:endParaRPr lang="en-US" sz="1600" dirty="0"/>
          </a:p>
          <a:p>
            <a:pPr marL="476250" lvl="1" indent="0">
              <a:lnSpc>
                <a:spcPct val="150000"/>
              </a:lnSpc>
              <a:buNone/>
            </a:pPr>
            <a:endParaRPr lang="en-US" sz="1600" dirty="0"/>
          </a:p>
          <a:p>
            <a:pPr marL="476250" lvl="1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</a:rPr>
              <a:t/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    </a:t>
            </a:r>
            <a:r>
              <a:rPr lang="en-US" sz="1600" dirty="0"/>
              <a:t>linear combination of dipole derivative integrals</a:t>
            </a:r>
          </a:p>
          <a:p>
            <a:pPr marL="476250" lvl="1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800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2909"/>
              </p:ext>
            </p:extLst>
          </p:nvPr>
        </p:nvGraphicFramePr>
        <p:xfrm>
          <a:off x="395536" y="4365104"/>
          <a:ext cx="1484837" cy="60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2" name="Formel" r:id="rId3" imgW="876240" imgH="355320" progId="Equation.3">
                  <p:embed/>
                </p:oleObj>
              </mc:Choice>
              <mc:Fallback>
                <p:oleObj name="Formel" r:id="rId3" imgW="87624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365104"/>
                        <a:ext cx="1484837" cy="60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17939"/>
              </p:ext>
            </p:extLst>
          </p:nvPr>
        </p:nvGraphicFramePr>
        <p:xfrm>
          <a:off x="467544" y="1844824"/>
          <a:ext cx="1354218" cy="60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3" name="Formel" r:id="rId5" imgW="799920" imgH="355320" progId="Equation.3">
                  <p:embed/>
                </p:oleObj>
              </mc:Choice>
              <mc:Fallback>
                <p:oleObj name="Formel" r:id="rId5" imgW="7999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1354218" cy="603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VCD: General theory </a:t>
            </a:r>
            <a:r>
              <a:rPr lang="en-US" dirty="0"/>
              <a:t>and implementation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1862"/>
              </p:ext>
            </p:extLst>
          </p:nvPr>
        </p:nvGraphicFramePr>
        <p:xfrm>
          <a:off x="3871913" y="3998913"/>
          <a:ext cx="1603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1913" y="3998913"/>
                        <a:ext cx="160337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79846"/>
              </p:ext>
            </p:extLst>
          </p:nvPr>
        </p:nvGraphicFramePr>
        <p:xfrm>
          <a:off x="1884391" y="1736758"/>
          <a:ext cx="6360017" cy="154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" name="Formel" r:id="rId9" imgW="3759120" imgH="914400" progId="Equation.3">
                  <p:embed/>
                </p:oleObj>
              </mc:Choice>
              <mc:Fallback>
                <p:oleObj name="Formel" r:id="rId9" imgW="3759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91" y="1736758"/>
                        <a:ext cx="6360017" cy="154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54252"/>
              </p:ext>
            </p:extLst>
          </p:nvPr>
        </p:nvGraphicFramePr>
        <p:xfrm>
          <a:off x="1955800" y="4257675"/>
          <a:ext cx="68580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6" name="Formel" r:id="rId11" imgW="4051080" imgH="914400" progId="Equation.3">
                  <p:embed/>
                </p:oleObj>
              </mc:Choice>
              <mc:Fallback>
                <p:oleObj name="Formel" r:id="rId11" imgW="4051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257675"/>
                        <a:ext cx="68580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79314"/>
              </p:ext>
            </p:extLst>
          </p:nvPr>
        </p:nvGraphicFramePr>
        <p:xfrm>
          <a:off x="4445960" y="3429000"/>
          <a:ext cx="774112" cy="47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7" name="Formel" r:id="rId13" imgW="457200" imgH="279360" progId="Equation.3">
                  <p:embed/>
                </p:oleObj>
              </mc:Choice>
              <mc:Fallback>
                <p:oleObj name="Formel" r:id="rId13" imgW="457200" imgH="279360" progId="Equation.3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960" y="3429000"/>
                        <a:ext cx="774112" cy="47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57602"/>
              </p:ext>
            </p:extLst>
          </p:nvPr>
        </p:nvGraphicFramePr>
        <p:xfrm>
          <a:off x="5364088" y="5836784"/>
          <a:ext cx="839423" cy="47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Formel" r:id="rId15" imgW="495000" imgH="279360" progId="Equation.3">
                  <p:embed/>
                </p:oleObj>
              </mc:Choice>
              <mc:Fallback>
                <p:oleObj name="Formel" r:id="rId15" imgW="495000" imgH="27936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836784"/>
                        <a:ext cx="839423" cy="47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76241"/>
              </p:ext>
            </p:extLst>
          </p:nvPr>
        </p:nvGraphicFramePr>
        <p:xfrm>
          <a:off x="755576" y="3526409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17" imgW="291973" imgH="203112" progId="Equation.DSMT4">
                  <p:embed/>
                </p:oleObj>
              </mc:Choice>
              <mc:Fallback>
                <p:oleObj name="Equation" r:id="rId17" imgW="291973" imgH="203112" progId="Equation.DSMT4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26409"/>
                        <a:ext cx="292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21813"/>
              </p:ext>
            </p:extLst>
          </p:nvPr>
        </p:nvGraphicFramePr>
        <p:xfrm>
          <a:off x="755576" y="59662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0" name="Equation" r:id="rId19" imgW="291973" imgH="203112" progId="Equation.DSMT4">
                  <p:embed/>
                </p:oleObj>
              </mc:Choice>
              <mc:Fallback>
                <p:oleObj name="Equation" r:id="rId19" imgW="291973" imgH="203112" progId="Equation.DSMT4">
                  <p:embed/>
                  <p:pic>
                    <p:nvPicPr>
                      <p:cNvPr id="0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966214"/>
                        <a:ext cx="292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write </a:t>
            </a:r>
            <a:r>
              <a:rPr lang="en-US" sz="1800" dirty="0">
                <a:latin typeface="Courant" panose="02000509030000020004" pitchFamily="49" charset="0"/>
              </a:rPr>
              <a:t>$</a:t>
            </a:r>
            <a:r>
              <a:rPr lang="en-US" sz="1800" dirty="0" err="1">
                <a:latin typeface="Courant" panose="02000509030000020004" pitchFamily="49" charset="0"/>
              </a:rPr>
              <a:t>vcd</a:t>
            </a:r>
            <a:r>
              <a:rPr lang="en-US" sz="1800" dirty="0">
                <a:latin typeface="Courant" panose="02000509030000020004" pitchFamily="49" charset="0"/>
              </a:rPr>
              <a:t> </a:t>
            </a:r>
            <a:r>
              <a:rPr lang="en-US" sz="1800" dirty="0"/>
              <a:t>into the control file</a:t>
            </a:r>
            <a:endParaRPr lang="en-US" sz="1800" dirty="0">
              <a:latin typeface="Courier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sz="1800" dirty="0">
                <a:latin typeface="+mj-lt"/>
              </a:rPr>
              <a:t>Call </a:t>
            </a:r>
            <a:r>
              <a:rPr lang="en-US" sz="1800" dirty="0" err="1">
                <a:latin typeface="Courant" panose="02000509030000020004" pitchFamily="49" charset="0"/>
              </a:rPr>
              <a:t>mpshift</a:t>
            </a:r>
            <a:endParaRPr lang="en-US" sz="1800" dirty="0">
              <a:latin typeface="Courant" panose="02000509030000020004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968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same steps as for chemical shielding tensors</a:t>
            </a:r>
          </a:p>
          <a:p>
            <a:pPr marL="476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is written to file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call </a:t>
            </a:r>
            <a:r>
              <a:rPr lang="en-US" sz="1800" dirty="0" err="1">
                <a:latin typeface="Courant" panose="02000509030000020004" pitchFamily="49" charset="0"/>
              </a:rPr>
              <a:t>aoforce</a:t>
            </a:r>
            <a:endParaRPr lang="en-US" sz="1800" dirty="0">
              <a:latin typeface="Courant" panose="02000509030000020004" pitchFamily="49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968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same steps as for IR spectra</a:t>
            </a:r>
          </a:p>
          <a:p>
            <a:pPr marL="476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        is read from file</a:t>
            </a:r>
          </a:p>
          <a:p>
            <a:pPr marL="4762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+   VCD-intensity calculation as sketched above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+mj-lt"/>
              </a:rPr>
              <a:t>Automatic version: Script </a:t>
            </a:r>
            <a:r>
              <a:rPr lang="en-US" sz="1800" dirty="0" err="1">
                <a:latin typeface="Courant" panose="02000509030000020004" pitchFamily="49" charset="0"/>
              </a:rPr>
              <a:t>vcd</a:t>
            </a:r>
            <a:endParaRPr lang="en-US" sz="1800" dirty="0">
              <a:latin typeface="Courant" panose="020005090300000200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de-DE" sz="18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1800" b="1" dirty="0">
                <a:latin typeface="+mj-lt"/>
              </a:rPr>
              <a:t>Additional </a:t>
            </a:r>
            <a:r>
              <a:rPr lang="de-DE" sz="1800" b="1" dirty="0" err="1">
                <a:latin typeface="+mj-lt"/>
              </a:rPr>
              <a:t>effort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for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the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calculation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of</a:t>
            </a:r>
            <a:r>
              <a:rPr lang="de-DE" sz="1800" b="1" dirty="0">
                <a:latin typeface="+mj-lt"/>
              </a:rPr>
              <a:t> VCD </a:t>
            </a:r>
            <a:r>
              <a:rPr lang="de-DE" sz="1800" b="1" dirty="0" err="1">
                <a:latin typeface="+mj-lt"/>
              </a:rPr>
              <a:t>spectra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is</a:t>
            </a:r>
            <a:r>
              <a:rPr lang="de-DE" sz="1800" b="1" dirty="0">
                <a:latin typeface="+mj-lt"/>
              </a:rPr>
              <a:t> </a:t>
            </a:r>
            <a:r>
              <a:rPr lang="de-DE" sz="1800" b="1" dirty="0" err="1">
                <a:latin typeface="+mj-lt"/>
              </a:rPr>
              <a:t>negligible</a:t>
            </a:r>
            <a:r>
              <a:rPr lang="de-DE" sz="1800" b="1" dirty="0">
                <a:latin typeface="+mj-lt"/>
              </a:rPr>
              <a:t> (&lt; 1%) </a:t>
            </a:r>
            <a:endParaRPr lang="en-US" sz="1800" b="1" dirty="0">
              <a:latin typeface="Courier"/>
            </a:endParaRPr>
          </a:p>
          <a:p>
            <a:pPr marL="819150" lvl="1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dirty="0">
              <a:latin typeface="+mj-lt"/>
            </a:endParaRPr>
          </a:p>
          <a:p>
            <a:pPr marL="47625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Courier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dirty="0"/>
              <a:t>How to run 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55653"/>
              </p:ext>
            </p:extLst>
          </p:nvPr>
        </p:nvGraphicFramePr>
        <p:xfrm>
          <a:off x="1084431" y="2431048"/>
          <a:ext cx="422593" cy="38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" name="Formel" r:id="rId3" imgW="228600" imgH="203040" progId="Equation.3">
                  <p:embed/>
                </p:oleObj>
              </mc:Choice>
              <mc:Fallback>
                <p:oleObj name="Formel" r:id="rId3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431" y="2431048"/>
                        <a:ext cx="422593" cy="38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07263"/>
              </p:ext>
            </p:extLst>
          </p:nvPr>
        </p:nvGraphicFramePr>
        <p:xfrm>
          <a:off x="1146096" y="3665344"/>
          <a:ext cx="422593" cy="38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" name="Formel" r:id="rId5" imgW="228600" imgH="203040" progId="Equation.3">
                  <p:embed/>
                </p:oleObj>
              </mc:Choice>
              <mc:Fallback>
                <p:oleObj name="Formel" r:id="rId5" imgW="228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096" y="3665344"/>
                        <a:ext cx="422593" cy="38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6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282849"/>
            <a:ext cx="6911975" cy="99402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600" dirty="0"/>
              <a:t>Vibrational circular dichroism: </a:t>
            </a:r>
            <a:br>
              <a:rPr lang="en-US" sz="3600" dirty="0"/>
            </a:br>
            <a:r>
              <a:rPr lang="en-US" sz="3600" dirty="0"/>
              <a:t>symmetry exploitation</a:t>
            </a:r>
            <a:endParaRPr lang="de-DE" altLang="de-DE" sz="3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675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0</TotalTime>
  <Words>959</Words>
  <Application>Microsoft Office PowerPoint</Application>
  <PresentationFormat>Bildschirmpräsentation (4:3)</PresentationFormat>
  <Paragraphs>274</Paragraphs>
  <Slides>23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Arial</vt:lpstr>
      <vt:lpstr>Courant</vt:lpstr>
      <vt:lpstr>Courier</vt:lpstr>
      <vt:lpstr>Symbol</vt:lpstr>
      <vt:lpstr>Times</vt:lpstr>
      <vt:lpstr>Times New Roman</vt:lpstr>
      <vt:lpstr>Wingdings</vt:lpstr>
      <vt:lpstr>KIT-PPT_Master_dt_2016</vt:lpstr>
      <vt:lpstr>CS ChemDraw Drawing</vt:lpstr>
      <vt:lpstr>Formel</vt:lpstr>
      <vt:lpstr>Equation</vt:lpstr>
      <vt:lpstr>PowerPoint-Präsentation</vt:lpstr>
      <vt:lpstr>Vibrational circular dichroism spectra:  Theory, implementation and applications</vt:lpstr>
      <vt:lpstr>Vibrational circular dichroism:  General theory and implementation</vt:lpstr>
      <vt:lpstr>VCD: General theory and implementation</vt:lpstr>
      <vt:lpstr>VCD: General theory and implementation</vt:lpstr>
      <vt:lpstr>VCD: General theory and implementation</vt:lpstr>
      <vt:lpstr>VCD: General theory and implementation</vt:lpstr>
      <vt:lpstr>How to run </vt:lpstr>
      <vt:lpstr>Vibrational circular dichroism:  symmetry exploitation</vt:lpstr>
      <vt:lpstr>Symmetry exploitation </vt:lpstr>
      <vt:lpstr>Application: (+)-cryptophane-A (D3 symmetry)</vt:lpstr>
      <vt:lpstr>Application: Fullerenes with I symmetry</vt:lpstr>
      <vt:lpstr>Application: Fullerenes with I symmetry</vt:lpstr>
      <vt:lpstr>VCD and chemical shieldings with effective core potentials</vt:lpstr>
      <vt:lpstr>Effective core potentials </vt:lpstr>
      <vt:lpstr>Effective core potentials </vt:lpstr>
      <vt:lpstr>PowerPoint-Präsentation</vt:lpstr>
      <vt:lpstr>VCD with effective core potentials</vt:lpstr>
      <vt:lpstr>PowerPoint-Präsentation</vt:lpstr>
      <vt:lpstr>PowerPoint-Präsentation</vt:lpstr>
      <vt:lpstr>PowerPoint-Präsentation</vt:lpstr>
      <vt:lpstr>PowerPoint-Präsentation</vt:lpstr>
      <vt:lpstr>VCD with effective core potentials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Voll</dc:creator>
  <cp:lastModifiedBy>Kevin Reiter</cp:lastModifiedBy>
  <cp:revision>397</cp:revision>
  <cp:lastPrinted>2016-09-28T21:35:33Z</cp:lastPrinted>
  <dcterms:created xsi:type="dcterms:W3CDTF">2015-12-26T12:20:34Z</dcterms:created>
  <dcterms:modified xsi:type="dcterms:W3CDTF">2018-02-22T10:03:06Z</dcterms:modified>
</cp:coreProperties>
</file>