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30279975" cy="42808525"/>
  <p:notesSz cx="29818013" cy="423481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3">
          <p15:clr>
            <a:srgbClr val="A4A3A4"/>
          </p15:clr>
        </p15:guide>
        <p15:guide id="2" pos="993">
          <p15:clr>
            <a:srgbClr val="A4A3A4"/>
          </p15:clr>
        </p15:guide>
        <p15:guide id="3" pos="18081">
          <p15:clr>
            <a:srgbClr val="A4A3A4"/>
          </p15:clr>
        </p15:guide>
        <p15:guide id="4" pos="9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7E7"/>
    <a:srgbClr val="72727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4618" autoAdjust="0"/>
  </p:normalViewPr>
  <p:slideViewPr>
    <p:cSldViewPr snapToGrid="0">
      <p:cViewPr>
        <p:scale>
          <a:sx n="33" d="100"/>
          <a:sy n="33" d="100"/>
        </p:scale>
        <p:origin x="288" y="16"/>
      </p:cViewPr>
      <p:guideLst>
        <p:guide orient="horz" pos="2443"/>
        <p:guide pos="993"/>
        <p:guide pos="18081"/>
        <p:guide pos="9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5"/>
            <a:ext cx="12922028" cy="211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2176" tIns="206096" rIns="412176" bIns="206096" numCol="1" anchor="t" anchorCtr="0" compatLnSpc="1">
            <a:prstTxWarp prst="textNoShape">
              <a:avLst/>
            </a:prstTxWarp>
          </a:bodyPr>
          <a:lstStyle>
            <a:lvl1pPr defTabSz="4122777">
              <a:defRPr sz="5400"/>
            </a:lvl1pPr>
          </a:lstStyle>
          <a:p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889326" y="15"/>
            <a:ext cx="12922028" cy="211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2176" tIns="206096" rIns="412176" bIns="206096" numCol="1" anchor="t" anchorCtr="0" compatLnSpc="1">
            <a:prstTxWarp prst="textNoShape">
              <a:avLst/>
            </a:prstTxWarp>
          </a:bodyPr>
          <a:lstStyle>
            <a:lvl1pPr algn="r" defTabSz="4122777">
              <a:defRPr sz="5400"/>
            </a:lvl1pPr>
          </a:lstStyle>
          <a:p>
            <a:endParaRPr lang="de-DE" alt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94813" y="3179763"/>
            <a:ext cx="11228387" cy="15875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80481" y="20113246"/>
            <a:ext cx="23857078" cy="1905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2176" tIns="206096" rIns="412176" bIns="206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40226481"/>
            <a:ext cx="12922028" cy="211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2176" tIns="206096" rIns="412176" bIns="206096" numCol="1" anchor="b" anchorCtr="0" compatLnSpc="1">
            <a:prstTxWarp prst="textNoShape">
              <a:avLst/>
            </a:prstTxWarp>
          </a:bodyPr>
          <a:lstStyle>
            <a:lvl1pPr defTabSz="4122777">
              <a:defRPr sz="5400"/>
            </a:lvl1pPr>
          </a:lstStyle>
          <a:p>
            <a:endParaRPr lang="de-DE" alt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889326" y="40226481"/>
            <a:ext cx="12922028" cy="211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2176" tIns="206096" rIns="412176" bIns="206096" numCol="1" anchor="b" anchorCtr="0" compatLnSpc="1">
            <a:prstTxWarp prst="textNoShape">
              <a:avLst/>
            </a:prstTxWarp>
          </a:bodyPr>
          <a:lstStyle>
            <a:lvl1pPr algn="r" defTabSz="4122777">
              <a:defRPr sz="5400"/>
            </a:lvl1pPr>
          </a:lstStyle>
          <a:p>
            <a:fld id="{4A6CD4C1-6D6D-4CFB-9DC5-1D8FF776892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82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9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75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623338" y="4699000"/>
            <a:ext cx="6408737" cy="133207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92363" y="4699000"/>
            <a:ext cx="19078575" cy="1332071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623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3950" y="11969750"/>
            <a:ext cx="12742863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89213" y="11969750"/>
            <a:ext cx="12742862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1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07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3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028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032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2363" y="4699000"/>
            <a:ext cx="255635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e-DE" alt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950" y="11969750"/>
            <a:ext cx="25638125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Aufzählungspunkt 1</a:t>
            </a:r>
          </a:p>
          <a:p>
            <a:pPr lvl="1"/>
            <a:r>
              <a:rPr lang="de-DE" altLang="de-DE" smtClean="0"/>
              <a:t>Aufzählungspunkt 2</a:t>
            </a:r>
          </a:p>
          <a:p>
            <a:pPr lvl="2"/>
            <a:r>
              <a:rPr lang="de-DE" altLang="de-DE" smtClean="0"/>
              <a:t>Aufzählungspunkt 3</a:t>
            </a:r>
          </a:p>
          <a:p>
            <a:pPr lvl="3"/>
            <a:r>
              <a:rPr lang="de-DE" altLang="de-DE" smtClean="0"/>
              <a:t>Aufzählungspunkt 4</a:t>
            </a:r>
          </a:p>
          <a:p>
            <a:pPr lvl="4"/>
            <a:r>
              <a:rPr lang="de-DE" altLang="de-DE" smtClean="0"/>
              <a:t>Aufzählungspunkt 5</a:t>
            </a:r>
          </a:p>
          <a:p>
            <a:pPr lvl="4"/>
            <a:r>
              <a:rPr lang="de-DE" altLang="de-DE" smtClean="0"/>
              <a:t>Aufzählungspunkt 6</a:t>
            </a:r>
          </a:p>
          <a:p>
            <a:pPr lvl="0"/>
            <a:r>
              <a:rPr lang="de-DE" altLang="de-DE" smtClean="0"/>
              <a:t>Aufzählungspunkt 7</a:t>
            </a:r>
          </a:p>
          <a:p>
            <a:pPr lvl="0"/>
            <a:r>
              <a:rPr lang="de-DE" altLang="de-DE" smtClean="0"/>
              <a:t>Aufzählungspunkt 8</a:t>
            </a:r>
          </a:p>
          <a:p>
            <a:pPr lvl="0"/>
            <a:endParaRPr lang="de-DE" altLang="de-DE" smtClean="0"/>
          </a:p>
        </p:txBody>
      </p:sp>
      <p:pic>
        <p:nvPicPr>
          <p:cNvPr id="1052" name="Picture 28" descr="kit-logo_standard_en_farbe-rgb_positiv_groß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38275"/>
            <a:ext cx="55451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2009_11_rahmen_wiss-post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30276800" cy="428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419225" y="41656836"/>
            <a:ext cx="144589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>
              <a:defRPr>
                <a:solidFill>
                  <a:schemeClr val="tx1"/>
                </a:solidFill>
                <a:latin typeface="Arial" charset="0"/>
              </a:defRPr>
            </a:lvl1pPr>
            <a:lvl2pPr defTabSz="4176713">
              <a:defRPr>
                <a:solidFill>
                  <a:schemeClr val="tx1"/>
                </a:solidFill>
                <a:latin typeface="Arial" charset="0"/>
              </a:defRPr>
            </a:lvl2pPr>
            <a:lvl3pPr defTabSz="4176713">
              <a:defRPr>
                <a:solidFill>
                  <a:schemeClr val="tx1"/>
                </a:solidFill>
                <a:latin typeface="Arial" charset="0"/>
              </a:defRPr>
            </a:lvl3pPr>
            <a:lvl4pPr defTabSz="4176713">
              <a:defRPr>
                <a:solidFill>
                  <a:schemeClr val="tx1"/>
                </a:solidFill>
                <a:latin typeface="Arial" charset="0"/>
              </a:defRPr>
            </a:lvl4pPr>
            <a:lvl5pPr defTabSz="4176713">
              <a:defRPr>
                <a:solidFill>
                  <a:schemeClr val="tx1"/>
                </a:solidFill>
                <a:latin typeface="Arial" charset="0"/>
              </a:defRPr>
            </a:lvl5pPr>
            <a:lvl6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3300" dirty="0"/>
              <a:t>KIT – </a:t>
            </a:r>
            <a:r>
              <a:rPr lang="de-DE" altLang="de-DE" sz="3300" dirty="0" smtClean="0"/>
              <a:t>The Research</a:t>
            </a:r>
            <a:r>
              <a:rPr lang="de-DE" altLang="de-DE" sz="3300" baseline="0" dirty="0" smtClean="0"/>
              <a:t> </a:t>
            </a:r>
            <a:r>
              <a:rPr lang="de-DE" altLang="de-DE" sz="3300" dirty="0" smtClean="0"/>
              <a:t>University in </a:t>
            </a:r>
            <a:r>
              <a:rPr lang="de-DE" altLang="de-DE" sz="3300" dirty="0" err="1"/>
              <a:t>the</a:t>
            </a:r>
            <a:r>
              <a:rPr lang="de-DE" altLang="de-DE" sz="3300" dirty="0"/>
              <a:t> Helmholtz </a:t>
            </a:r>
            <a:r>
              <a:rPr lang="de-DE" altLang="de-DE" sz="3300" dirty="0" err="1"/>
              <a:t>Association</a:t>
            </a:r>
            <a:endParaRPr lang="de-DE" altLang="de-DE" sz="3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2pPr>
      <a:lvl3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3pPr>
      <a:lvl4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4pPr>
      <a:lvl5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5pPr>
      <a:lvl6pPr marL="4572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6pPr>
      <a:lvl7pPr marL="9144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7pPr>
      <a:lvl8pPr marL="13716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8pPr>
      <a:lvl9pPr marL="18288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9pPr>
    </p:titleStyle>
    <p:bodyStyle>
      <a:lvl1pPr marL="609600" indent="-609600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rgbClr val="000000"/>
          </a:solidFill>
          <a:latin typeface="+mn-lt"/>
          <a:ea typeface="+mn-ea"/>
          <a:cs typeface="+mn-cs"/>
        </a:defRPr>
      </a:lvl1pPr>
      <a:lvl2pPr marL="1447800" indent="-6588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2pPr>
      <a:lvl3pPr marL="22479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3pPr>
      <a:lvl4pPr marL="30480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4pPr>
      <a:lvl5pPr marL="38481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5pPr>
      <a:lvl6pPr marL="43053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6pPr>
      <a:lvl7pPr marL="47625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7pPr>
      <a:lvl8pPr marL="52197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8pPr>
      <a:lvl9pPr marL="56769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26" Type="http://schemas.openxmlformats.org/officeDocument/2006/relationships/image" Target="../media/image18.wmf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5" Type="http://schemas.openxmlformats.org/officeDocument/2006/relationships/image" Target="../media/image17.wmf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6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0" Type="http://schemas.openxmlformats.org/officeDocument/2006/relationships/tags" Target="../tags/tag10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 bwMode="auto">
          <a:xfrm>
            <a:off x="15533636" y="9312312"/>
            <a:ext cx="13098514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77800" dir="2700000" algn="tl" rotWithShape="0">
              <a:schemeClr val="bg2">
                <a:lumMod val="75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Rechteck 115"/>
          <p:cNvSpPr/>
          <p:nvPr/>
        </p:nvSpPr>
        <p:spPr bwMode="auto">
          <a:xfrm>
            <a:off x="15562664" y="37710765"/>
            <a:ext cx="13098514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77800" dir="2700000" algn="tl" rotWithShape="0">
              <a:schemeClr val="bg2">
                <a:lumMod val="75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15566188" y="9412226"/>
            <a:ext cx="13192962" cy="312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b="1" dirty="0" smtClean="0"/>
              <a:t>3. </a:t>
            </a:r>
            <a:r>
              <a:rPr lang="de-DE" sz="3000" b="1" dirty="0" err="1" smtClean="0"/>
              <a:t>Accuracy</a:t>
            </a:r>
            <a:r>
              <a:rPr lang="de-DE" sz="3000" b="1" dirty="0" smtClean="0"/>
              <a:t> </a:t>
            </a:r>
            <a:r>
              <a:rPr lang="de-DE" sz="3000" b="1" dirty="0" err="1" smtClean="0"/>
              <a:t>and</a:t>
            </a:r>
            <a:r>
              <a:rPr lang="de-DE" sz="3000" b="1" dirty="0" smtClean="0"/>
              <a:t> </a:t>
            </a:r>
            <a:r>
              <a:rPr lang="de-DE" sz="3000" b="1" dirty="0" err="1" smtClean="0"/>
              <a:t>efficiency</a:t>
            </a:r>
            <a:endParaRPr lang="de-DE" sz="2600" dirty="0"/>
          </a:p>
          <a:p>
            <a:pPr algn="just"/>
            <a:endParaRPr lang="de-DE" sz="2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2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600" dirty="0" smtClean="0"/>
              <a:t>RI </a:t>
            </a:r>
            <a:r>
              <a:rPr lang="de-DE" sz="2600" dirty="0" err="1" smtClean="0"/>
              <a:t>errors</a:t>
            </a:r>
            <a:r>
              <a:rPr lang="de-DE" sz="2600" dirty="0" smtClean="0"/>
              <a:t> </a:t>
            </a:r>
            <a:r>
              <a:rPr lang="de-DE" sz="2600" dirty="0" err="1" smtClean="0"/>
              <a:t>were</a:t>
            </a:r>
            <a:r>
              <a:rPr lang="de-DE" sz="2600" dirty="0" smtClean="0"/>
              <a:t> </a:t>
            </a:r>
            <a:r>
              <a:rPr lang="de-DE" sz="2600" dirty="0" err="1" smtClean="0"/>
              <a:t>calculated</a:t>
            </a:r>
            <a:r>
              <a:rPr lang="de-DE" sz="2600" dirty="0" smtClean="0"/>
              <a:t> </a:t>
            </a:r>
            <a:r>
              <a:rPr lang="de-DE" sz="2600" dirty="0" err="1" smtClean="0"/>
              <a:t>for</a:t>
            </a:r>
            <a:r>
              <a:rPr lang="de-DE" sz="2600" dirty="0" smtClean="0"/>
              <a:t> C/F/P </a:t>
            </a:r>
            <a:r>
              <a:rPr lang="de-DE" sz="2600" dirty="0" err="1" smtClean="0"/>
              <a:t>with</a:t>
            </a:r>
            <a:r>
              <a:rPr lang="de-DE" sz="2600" dirty="0" smtClean="0"/>
              <a:t> def2-TZVP </a:t>
            </a:r>
            <a:r>
              <a:rPr lang="de-DE" sz="2600" dirty="0" err="1" smtClean="0"/>
              <a:t>basis</a:t>
            </a:r>
            <a:r>
              <a:rPr lang="de-DE" sz="2600" dirty="0" smtClean="0"/>
              <a:t> </a:t>
            </a:r>
            <a:r>
              <a:rPr lang="de-DE" sz="2600" dirty="0" err="1" smtClean="0"/>
              <a:t>using</a:t>
            </a:r>
            <a:r>
              <a:rPr lang="de-DE" sz="2600" dirty="0" smtClean="0"/>
              <a:t> </a:t>
            </a:r>
            <a:r>
              <a:rPr lang="de-DE" sz="2600" dirty="0" err="1" smtClean="0"/>
              <a:t>test</a:t>
            </a:r>
            <a:r>
              <a:rPr lang="de-DE" sz="2600" dirty="0" smtClean="0"/>
              <a:t> </a:t>
            </a:r>
            <a:r>
              <a:rPr lang="de-DE" sz="2600" dirty="0" err="1" smtClean="0"/>
              <a:t>sets</a:t>
            </a:r>
            <a:r>
              <a:rPr lang="de-DE" sz="2600" dirty="0" smtClean="0"/>
              <a:t> </a:t>
            </a:r>
            <a:r>
              <a:rPr lang="de-DE" sz="2600" dirty="0" err="1" smtClean="0"/>
              <a:t>with</a:t>
            </a:r>
            <a:r>
              <a:rPr lang="de-DE" sz="2600" dirty="0" smtClean="0"/>
              <a:t> 19/7/14 </a:t>
            </a:r>
            <a:r>
              <a:rPr lang="de-DE" sz="2600" dirty="0" err="1" smtClean="0"/>
              <a:t>compounds</a:t>
            </a:r>
            <a:r>
              <a:rPr lang="de-DE" sz="2600" dirty="0" smtClean="0"/>
              <a:t>. Standard </a:t>
            </a:r>
            <a:r>
              <a:rPr lang="de-DE" sz="2600" dirty="0" err="1" smtClean="0"/>
              <a:t>deviations</a:t>
            </a:r>
            <a:r>
              <a:rPr lang="de-DE" sz="2600" dirty="0" smtClean="0"/>
              <a:t> (in ppm): </a:t>
            </a:r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r>
              <a:rPr lang="de-DE" sz="2600" dirty="0" smtClean="0"/>
              <a:t>      → RI </a:t>
            </a:r>
            <a:r>
              <a:rPr lang="de-DE" sz="2600" dirty="0" err="1" smtClean="0"/>
              <a:t>error</a:t>
            </a:r>
            <a:r>
              <a:rPr lang="de-DE" sz="2600" dirty="0" smtClean="0"/>
              <a:t> </a:t>
            </a:r>
            <a:r>
              <a:rPr lang="de-DE" sz="2600" dirty="0" err="1" smtClean="0"/>
              <a:t>is</a:t>
            </a:r>
            <a:r>
              <a:rPr lang="de-DE" sz="2600" dirty="0" smtClean="0"/>
              <a:t> </a:t>
            </a:r>
            <a:r>
              <a:rPr lang="de-DE" sz="2600" dirty="0" err="1" smtClean="0"/>
              <a:t>negligible</a:t>
            </a:r>
            <a:r>
              <a:rPr lang="de-DE" sz="2600" dirty="0" smtClean="0"/>
              <a:t> </a:t>
            </a:r>
            <a:r>
              <a:rPr lang="de-DE" sz="2600" dirty="0" err="1" smtClean="0"/>
              <a:t>compared</a:t>
            </a:r>
            <a:r>
              <a:rPr lang="de-DE" sz="2600" dirty="0" smtClean="0"/>
              <a:t> </a:t>
            </a:r>
            <a:r>
              <a:rPr lang="de-DE" sz="2600" dirty="0" err="1" smtClean="0"/>
              <a:t>to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error</a:t>
            </a:r>
            <a:r>
              <a:rPr lang="de-DE" sz="2600" dirty="0" smtClean="0"/>
              <a:t>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de-DE" sz="2600" dirty="0" err="1" smtClean="0"/>
              <a:t>any</a:t>
            </a:r>
            <a:r>
              <a:rPr lang="de-DE" sz="2600" dirty="0" smtClean="0"/>
              <a:t> DFT </a:t>
            </a:r>
            <a:r>
              <a:rPr lang="de-DE" sz="2600" dirty="0" err="1" smtClean="0"/>
              <a:t>procedure</a:t>
            </a:r>
            <a:r>
              <a:rPr lang="de-DE" sz="2600" dirty="0"/>
              <a:t>.</a:t>
            </a:r>
            <a:endParaRPr lang="de-DE" sz="2600" dirty="0" smtClean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600" dirty="0" smtClean="0"/>
              <a:t>Additional </a:t>
            </a:r>
            <a:r>
              <a:rPr lang="de-DE" sz="2600" dirty="0" err="1" smtClean="0"/>
              <a:t>errors</a:t>
            </a:r>
            <a:r>
              <a:rPr lang="de-DE" sz="2600" dirty="0" smtClean="0"/>
              <a:t> </a:t>
            </a:r>
            <a:r>
              <a:rPr lang="de-DE" sz="2600" dirty="0" err="1" smtClean="0"/>
              <a:t>introduced</a:t>
            </a:r>
            <a:r>
              <a:rPr lang="de-DE" sz="2600" dirty="0" smtClean="0"/>
              <a:t> </a:t>
            </a:r>
            <a:r>
              <a:rPr lang="de-DE" sz="2600" dirty="0" err="1" smtClean="0"/>
              <a:t>by</a:t>
            </a:r>
            <a:r>
              <a:rPr lang="de-DE" sz="2600" dirty="0" smtClean="0"/>
              <a:t> MARI-J </a:t>
            </a:r>
            <a:r>
              <a:rPr lang="de-DE" sz="2600" dirty="0" err="1" smtClean="0"/>
              <a:t>were</a:t>
            </a:r>
            <a:r>
              <a:rPr lang="de-DE" sz="2600" dirty="0" smtClean="0"/>
              <a:t> </a:t>
            </a:r>
            <a:r>
              <a:rPr lang="de-DE" sz="2600" dirty="0" err="1" smtClean="0"/>
              <a:t>calculated</a:t>
            </a:r>
            <a:r>
              <a:rPr lang="de-DE" sz="2600" dirty="0" smtClean="0"/>
              <a:t> </a:t>
            </a:r>
            <a:r>
              <a:rPr lang="de-DE" sz="2600" dirty="0" err="1" smtClean="0"/>
              <a:t>for</a:t>
            </a:r>
            <a:r>
              <a:rPr lang="de-DE" sz="2600" dirty="0" smtClean="0"/>
              <a:t> H/C </a:t>
            </a:r>
            <a:r>
              <a:rPr lang="de-DE" sz="2600" dirty="0" err="1" smtClean="0"/>
              <a:t>for</a:t>
            </a:r>
            <a:r>
              <a:rPr lang="de-DE" sz="2600" dirty="0" smtClean="0"/>
              <a:t> a </a:t>
            </a:r>
            <a:r>
              <a:rPr lang="de-DE" sz="2600" dirty="0" err="1" smtClean="0"/>
              <a:t>four-membered</a:t>
            </a:r>
            <a:r>
              <a:rPr lang="de-DE" sz="2600" dirty="0" smtClean="0"/>
              <a:t> </a:t>
            </a:r>
            <a:r>
              <a:rPr lang="de-DE" sz="2600" dirty="0" err="1" smtClean="0"/>
              <a:t>chain</a:t>
            </a:r>
            <a:r>
              <a:rPr lang="de-DE" sz="2600" dirty="0" smtClean="0"/>
              <a:t>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el-GR" sz="2600" dirty="0" smtClean="0"/>
              <a:t>α</a:t>
            </a:r>
            <a:r>
              <a:rPr lang="de-DE" sz="2600" dirty="0" smtClean="0"/>
              <a:t>-D-glucose </a:t>
            </a:r>
            <a:r>
              <a:rPr lang="de-DE" sz="2600" dirty="0" err="1" smtClean="0"/>
              <a:t>units</a:t>
            </a:r>
            <a:r>
              <a:rPr lang="de-DE" sz="2600" dirty="0" smtClean="0"/>
              <a:t> </a:t>
            </a:r>
            <a:r>
              <a:rPr lang="de-DE" sz="2600" dirty="0" smtClean="0"/>
              <a:t>at </a:t>
            </a:r>
            <a:r>
              <a:rPr lang="de-DE" sz="2600" dirty="0" err="1" smtClean="0"/>
              <a:t>level</a:t>
            </a:r>
            <a:r>
              <a:rPr lang="de-DE" sz="2600" dirty="0" smtClean="0"/>
              <a:t> TPSS/def2-TZVP. </a:t>
            </a:r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 smtClean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600" dirty="0"/>
              <a:t>Efficiency was </a:t>
            </a:r>
            <a:r>
              <a:rPr lang="de-DE" sz="2600" dirty="0" err="1" smtClean="0"/>
              <a:t>tested</a:t>
            </a:r>
            <a:r>
              <a:rPr lang="de-DE" sz="2600" dirty="0" smtClean="0"/>
              <a:t> </a:t>
            </a:r>
            <a:r>
              <a:rPr lang="de-DE" sz="2600" dirty="0" err="1"/>
              <a:t>for</a:t>
            </a:r>
            <a:r>
              <a:rPr lang="de-DE" sz="2600" dirty="0"/>
              <a:t> (</a:t>
            </a:r>
            <a:r>
              <a:rPr lang="el-GR" sz="2600" dirty="0"/>
              <a:t>α</a:t>
            </a:r>
            <a:r>
              <a:rPr lang="de-DE" sz="2600" dirty="0"/>
              <a:t>-D-glucose)</a:t>
            </a:r>
            <a:r>
              <a:rPr lang="de-DE" sz="2600" i="1" baseline="-25000" dirty="0"/>
              <a:t>n</a:t>
            </a:r>
            <a:r>
              <a:rPr lang="de-DE" sz="2600" dirty="0"/>
              <a:t> </a:t>
            </a:r>
            <a:r>
              <a:rPr lang="de-DE" sz="2600" dirty="0" err="1"/>
              <a:t>with</a:t>
            </a:r>
            <a:r>
              <a:rPr lang="de-DE" sz="2600" dirty="0"/>
              <a:t> </a:t>
            </a:r>
            <a:r>
              <a:rPr lang="de-DE" sz="2600" i="1" dirty="0"/>
              <a:t>n</a:t>
            </a:r>
            <a:r>
              <a:rPr lang="de-DE" sz="2600" dirty="0"/>
              <a:t> = 1, 2, 4, 8, 16, 32, 48, 64 </a:t>
            </a:r>
            <a:r>
              <a:rPr lang="de-DE" sz="2600" dirty="0" err="1"/>
              <a:t>and</a:t>
            </a:r>
            <a:r>
              <a:rPr lang="de-DE" sz="2600" dirty="0"/>
              <a:t> 128 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functionals TPSS </a:t>
            </a:r>
            <a:r>
              <a:rPr lang="de-DE" sz="2600" dirty="0" err="1"/>
              <a:t>and</a:t>
            </a:r>
            <a:r>
              <a:rPr lang="de-DE" sz="2600" dirty="0"/>
              <a:t> B3LYP </a:t>
            </a:r>
            <a:r>
              <a:rPr lang="de-DE" sz="2600" dirty="0" err="1"/>
              <a:t>and</a:t>
            </a:r>
            <a:r>
              <a:rPr lang="de-DE" sz="2600" dirty="0"/>
              <a:t> 6-31G*/def2-SV(P) orbital/</a:t>
            </a:r>
            <a:r>
              <a:rPr lang="de-DE" sz="2600" dirty="0" err="1"/>
              <a:t>auxiliary</a:t>
            </a:r>
            <a:r>
              <a:rPr lang="de-DE" sz="2600" dirty="0"/>
              <a:t> </a:t>
            </a:r>
            <a:r>
              <a:rPr lang="de-DE" sz="2600" dirty="0" err="1"/>
              <a:t>basis</a:t>
            </a:r>
            <a:r>
              <a:rPr lang="de-DE" sz="2600" dirty="0"/>
              <a:t> </a:t>
            </a:r>
            <a:r>
              <a:rPr lang="de-DE" sz="2600" dirty="0" err="1"/>
              <a:t>sets</a:t>
            </a:r>
            <a:r>
              <a:rPr lang="de-DE" sz="2600" dirty="0"/>
              <a:t>. CPU </a:t>
            </a:r>
            <a:r>
              <a:rPr lang="de-DE" sz="2600" dirty="0" err="1"/>
              <a:t>times</a:t>
            </a:r>
            <a:r>
              <a:rPr lang="de-DE" sz="2600" dirty="0"/>
              <a:t> on a </a:t>
            </a:r>
            <a:r>
              <a:rPr lang="de-DE" sz="2600" b="1" dirty="0" err="1"/>
              <a:t>single</a:t>
            </a:r>
            <a:r>
              <a:rPr lang="de-DE" sz="2600" b="1" dirty="0"/>
              <a:t> CPU </a:t>
            </a:r>
            <a:r>
              <a:rPr lang="de-DE" sz="2600" dirty="0" err="1"/>
              <a:t>for</a:t>
            </a:r>
            <a:r>
              <a:rPr lang="de-DE" sz="2600" dirty="0"/>
              <a:t> MARI-J </a:t>
            </a:r>
            <a:r>
              <a:rPr lang="de-DE" sz="2600" dirty="0" err="1"/>
              <a:t>calculations</a:t>
            </a:r>
            <a:r>
              <a:rPr lang="de-DE" sz="2800" dirty="0" smtClean="0"/>
              <a:t>:</a:t>
            </a:r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r>
              <a:rPr lang="de-DE" sz="2600" dirty="0" err="1" smtClean="0"/>
              <a:t>For</a:t>
            </a:r>
            <a:r>
              <a:rPr lang="de-DE" sz="2600" dirty="0" smtClean="0"/>
              <a:t> B3LYP ca. 1/3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time </a:t>
            </a:r>
            <a:r>
              <a:rPr lang="de-DE" sz="2600" dirty="0" err="1" smtClean="0"/>
              <a:t>is</a:t>
            </a:r>
            <a:r>
              <a:rPr lang="de-DE" sz="2600" dirty="0" smtClean="0"/>
              <a:t> </a:t>
            </a:r>
            <a:r>
              <a:rPr lang="de-DE" sz="2600" dirty="0" err="1" smtClean="0"/>
              <a:t>spent</a:t>
            </a:r>
            <a:r>
              <a:rPr lang="de-DE" sz="2600" dirty="0" smtClean="0"/>
              <a:t> </a:t>
            </a:r>
            <a:r>
              <a:rPr lang="de-DE" sz="2600" dirty="0" err="1" smtClean="0"/>
              <a:t>for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CPSCF </a:t>
            </a:r>
            <a:r>
              <a:rPr lang="de-DE" sz="2600" dirty="0" err="1" smtClean="0"/>
              <a:t>equations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2/3 </a:t>
            </a:r>
            <a:r>
              <a:rPr lang="de-DE" sz="2600" dirty="0" err="1" smtClean="0"/>
              <a:t>for</a:t>
            </a:r>
            <a:r>
              <a:rPr lang="de-DE" sz="2600" dirty="0" smtClean="0"/>
              <a:t> </a:t>
            </a:r>
            <a:r>
              <a:rPr lang="de-DE" sz="2600" dirty="0" err="1" smtClean="0"/>
              <a:t>derived</a:t>
            </a:r>
            <a:r>
              <a:rPr lang="de-DE" sz="2600" dirty="0" smtClean="0"/>
              <a:t> </a:t>
            </a:r>
            <a:r>
              <a:rPr lang="de-DE" sz="2600" dirty="0" err="1" smtClean="0"/>
              <a:t>integrals</a:t>
            </a:r>
            <a:r>
              <a:rPr lang="de-DE" sz="2600" dirty="0" smtClean="0"/>
              <a:t> </a:t>
            </a:r>
            <a:r>
              <a:rPr lang="de-DE" sz="2600" dirty="0" err="1" smtClean="0"/>
              <a:t>contracted</a:t>
            </a:r>
            <a:r>
              <a:rPr lang="de-DE" sz="2600" dirty="0" smtClean="0"/>
              <a:t> </a:t>
            </a:r>
            <a:r>
              <a:rPr lang="de-DE" sz="2600" dirty="0" err="1" smtClean="0"/>
              <a:t>with</a:t>
            </a:r>
            <a:r>
              <a:rPr lang="de-DE" sz="2600" dirty="0" smtClean="0"/>
              <a:t> non-</a:t>
            </a:r>
            <a:r>
              <a:rPr lang="de-DE" sz="2600" dirty="0" err="1" smtClean="0"/>
              <a:t>disturbed</a:t>
            </a:r>
            <a:r>
              <a:rPr lang="de-DE" sz="2600" dirty="0" smtClean="0"/>
              <a:t> </a:t>
            </a:r>
            <a:r>
              <a:rPr lang="de-DE" sz="2600" dirty="0" err="1" smtClean="0"/>
              <a:t>density</a:t>
            </a:r>
            <a:r>
              <a:rPr lang="de-DE" sz="2600" dirty="0" smtClean="0"/>
              <a:t> </a:t>
            </a:r>
            <a:r>
              <a:rPr lang="de-DE" sz="2600" dirty="0" err="1" smtClean="0"/>
              <a:t>matrix</a:t>
            </a:r>
            <a:r>
              <a:rPr lang="de-DE" sz="2600" dirty="0" smtClean="0"/>
              <a:t>. </a:t>
            </a:r>
          </a:p>
          <a:p>
            <a:pPr algn="just"/>
            <a:endParaRPr lang="de-DE" sz="2600" dirty="0" smtClean="0"/>
          </a:p>
          <a:p>
            <a:pPr algn="just"/>
            <a:r>
              <a:rPr lang="de-DE" sz="2600" dirty="0" err="1" smtClean="0"/>
              <a:t>Comparison</a:t>
            </a:r>
            <a:r>
              <a:rPr lang="de-DE" sz="2600" dirty="0" smtClean="0"/>
              <a:t>: </a:t>
            </a:r>
            <a:r>
              <a:rPr lang="de-DE" sz="2600" dirty="0"/>
              <a:t>R</a:t>
            </a:r>
            <a:r>
              <a:rPr lang="de-DE" sz="2600" dirty="0" smtClean="0"/>
              <a:t>eference 5: Wall time </a:t>
            </a:r>
            <a:r>
              <a:rPr lang="de-DE" sz="2600" dirty="0" err="1" smtClean="0"/>
              <a:t>for</a:t>
            </a:r>
            <a:r>
              <a:rPr lang="de-DE" sz="2600" dirty="0" smtClean="0"/>
              <a:t> </a:t>
            </a:r>
            <a:r>
              <a:rPr lang="de-DE" sz="2600" i="1" dirty="0" smtClean="0"/>
              <a:t>n</a:t>
            </a:r>
            <a:r>
              <a:rPr lang="de-DE" sz="2600" dirty="0" smtClean="0"/>
              <a:t>=32 (B3LYP/6-31G*) on </a:t>
            </a:r>
            <a:r>
              <a:rPr lang="de-DE" sz="2600" b="1" dirty="0" smtClean="0"/>
              <a:t>16 CPUs:  </a:t>
            </a:r>
            <a:r>
              <a:rPr lang="de-DE" sz="2600" dirty="0" smtClean="0"/>
              <a:t>9h 44min.</a:t>
            </a:r>
          </a:p>
          <a:p>
            <a:pPr algn="ctr"/>
            <a:endParaRPr lang="de-DE" sz="2600" dirty="0" smtClean="0"/>
          </a:p>
          <a:p>
            <a:pPr algn="ctr"/>
            <a:endParaRPr lang="de-DE" sz="2600" dirty="0"/>
          </a:p>
          <a:p>
            <a:pPr algn="ctr"/>
            <a:endParaRPr lang="de-DE" sz="2600" dirty="0" smtClean="0"/>
          </a:p>
          <a:p>
            <a:pPr algn="ctr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 smtClean="0"/>
          </a:p>
          <a:p>
            <a:pPr algn="just"/>
            <a:endParaRPr lang="de-DE" sz="2600" dirty="0" smtClean="0"/>
          </a:p>
          <a:p>
            <a:pPr algn="ctr"/>
            <a:endParaRPr lang="de-DE" sz="3000" b="1" dirty="0"/>
          </a:p>
          <a:p>
            <a:pPr algn="ctr"/>
            <a:endParaRPr lang="de-DE" sz="3000" b="1" dirty="0" smtClean="0"/>
          </a:p>
          <a:p>
            <a:pPr algn="ctr"/>
            <a:r>
              <a:rPr lang="de-DE" sz="3000" b="1" dirty="0" smtClean="0"/>
              <a:t>5. References</a:t>
            </a:r>
          </a:p>
          <a:p>
            <a:pPr algn="just"/>
            <a:endParaRPr lang="de-DE" sz="2600" dirty="0" smtClean="0"/>
          </a:p>
          <a:p>
            <a:pPr algn="just"/>
            <a:r>
              <a:rPr lang="en-GB" sz="2200" dirty="0" smtClean="0"/>
              <a:t>[</a:t>
            </a:r>
            <a:r>
              <a:rPr lang="en-GB" sz="2200" dirty="0"/>
              <a:t>1]	</a:t>
            </a:r>
            <a:r>
              <a:rPr lang="en-GB" sz="2200" dirty="0" smtClean="0"/>
              <a:t>O. </a:t>
            </a:r>
            <a:r>
              <a:rPr lang="en-GB" sz="2200" dirty="0" err="1" smtClean="0"/>
              <a:t>Vahtras</a:t>
            </a:r>
            <a:r>
              <a:rPr lang="en-GB" sz="2200" dirty="0" smtClean="0"/>
              <a:t>, J. </a:t>
            </a:r>
            <a:r>
              <a:rPr lang="en-GB" sz="2200" dirty="0" err="1" smtClean="0"/>
              <a:t>Almlöf</a:t>
            </a:r>
            <a:r>
              <a:rPr lang="en-GB" sz="2200" dirty="0" smtClean="0"/>
              <a:t>, M. W. </a:t>
            </a:r>
            <a:r>
              <a:rPr lang="en-GB" sz="2200" dirty="0" err="1" smtClean="0"/>
              <a:t>Feyereisen</a:t>
            </a:r>
            <a:r>
              <a:rPr lang="en-GB" sz="2200" dirty="0" smtClean="0"/>
              <a:t>, </a:t>
            </a:r>
            <a:r>
              <a:rPr lang="en-GB" sz="2200" i="1" dirty="0" smtClean="0"/>
              <a:t>Chem. Phys. Lett</a:t>
            </a:r>
            <a:r>
              <a:rPr lang="en-GB" sz="2200" dirty="0" smtClean="0"/>
              <a:t> </a:t>
            </a:r>
            <a:r>
              <a:rPr lang="en-GB" sz="2200" b="1" dirty="0" smtClean="0"/>
              <a:t>213</a:t>
            </a:r>
            <a:r>
              <a:rPr lang="en-GB" sz="2200" dirty="0" smtClean="0"/>
              <a:t>, 514 (1993).</a:t>
            </a:r>
          </a:p>
          <a:p>
            <a:pPr algn="just"/>
            <a:r>
              <a:rPr lang="en-GB" sz="2200" dirty="0" smtClean="0"/>
              <a:t>[2]	M. </a:t>
            </a:r>
            <a:r>
              <a:rPr lang="en-GB" sz="2200" dirty="0" err="1" smtClean="0"/>
              <a:t>Sierka</a:t>
            </a:r>
            <a:r>
              <a:rPr lang="en-GB" sz="2200" dirty="0" smtClean="0"/>
              <a:t>, A. </a:t>
            </a:r>
            <a:r>
              <a:rPr lang="en-GB" sz="2200" dirty="0" err="1" smtClean="0"/>
              <a:t>Hogekamp</a:t>
            </a:r>
            <a:r>
              <a:rPr lang="en-GB" sz="2200" dirty="0" smtClean="0"/>
              <a:t>, R. </a:t>
            </a:r>
            <a:r>
              <a:rPr lang="en-GB" sz="2200" dirty="0" err="1" smtClean="0"/>
              <a:t>Ahlrichs</a:t>
            </a:r>
            <a:r>
              <a:rPr lang="en-GB" sz="2200" dirty="0" smtClean="0"/>
              <a:t>, </a:t>
            </a:r>
            <a:r>
              <a:rPr lang="en-GB" sz="2200" i="1" dirty="0" smtClean="0"/>
              <a:t>J. Chem. Phys</a:t>
            </a:r>
            <a:r>
              <a:rPr lang="en-GB" sz="2200" dirty="0" smtClean="0"/>
              <a:t>. </a:t>
            </a:r>
            <a:r>
              <a:rPr lang="en-GB" sz="2200" b="1" dirty="0" smtClean="0"/>
              <a:t>118</a:t>
            </a:r>
            <a:r>
              <a:rPr lang="en-GB" sz="2200" dirty="0" smtClean="0"/>
              <a:t>, 9136 (2003).</a:t>
            </a:r>
            <a:endParaRPr lang="en-GB" sz="2200" dirty="0"/>
          </a:p>
          <a:p>
            <a:pPr algn="just"/>
            <a:r>
              <a:rPr lang="en-GB" sz="2200" dirty="0" smtClean="0"/>
              <a:t>[3]</a:t>
            </a:r>
            <a:r>
              <a:rPr lang="en-GB" sz="2200" dirty="0"/>
              <a:t>	</a:t>
            </a:r>
            <a:r>
              <a:rPr lang="en-GB" sz="2200" dirty="0" smtClean="0"/>
              <a:t>R. </a:t>
            </a:r>
            <a:r>
              <a:rPr lang="en-GB" sz="2200" dirty="0" err="1" smtClean="0"/>
              <a:t>Cammi</a:t>
            </a:r>
            <a:r>
              <a:rPr lang="en-GB" sz="2200" dirty="0" smtClean="0"/>
              <a:t>, B. </a:t>
            </a:r>
            <a:r>
              <a:rPr lang="en-GB" sz="2200" dirty="0" err="1" smtClean="0"/>
              <a:t>Mennucci</a:t>
            </a:r>
            <a:r>
              <a:rPr lang="en-GB" sz="2200" dirty="0" smtClean="0"/>
              <a:t>, J. </a:t>
            </a:r>
            <a:r>
              <a:rPr lang="en-GB" sz="2200" dirty="0" err="1" smtClean="0"/>
              <a:t>Tomasi</a:t>
            </a:r>
            <a:r>
              <a:rPr lang="en-GB" sz="2200" dirty="0" smtClean="0"/>
              <a:t>, </a:t>
            </a:r>
            <a:r>
              <a:rPr lang="en-GB" sz="2200" i="1" dirty="0" smtClean="0"/>
              <a:t>J. Chem. Phys</a:t>
            </a:r>
            <a:r>
              <a:rPr lang="en-GB" sz="2200" dirty="0" smtClean="0"/>
              <a:t>. </a:t>
            </a:r>
            <a:r>
              <a:rPr lang="en-GB" sz="2200" b="1" dirty="0" smtClean="0"/>
              <a:t>110</a:t>
            </a:r>
            <a:r>
              <a:rPr lang="en-GB" sz="2200" dirty="0" smtClean="0"/>
              <a:t>, 7627 (1999).</a:t>
            </a:r>
          </a:p>
          <a:p>
            <a:pPr algn="just"/>
            <a:r>
              <a:rPr lang="en-GB" sz="2200" dirty="0" smtClean="0"/>
              <a:t>[4]</a:t>
            </a:r>
            <a:r>
              <a:rPr lang="en-GB" sz="2200" dirty="0"/>
              <a:t>	</a:t>
            </a:r>
            <a:r>
              <a:rPr lang="en-GB" sz="2200" dirty="0" smtClean="0"/>
              <a:t>A. </a:t>
            </a:r>
            <a:r>
              <a:rPr lang="en-GB" sz="2200" dirty="0" err="1" smtClean="0"/>
              <a:t>Klamt</a:t>
            </a:r>
            <a:r>
              <a:rPr lang="en-GB" sz="2200" dirty="0" smtClean="0"/>
              <a:t>, G. </a:t>
            </a:r>
            <a:r>
              <a:rPr lang="en-GB" sz="2200" dirty="0" err="1" smtClean="0"/>
              <a:t>Schüürmann</a:t>
            </a:r>
            <a:r>
              <a:rPr lang="en-GB" sz="2200" dirty="0" smtClean="0"/>
              <a:t>, </a:t>
            </a:r>
            <a:r>
              <a:rPr lang="en-GB" sz="2200" i="1" dirty="0" smtClean="0"/>
              <a:t>J. Chem. Soc</a:t>
            </a:r>
            <a:r>
              <a:rPr lang="en-GB" sz="2200" dirty="0" smtClean="0"/>
              <a:t>. </a:t>
            </a:r>
            <a:r>
              <a:rPr lang="en-GB" sz="2200" b="1" dirty="0" smtClean="0"/>
              <a:t>2</a:t>
            </a:r>
            <a:r>
              <a:rPr lang="en-GB" sz="2200" dirty="0" smtClean="0"/>
              <a:t>, 799 (1993).</a:t>
            </a:r>
            <a:endParaRPr lang="en-GB" sz="2200" dirty="0"/>
          </a:p>
          <a:p>
            <a:pPr algn="just"/>
            <a:r>
              <a:rPr lang="en-GB" sz="2200" dirty="0" smtClean="0"/>
              <a:t>[5]</a:t>
            </a:r>
            <a:r>
              <a:rPr lang="en-GB" sz="2200" dirty="0"/>
              <a:t>	</a:t>
            </a:r>
            <a:r>
              <a:rPr lang="en-GB" sz="2200" dirty="0" smtClean="0"/>
              <a:t>C. Kumar, T. </a:t>
            </a:r>
            <a:r>
              <a:rPr lang="en-GB" sz="2200" dirty="0" err="1" smtClean="0"/>
              <a:t>Kjaergard</a:t>
            </a:r>
            <a:r>
              <a:rPr lang="en-GB" sz="2200" dirty="0" smtClean="0"/>
              <a:t>, T. </a:t>
            </a:r>
            <a:r>
              <a:rPr lang="en-GB" sz="2200" dirty="0" err="1" smtClean="0"/>
              <a:t>Helgaker</a:t>
            </a:r>
            <a:r>
              <a:rPr lang="en-GB" sz="2200" dirty="0" smtClean="0"/>
              <a:t>, H. </a:t>
            </a:r>
            <a:r>
              <a:rPr lang="en-GB" sz="2200" dirty="0" err="1" smtClean="0"/>
              <a:t>Fliegl</a:t>
            </a:r>
            <a:r>
              <a:rPr lang="en-GB" sz="2200" dirty="0" smtClean="0"/>
              <a:t>, </a:t>
            </a:r>
            <a:r>
              <a:rPr lang="en-GB" sz="2200" i="1" dirty="0" smtClean="0"/>
              <a:t>J. Chem. Phys</a:t>
            </a:r>
            <a:r>
              <a:rPr lang="en-GB" sz="2200" dirty="0" smtClean="0"/>
              <a:t>. </a:t>
            </a:r>
            <a:r>
              <a:rPr lang="en-GB" sz="2200" b="1" dirty="0" smtClean="0"/>
              <a:t>145</a:t>
            </a:r>
            <a:r>
              <a:rPr lang="en-GB" sz="2200" dirty="0" smtClean="0"/>
              <a:t>, 234108 (2016).</a:t>
            </a:r>
            <a:endParaRPr lang="en-GB" sz="2200" dirty="0"/>
          </a:p>
        </p:txBody>
      </p:sp>
      <p:sp>
        <p:nvSpPr>
          <p:cNvPr id="36" name="Rechteck 35"/>
          <p:cNvSpPr/>
          <p:nvPr/>
        </p:nvSpPr>
        <p:spPr bwMode="auto">
          <a:xfrm>
            <a:off x="1608888" y="9325833"/>
            <a:ext cx="13098514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77800" dir="2700000" algn="tl" rotWithShape="0">
              <a:schemeClr val="bg2">
                <a:lumMod val="75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1608888" y="13718166"/>
            <a:ext cx="13098514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77800" dir="2700000" algn="tl" rotWithShape="0">
              <a:schemeClr val="bg2">
                <a:lumMod val="75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608888" y="9412226"/>
            <a:ext cx="13192962" cy="310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1. Motivation</a:t>
            </a:r>
          </a:p>
          <a:p>
            <a:pPr algn="just"/>
            <a:endParaRPr lang="en-US" sz="2600" b="1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calculations of chemical </a:t>
            </a:r>
            <a:r>
              <a:rPr lang="en-US" sz="2600" dirty="0" smtClean="0"/>
              <a:t>shieldings (CS) the </a:t>
            </a:r>
            <a:r>
              <a:rPr lang="en-US" sz="2600" dirty="0"/>
              <a:t>Coulomb part can easily become the time-dominating step. </a:t>
            </a:r>
            <a:r>
              <a:rPr lang="en-US" sz="2600" dirty="0" smtClean="0"/>
              <a:t>To reduce </a:t>
            </a:r>
            <a:r>
              <a:rPr lang="en-US" sz="2600" dirty="0"/>
              <a:t>the computational effort, we implemented </a:t>
            </a:r>
            <a:r>
              <a:rPr lang="en-US" sz="2600" dirty="0" smtClean="0"/>
              <a:t>the multipole-accelerated resolution of the identity (MARI-J) [1,2] in </a:t>
            </a:r>
            <a:r>
              <a:rPr lang="en-US" sz="2600" dirty="0"/>
              <a:t>TURBOMOLE’s NMR </a:t>
            </a:r>
            <a:r>
              <a:rPr lang="en-US" sz="2600" dirty="0" smtClean="0"/>
              <a:t>module.</a:t>
            </a:r>
          </a:p>
          <a:p>
            <a:pPr algn="just"/>
            <a:r>
              <a:rPr lang="en-US" sz="2600" dirty="0" smtClean="0"/>
              <a:t>Further</a:t>
            </a:r>
            <a:r>
              <a:rPr lang="en-US" sz="2600" dirty="0"/>
              <a:t>, to treat environmental </a:t>
            </a:r>
            <a:r>
              <a:rPr lang="en-US" sz="2600" dirty="0" smtClean="0"/>
              <a:t>effects, in particular counter ions, </a:t>
            </a:r>
            <a:r>
              <a:rPr lang="en-US" sz="2600" dirty="0"/>
              <a:t>we implemented the conductor like screening model (COSMO) analogously to the related polarizable continuum model [3].</a:t>
            </a:r>
          </a:p>
          <a:p>
            <a:pPr algn="just"/>
            <a:endParaRPr lang="de-DE" sz="2600" b="1" dirty="0"/>
          </a:p>
          <a:p>
            <a:pPr algn="just"/>
            <a:endParaRPr lang="en-US" sz="2600" b="1" dirty="0" smtClean="0"/>
          </a:p>
          <a:p>
            <a:pPr algn="ctr"/>
            <a:r>
              <a:rPr lang="en-US" sz="3000" b="1" dirty="0" smtClean="0"/>
              <a:t>2. Theory and implementation</a:t>
            </a:r>
          </a:p>
          <a:p>
            <a:pPr algn="just"/>
            <a:endParaRPr lang="en-US" sz="2600" b="1" dirty="0" smtClean="0"/>
          </a:p>
          <a:p>
            <a:pPr algn="just"/>
            <a:r>
              <a:rPr lang="de-DE" sz="2600" dirty="0" err="1" smtClean="0"/>
              <a:t>For</a:t>
            </a:r>
            <a:r>
              <a:rPr lang="de-DE" sz="2600" dirty="0" smtClean="0"/>
              <a:t> pure DFT functionals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calculation</a:t>
            </a:r>
            <a:r>
              <a:rPr lang="de-DE" sz="2600" dirty="0" smtClean="0"/>
              <a:t>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derivative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Coulomb </a:t>
            </a:r>
            <a:r>
              <a:rPr lang="de-DE" sz="2600" dirty="0" err="1" smtClean="0"/>
              <a:t>part</a:t>
            </a:r>
            <a:r>
              <a:rPr lang="de-DE" sz="2600" dirty="0" smtClean="0"/>
              <a:t> </a:t>
            </a:r>
            <a:r>
              <a:rPr lang="de-DE" sz="2600" dirty="0" err="1" smtClean="0"/>
              <a:t>with</a:t>
            </a:r>
            <a:r>
              <a:rPr lang="de-DE" sz="2600" dirty="0" smtClean="0"/>
              <a:t> </a:t>
            </a:r>
            <a:r>
              <a:rPr lang="de-DE" sz="2600" dirty="0" err="1" smtClean="0"/>
              <a:t>respect</a:t>
            </a:r>
            <a:r>
              <a:rPr lang="de-DE" sz="2600" dirty="0" smtClean="0"/>
              <a:t> </a:t>
            </a:r>
            <a:r>
              <a:rPr lang="de-DE" sz="2600" dirty="0" err="1" smtClean="0"/>
              <a:t>to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magnetic</a:t>
            </a:r>
            <a:r>
              <a:rPr lang="de-DE" sz="2600" dirty="0" smtClean="0"/>
              <a:t> </a:t>
            </a:r>
            <a:r>
              <a:rPr lang="de-DE" sz="2600" dirty="0" err="1" smtClean="0"/>
              <a:t>field</a:t>
            </a:r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r>
              <a:rPr lang="de-DE" sz="2600" dirty="0" err="1" smtClean="0"/>
              <a:t>becomes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most</a:t>
            </a:r>
            <a:r>
              <a:rPr lang="de-DE" sz="2600" dirty="0" smtClean="0"/>
              <a:t> </a:t>
            </a:r>
            <a:r>
              <a:rPr lang="de-DE" sz="2600" dirty="0" err="1" smtClean="0"/>
              <a:t>demanding</a:t>
            </a:r>
            <a:r>
              <a:rPr lang="de-DE" sz="2600" dirty="0" smtClean="0"/>
              <a:t> </a:t>
            </a:r>
            <a:r>
              <a:rPr lang="de-DE" sz="2600" dirty="0" err="1" smtClean="0"/>
              <a:t>step</a:t>
            </a:r>
            <a:r>
              <a:rPr lang="de-DE" sz="2600" dirty="0" smtClean="0"/>
              <a:t>. The derivative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two</a:t>
            </a:r>
            <a:r>
              <a:rPr lang="de-DE" sz="2600" dirty="0" smtClean="0"/>
              <a:t>-</a:t>
            </a:r>
            <a:r>
              <a:rPr lang="de-DE" sz="2600" dirty="0" err="1" smtClean="0"/>
              <a:t>electron</a:t>
            </a:r>
            <a:r>
              <a:rPr lang="de-DE" sz="2600" dirty="0" smtClean="0"/>
              <a:t>-</a:t>
            </a:r>
            <a:r>
              <a:rPr lang="de-DE" sz="2600" dirty="0" err="1" smtClean="0"/>
              <a:t>four</a:t>
            </a:r>
            <a:r>
              <a:rPr lang="de-DE" sz="2600" dirty="0" smtClean="0"/>
              <a:t>-center-integrals </a:t>
            </a:r>
            <a:r>
              <a:rPr lang="de-DE" sz="2600" dirty="0" err="1" smtClean="0"/>
              <a:t>read</a:t>
            </a:r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r>
              <a:rPr lang="de-DE" sz="2600" dirty="0" smtClean="0"/>
              <a:t>The </a:t>
            </a:r>
            <a:r>
              <a:rPr lang="de-DE" sz="2600" dirty="0" err="1" smtClean="0"/>
              <a:t>second</a:t>
            </a:r>
            <a:r>
              <a:rPr lang="de-DE" sz="2600" dirty="0" smtClean="0"/>
              <a:t> </a:t>
            </a:r>
            <a:r>
              <a:rPr lang="de-DE" sz="2600" dirty="0" err="1" smtClean="0"/>
              <a:t>term</a:t>
            </a:r>
            <a:r>
              <a:rPr lang="de-DE" sz="2600" dirty="0" smtClean="0"/>
              <a:t> in </a:t>
            </a:r>
            <a:r>
              <a:rPr lang="de-DE" sz="2600" dirty="0" err="1" smtClean="0"/>
              <a:t>equation</a:t>
            </a:r>
            <a:r>
              <a:rPr lang="de-DE" sz="2600" dirty="0" smtClean="0"/>
              <a:t> (1) </a:t>
            </a:r>
            <a:r>
              <a:rPr lang="de-DE" sz="2600" dirty="0" err="1" smtClean="0"/>
              <a:t>vanishes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for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first</a:t>
            </a:r>
            <a:r>
              <a:rPr lang="de-DE" sz="2600" dirty="0" smtClean="0"/>
              <a:t> </a:t>
            </a:r>
            <a:r>
              <a:rPr lang="de-DE" sz="2600" dirty="0" err="1" smtClean="0"/>
              <a:t>term</a:t>
            </a:r>
            <a:r>
              <a:rPr lang="de-DE" sz="2600" dirty="0" smtClean="0"/>
              <a:t> </a:t>
            </a:r>
            <a:r>
              <a:rPr lang="de-DE" sz="2600" dirty="0" err="1" smtClean="0"/>
              <a:t>we</a:t>
            </a:r>
            <a:r>
              <a:rPr lang="de-DE" sz="2600" dirty="0" smtClean="0"/>
              <a:t> </a:t>
            </a:r>
            <a:r>
              <a:rPr lang="de-DE" sz="2600" dirty="0" err="1" smtClean="0"/>
              <a:t>employ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resolution</a:t>
            </a:r>
            <a:r>
              <a:rPr lang="de-DE" sz="2600" dirty="0" smtClean="0"/>
              <a:t>-</a:t>
            </a:r>
            <a:r>
              <a:rPr lang="de-DE" sz="2600" dirty="0" err="1" smtClean="0"/>
              <a:t>of</a:t>
            </a:r>
            <a:r>
              <a:rPr lang="de-DE" sz="2600" dirty="0" smtClean="0"/>
              <a:t>-</a:t>
            </a:r>
            <a:r>
              <a:rPr lang="de-DE" sz="2600" dirty="0" err="1" smtClean="0"/>
              <a:t>the</a:t>
            </a:r>
            <a:r>
              <a:rPr lang="de-DE" sz="2600" dirty="0" smtClean="0"/>
              <a:t>-identity (RI) </a:t>
            </a:r>
            <a:r>
              <a:rPr lang="de-DE" sz="2600" dirty="0" err="1" smtClean="0"/>
              <a:t>approximation</a:t>
            </a:r>
            <a:r>
              <a:rPr lang="de-DE" sz="2600" dirty="0" smtClean="0"/>
              <a:t> [1]</a:t>
            </a:r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r>
              <a:rPr lang="de-DE" sz="2600" dirty="0" smtClean="0"/>
              <a:t>The intermediate </a:t>
            </a:r>
            <a:r>
              <a:rPr lang="de-DE" sz="2600" dirty="0" err="1" smtClean="0"/>
              <a:t>quantity</a:t>
            </a:r>
            <a:r>
              <a:rPr lang="de-DE" sz="2600" dirty="0" smtClean="0"/>
              <a:t>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de-DE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de-DE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l-GR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</a:t>
            </a:r>
            <a:r>
              <a:rPr lang="de-DE" sz="2600" dirty="0" smtClean="0"/>
              <a:t> </a:t>
            </a:r>
            <a:r>
              <a:rPr lang="de-DE" sz="2600" dirty="0" err="1" smtClean="0"/>
              <a:t>is</a:t>
            </a:r>
            <a:r>
              <a:rPr lang="de-DE" sz="2600" dirty="0" smtClean="0"/>
              <a:t> </a:t>
            </a:r>
            <a:r>
              <a:rPr lang="de-DE" sz="2600" dirty="0" err="1" smtClean="0"/>
              <a:t>obtained</a:t>
            </a:r>
            <a:r>
              <a:rPr lang="de-DE" sz="2600" dirty="0" smtClean="0"/>
              <a:t> in </a:t>
            </a:r>
            <a:r>
              <a:rPr lang="de-DE" sz="2600" dirty="0" err="1" smtClean="0"/>
              <a:t>the</a:t>
            </a:r>
            <a:r>
              <a:rPr lang="de-DE" sz="2600" dirty="0" smtClean="0"/>
              <a:t> same </a:t>
            </a:r>
            <a:r>
              <a:rPr lang="de-DE" sz="2600" dirty="0" err="1" smtClean="0"/>
              <a:t>way</a:t>
            </a:r>
            <a:r>
              <a:rPr lang="de-DE" sz="2600" dirty="0" smtClean="0"/>
              <a:t> </a:t>
            </a:r>
            <a:r>
              <a:rPr lang="de-DE" sz="2600" dirty="0" err="1" smtClean="0"/>
              <a:t>as</a:t>
            </a:r>
            <a:r>
              <a:rPr lang="de-DE" sz="2600" dirty="0" smtClean="0"/>
              <a:t> in </a:t>
            </a:r>
            <a:r>
              <a:rPr lang="de-DE" sz="2600" dirty="0" err="1" smtClean="0"/>
              <a:t>energy</a:t>
            </a:r>
            <a:r>
              <a:rPr lang="de-DE" sz="2600" dirty="0" smtClean="0"/>
              <a:t> </a:t>
            </a:r>
            <a:r>
              <a:rPr lang="de-DE" sz="2600" dirty="0" err="1" smtClean="0"/>
              <a:t>calculations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de-DE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de-DE" sz="2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/>
              <a:t>is</a:t>
            </a:r>
            <a:r>
              <a:rPr lang="de-DE" sz="2600" dirty="0" smtClean="0"/>
              <a:t> </a:t>
            </a:r>
            <a:r>
              <a:rPr lang="de-DE" sz="2600" dirty="0" err="1" smtClean="0"/>
              <a:t>contracted</a:t>
            </a:r>
            <a:r>
              <a:rPr lang="de-DE" sz="2600" dirty="0" smtClean="0"/>
              <a:t> </a:t>
            </a:r>
            <a:r>
              <a:rPr lang="de-DE" sz="2600" dirty="0" err="1" smtClean="0"/>
              <a:t>with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derivatives </a:t>
            </a:r>
            <a:r>
              <a:rPr lang="de-DE" sz="2600" dirty="0" err="1" smtClean="0"/>
              <a:t>of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three</a:t>
            </a:r>
            <a:r>
              <a:rPr lang="de-DE" sz="2600" dirty="0" smtClean="0"/>
              <a:t> </a:t>
            </a:r>
            <a:r>
              <a:rPr lang="de-DE" sz="2600" dirty="0" err="1" smtClean="0"/>
              <a:t>center</a:t>
            </a:r>
            <a:r>
              <a:rPr lang="de-DE" sz="2600" dirty="0" smtClean="0"/>
              <a:t> </a:t>
            </a:r>
            <a:r>
              <a:rPr lang="de-DE" sz="2600" dirty="0" err="1" smtClean="0"/>
              <a:t>integrals</a:t>
            </a:r>
            <a:r>
              <a:rPr lang="de-DE" sz="2600" dirty="0" smtClean="0"/>
              <a:t> </a:t>
            </a:r>
            <a:r>
              <a:rPr lang="de-DE" sz="2600" dirty="0" err="1" smtClean="0"/>
              <a:t>to</a:t>
            </a:r>
            <a:r>
              <a:rPr lang="de-DE" sz="2600" dirty="0" smtClean="0"/>
              <a:t> </a:t>
            </a:r>
            <a:r>
              <a:rPr lang="de-DE" sz="2600" dirty="0" err="1" smtClean="0"/>
              <a:t>get</a:t>
            </a:r>
            <a:endParaRPr lang="de-DE" sz="2600" dirty="0" smtClean="0"/>
          </a:p>
          <a:p>
            <a:pPr algn="just"/>
            <a:endParaRPr lang="de-DE" sz="2600" dirty="0" smtClean="0"/>
          </a:p>
          <a:p>
            <a:pPr algn="just"/>
            <a:endParaRPr lang="de-DE" sz="2600" dirty="0"/>
          </a:p>
          <a:p>
            <a:pPr algn="just"/>
            <a:endParaRPr lang="de-DE" sz="2600" dirty="0"/>
          </a:p>
          <a:p>
            <a:pPr algn="just"/>
            <a:r>
              <a:rPr lang="de-DE" sz="2600" dirty="0"/>
              <a:t>I</a:t>
            </a:r>
            <a:r>
              <a:rPr lang="de-DE" sz="2600" dirty="0" smtClean="0"/>
              <a:t>ntegrals </a:t>
            </a:r>
            <a:r>
              <a:rPr lang="de-DE" sz="2600" dirty="0" err="1" smtClean="0"/>
              <a:t>are</a:t>
            </a:r>
            <a:r>
              <a:rPr lang="de-DE" sz="2600" dirty="0" smtClean="0"/>
              <a:t> </a:t>
            </a:r>
            <a:r>
              <a:rPr lang="de-DE" sz="2600" dirty="0" err="1" smtClean="0"/>
              <a:t>calculated</a:t>
            </a:r>
            <a:r>
              <a:rPr lang="de-DE" sz="2600" dirty="0" smtClean="0"/>
              <a:t> </a:t>
            </a:r>
            <a:r>
              <a:rPr lang="de-DE" sz="2600" dirty="0" err="1" smtClean="0"/>
              <a:t>by</a:t>
            </a:r>
            <a:r>
              <a:rPr lang="de-DE" sz="2600" dirty="0" smtClean="0"/>
              <a:t> </a:t>
            </a:r>
            <a:r>
              <a:rPr lang="de-DE" sz="2600" dirty="0" err="1" smtClean="0"/>
              <a:t>employing</a:t>
            </a:r>
            <a:r>
              <a:rPr lang="de-DE" sz="2600" dirty="0" smtClean="0"/>
              <a:t> </a:t>
            </a:r>
            <a:r>
              <a:rPr lang="de-DE" sz="2600" dirty="0" err="1" smtClean="0"/>
              <a:t>standard</a:t>
            </a:r>
            <a:r>
              <a:rPr lang="de-DE" sz="2600" dirty="0" smtClean="0"/>
              <a:t> </a:t>
            </a:r>
            <a:r>
              <a:rPr lang="de-DE" sz="2600" dirty="0" err="1" smtClean="0"/>
              <a:t>Cartesian</a:t>
            </a:r>
            <a:r>
              <a:rPr lang="de-DE" sz="2600" dirty="0" smtClean="0"/>
              <a:t> </a:t>
            </a:r>
            <a:r>
              <a:rPr lang="de-DE" sz="2600" dirty="0" err="1" smtClean="0"/>
              <a:t>gradient</a:t>
            </a:r>
            <a:r>
              <a:rPr lang="de-DE" sz="2600" dirty="0" smtClean="0"/>
              <a:t> </a:t>
            </a:r>
            <a:r>
              <a:rPr lang="de-DE" sz="2600" dirty="0" err="1" smtClean="0"/>
              <a:t>routines</a:t>
            </a:r>
            <a:r>
              <a:rPr lang="de-DE" sz="2600" dirty="0" smtClean="0"/>
              <a:t> </a:t>
            </a:r>
            <a:r>
              <a:rPr lang="de-DE" sz="2600" dirty="0" err="1" smtClean="0"/>
              <a:t>for</a:t>
            </a:r>
            <a:r>
              <a:rPr lang="de-DE" sz="2600" dirty="0" smtClean="0"/>
              <a:t> </a:t>
            </a:r>
            <a:r>
              <a:rPr lang="de-DE" sz="2600" dirty="0" err="1" smtClean="0"/>
              <a:t>three</a:t>
            </a:r>
            <a:r>
              <a:rPr lang="de-DE" sz="2600" dirty="0" smtClean="0"/>
              <a:t> </a:t>
            </a:r>
            <a:r>
              <a:rPr lang="de-DE" sz="2600" dirty="0" err="1" smtClean="0"/>
              <a:t>center</a:t>
            </a:r>
            <a:r>
              <a:rPr lang="de-DE" sz="2600" dirty="0" smtClean="0"/>
              <a:t> </a:t>
            </a:r>
            <a:r>
              <a:rPr lang="de-DE" sz="2600" dirty="0" err="1" smtClean="0"/>
              <a:t>integrals</a:t>
            </a:r>
            <a:r>
              <a:rPr lang="de-DE" sz="2600" dirty="0" smtClean="0"/>
              <a:t>, 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by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de-DE" sz="2600" dirty="0" smtClean="0"/>
              <a:t>x </a:t>
            </a:r>
            <a:r>
              <a:rPr 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term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in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same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way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as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shown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in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equation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(2).</a:t>
            </a:r>
          </a:p>
          <a:p>
            <a:pPr algn="just"/>
            <a:endParaRPr lang="de-DE" sz="26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Further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gain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in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efficiency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is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achieved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by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employing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multipole-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acceleration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[2]. The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distance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of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two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electrons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is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expressed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by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disctance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of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two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nuclei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and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respective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electron-nucleus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distances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and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. The inverse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is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expanded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in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products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of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functions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of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,</a:t>
            </a:r>
            <a:r>
              <a:rPr lang="de-DE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and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just"/>
            <a:endParaRPr lang="de-DE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de-DE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In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this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way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Coulomb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interaction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between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two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distant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)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charge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distributions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may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be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expanded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as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follows</a:t>
            </a:r>
            <a:endParaRPr lang="de-DE" sz="26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For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derivative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with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respect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to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magnetic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field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(at </a:t>
            </a:r>
            <a:r>
              <a:rPr lang="de-DE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D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)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one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obtaines</a:t>
            </a:r>
            <a:endParaRPr lang="de-DE" sz="26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sz="26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de-DE" sz="26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hich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is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inserted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into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equation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(6)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to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get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mulipole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approximated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contribution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to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derivative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of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Coulomb part.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For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further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details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see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2600" dirty="0" err="1" smtClean="0">
                <a:latin typeface="+mj-lt"/>
                <a:cs typeface="Times New Roman" panose="02020603050405020304" pitchFamily="18" charset="0"/>
              </a:rPr>
              <a:t>reference</a:t>
            </a:r>
            <a:r>
              <a:rPr lang="de-DE" sz="2600" dirty="0" smtClean="0">
                <a:latin typeface="+mj-lt"/>
                <a:cs typeface="Times New Roman" panose="02020603050405020304" pitchFamily="18" charset="0"/>
              </a:rPr>
              <a:t> [2].</a:t>
            </a:r>
          </a:p>
          <a:p>
            <a:pPr algn="just"/>
            <a:endParaRPr lang="de-DE" sz="26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de-DE" sz="2600" dirty="0" err="1"/>
              <a:t>For</a:t>
            </a:r>
            <a:r>
              <a:rPr lang="de-DE" sz="2600" dirty="0"/>
              <a:t> environmental </a:t>
            </a:r>
            <a:r>
              <a:rPr lang="de-DE" sz="2600" dirty="0" err="1" smtClean="0"/>
              <a:t>effects</a:t>
            </a:r>
            <a:r>
              <a:rPr lang="de-DE" sz="2600" dirty="0" smtClean="0"/>
              <a:t>, in </a:t>
            </a:r>
            <a:r>
              <a:rPr lang="de-DE" sz="2600" dirty="0" err="1" smtClean="0"/>
              <a:t>particular</a:t>
            </a:r>
            <a:r>
              <a:rPr lang="de-DE" sz="2600" dirty="0" smtClean="0"/>
              <a:t> </a:t>
            </a:r>
            <a:r>
              <a:rPr lang="de-DE" sz="2600" dirty="0" err="1" smtClean="0"/>
              <a:t>counter</a:t>
            </a:r>
            <a:r>
              <a:rPr lang="de-DE" sz="2600" dirty="0" smtClean="0"/>
              <a:t> </a:t>
            </a:r>
            <a:r>
              <a:rPr lang="de-DE" sz="2600" dirty="0" err="1" smtClean="0"/>
              <a:t>ions</a:t>
            </a:r>
            <a:r>
              <a:rPr lang="de-DE" sz="2600" dirty="0" smtClean="0"/>
              <a:t>,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conductor</a:t>
            </a:r>
            <a:r>
              <a:rPr lang="de-DE" sz="2600" dirty="0"/>
              <a:t> like </a:t>
            </a:r>
            <a:r>
              <a:rPr lang="de-DE" sz="2600" dirty="0" err="1"/>
              <a:t>screening</a:t>
            </a:r>
            <a:r>
              <a:rPr lang="de-DE" sz="2600" dirty="0"/>
              <a:t> </a:t>
            </a:r>
            <a:r>
              <a:rPr lang="de-DE" sz="2600" dirty="0" err="1"/>
              <a:t>model</a:t>
            </a:r>
            <a:r>
              <a:rPr lang="de-DE" sz="2600" dirty="0"/>
              <a:t> (COSMO</a:t>
            </a:r>
            <a:r>
              <a:rPr lang="de-DE" sz="2600" dirty="0" smtClean="0"/>
              <a:t>) [</a:t>
            </a:r>
            <a:r>
              <a:rPr lang="de-DE" sz="2600" dirty="0"/>
              <a:t>4] </a:t>
            </a:r>
            <a:r>
              <a:rPr lang="de-DE" sz="2600" dirty="0" err="1"/>
              <a:t>is</a:t>
            </a:r>
            <a:r>
              <a:rPr lang="de-DE" sz="2600" dirty="0"/>
              <a:t> a </a:t>
            </a:r>
            <a:r>
              <a:rPr lang="de-DE" sz="2600" dirty="0" err="1"/>
              <a:t>pragmatic</a:t>
            </a:r>
            <a:r>
              <a:rPr lang="de-DE" sz="2600" dirty="0"/>
              <a:t> </a:t>
            </a:r>
            <a:r>
              <a:rPr lang="de-DE" sz="2600" dirty="0" err="1" smtClean="0"/>
              <a:t>tool</a:t>
            </a:r>
            <a:r>
              <a:rPr lang="de-DE" sz="2600" dirty="0"/>
              <a:t>. In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calculation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chemical</a:t>
            </a:r>
            <a:r>
              <a:rPr lang="de-DE" sz="2600" dirty="0"/>
              <a:t> shieldings,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screening</a:t>
            </a:r>
            <a:r>
              <a:rPr lang="de-DE" sz="2600" dirty="0"/>
              <a:t> </a:t>
            </a:r>
            <a:r>
              <a:rPr lang="de-DE" sz="2600" dirty="0" err="1"/>
              <a:t>charges</a:t>
            </a:r>
            <a:r>
              <a:rPr lang="de-DE" sz="2600" dirty="0"/>
              <a:t> </a:t>
            </a:r>
            <a:r>
              <a:rPr lang="de-DE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de-DE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2600" dirty="0"/>
              <a:t> </a:t>
            </a:r>
            <a:r>
              <a:rPr lang="de-DE" sz="2600" dirty="0" err="1"/>
              <a:t>located</a:t>
            </a:r>
            <a:r>
              <a:rPr lang="de-DE" sz="2600" dirty="0"/>
              <a:t> at </a:t>
            </a:r>
            <a:r>
              <a:rPr lang="de-DE" sz="2600" dirty="0" err="1"/>
              <a:t>position</a:t>
            </a:r>
            <a:r>
              <a:rPr lang="de-DE" sz="2600" dirty="0"/>
              <a:t> </a:t>
            </a:r>
            <a:r>
              <a:rPr lang="de-DE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2600" dirty="0"/>
              <a:t> on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surface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a </a:t>
            </a:r>
            <a:r>
              <a:rPr lang="de-DE" sz="2600" dirty="0" err="1"/>
              <a:t>cavity</a:t>
            </a:r>
            <a:r>
              <a:rPr lang="de-DE" sz="2600" dirty="0"/>
              <a:t> </a:t>
            </a:r>
            <a:r>
              <a:rPr lang="de-DE" sz="2600" dirty="0" err="1"/>
              <a:t>defined</a:t>
            </a:r>
            <a:r>
              <a:rPr lang="de-DE" sz="2600" dirty="0"/>
              <a:t> </a:t>
            </a:r>
            <a:r>
              <a:rPr lang="de-DE" sz="2600" dirty="0" err="1"/>
              <a:t>by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molecule</a:t>
            </a:r>
            <a:r>
              <a:rPr lang="de-DE" sz="2600" dirty="0"/>
              <a:t>, </a:t>
            </a:r>
            <a:r>
              <a:rPr lang="de-DE" sz="2600" dirty="0" err="1" smtClean="0"/>
              <a:t>are</a:t>
            </a:r>
            <a:r>
              <a:rPr lang="de-DE" sz="2600" dirty="0" smtClean="0"/>
              <a:t> </a:t>
            </a:r>
            <a:r>
              <a:rPr lang="de-DE" sz="2600" dirty="0" err="1"/>
              <a:t>added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 smtClean="0"/>
              <a:t>one</a:t>
            </a:r>
            <a:r>
              <a:rPr lang="de-DE" sz="2600" dirty="0" smtClean="0"/>
              <a:t>-</a:t>
            </a:r>
            <a:r>
              <a:rPr lang="de-DE" sz="2600" dirty="0" err="1" smtClean="0"/>
              <a:t>electron</a:t>
            </a:r>
            <a:r>
              <a:rPr lang="de-DE" sz="2600" dirty="0" smtClean="0"/>
              <a:t>-part, </a:t>
            </a:r>
            <a:r>
              <a:rPr lang="de-DE" sz="2600" dirty="0" err="1" smtClean="0"/>
              <a:t>see</a:t>
            </a:r>
            <a:r>
              <a:rPr lang="de-DE" sz="2600" dirty="0" smtClean="0"/>
              <a:t> </a:t>
            </a:r>
            <a:r>
              <a:rPr lang="de-DE" sz="2600" dirty="0" err="1" smtClean="0"/>
              <a:t>reference</a:t>
            </a:r>
            <a:r>
              <a:rPr lang="de-DE" sz="2600" dirty="0" smtClean="0"/>
              <a:t> [3].</a:t>
            </a:r>
            <a:endParaRPr lang="de-DE" sz="2600" dirty="0"/>
          </a:p>
          <a:p>
            <a:pPr algn="just"/>
            <a:endParaRPr lang="de-DE" sz="26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16748" y="4210084"/>
            <a:ext cx="25958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Efficient calculation of NMR shieldings </a:t>
            </a:r>
            <a:r>
              <a:rPr lang="en-US" sz="8000" b="1" dirty="0" smtClean="0"/>
              <a:t>including </a:t>
            </a:r>
            <a:r>
              <a:rPr lang="en-US" sz="8000" b="1" dirty="0"/>
              <a:t>environmental effects</a:t>
            </a:r>
            <a:r>
              <a:rPr lang="en-GB" sz="8000" b="1" dirty="0" smtClean="0"/>
              <a:t> </a:t>
            </a:r>
            <a:endParaRPr lang="de-DE" sz="8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416748" y="6959653"/>
            <a:ext cx="27640852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u="sng" dirty="0" smtClean="0"/>
              <a:t>Kevin </a:t>
            </a:r>
            <a:r>
              <a:rPr lang="de-DE" sz="5000" u="sng" dirty="0"/>
              <a:t>Reiter</a:t>
            </a:r>
            <a:r>
              <a:rPr lang="de-DE" sz="5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†</a:t>
            </a:r>
            <a:r>
              <a:rPr lang="de-DE" sz="5000" dirty="0"/>
              <a:t>, </a:t>
            </a:r>
            <a:r>
              <a:rPr lang="de-DE" sz="5000" dirty="0" smtClean="0"/>
              <a:t>Fabian Mack</a:t>
            </a:r>
            <a:r>
              <a:rPr lang="de-DE" sz="5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  <a:r>
              <a:rPr lang="de-DE" sz="5000" dirty="0" smtClean="0"/>
              <a:t>, </a:t>
            </a:r>
            <a:r>
              <a:rPr lang="de-DE" sz="5000" dirty="0"/>
              <a:t>Florian </a:t>
            </a:r>
            <a:r>
              <a:rPr lang="de-DE" sz="5000" dirty="0" err="1" smtClean="0"/>
              <a:t>Weigend</a:t>
            </a:r>
            <a:r>
              <a:rPr lang="de-DE" sz="5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†‡</a:t>
            </a:r>
          </a:p>
          <a:p>
            <a:endParaRPr lang="de-DE" sz="3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†</a:t>
            </a:r>
            <a:r>
              <a:rPr lang="en-GB" sz="3000" dirty="0" smtClean="0"/>
              <a:t>Institute </a:t>
            </a:r>
            <a:r>
              <a:rPr lang="en-GB" sz="3000" dirty="0"/>
              <a:t>of Nanotechnology, Karlsruhe Institute of Technology, Hermann-von-Helmholtz </a:t>
            </a:r>
            <a:r>
              <a:rPr lang="en-GB" sz="3000" dirty="0" err="1"/>
              <a:t>Platz</a:t>
            </a:r>
            <a:r>
              <a:rPr lang="en-GB" sz="3000" dirty="0"/>
              <a:t> 1, 76334 </a:t>
            </a:r>
            <a:r>
              <a:rPr lang="en-GB" sz="3000" dirty="0" err="1"/>
              <a:t>Eggenstein-Leopoldshafen</a:t>
            </a:r>
            <a:r>
              <a:rPr lang="en-GB" sz="3000" dirty="0"/>
              <a:t>, Germany </a:t>
            </a:r>
          </a:p>
          <a:p>
            <a:r>
              <a:rPr lang="de-DE" sz="3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  <a:r>
              <a:rPr lang="en-GB" sz="3000" dirty="0" smtClean="0"/>
              <a:t>Institute </a:t>
            </a:r>
            <a:r>
              <a:rPr lang="en-GB" sz="3000" dirty="0"/>
              <a:t>of Physical Chemistry, Karlsruhe Institute of Technology, Fritz-Haber-</a:t>
            </a:r>
            <a:r>
              <a:rPr lang="en-GB" sz="3000" dirty="0" err="1"/>
              <a:t>Weg</a:t>
            </a:r>
            <a:r>
              <a:rPr lang="en-GB" sz="3000" dirty="0"/>
              <a:t> 2, 76131 Karlsruhe, Germany </a:t>
            </a:r>
            <a:endParaRPr lang="de-DE" sz="3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8" y="939841"/>
            <a:ext cx="3371849" cy="380457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48" y="15723018"/>
            <a:ext cx="9158191" cy="48922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16" y="17290029"/>
            <a:ext cx="3877255" cy="907589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47" y="18352597"/>
            <a:ext cx="11928961" cy="8710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47" y="20797829"/>
            <a:ext cx="11313997" cy="94188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72" y="23078396"/>
            <a:ext cx="8134007" cy="489229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89" y="29088764"/>
            <a:ext cx="12799973" cy="1364812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67" y="26971843"/>
            <a:ext cx="5727942" cy="207011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46" y="31729516"/>
            <a:ext cx="11297993" cy="93502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12" y="35381043"/>
            <a:ext cx="12852544" cy="102646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84" y="32904031"/>
            <a:ext cx="11714063" cy="1364812"/>
          </a:xfrm>
          <a:prstGeom prst="rect">
            <a:avLst/>
          </a:prstGeom>
        </p:spPr>
      </p:pic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61583"/>
              </p:ext>
            </p:extLst>
          </p:nvPr>
        </p:nvGraphicFramePr>
        <p:xfrm>
          <a:off x="16581010" y="11776994"/>
          <a:ext cx="10446729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93">
                  <a:extLst>
                    <a:ext uri="{9D8B030D-6E8A-4147-A177-3AD203B41FA5}">
                      <a16:colId xmlns:a16="http://schemas.microsoft.com/office/drawing/2014/main" val="2997698127"/>
                    </a:ext>
                  </a:extLst>
                </a:gridCol>
                <a:gridCol w="1867301">
                  <a:extLst>
                    <a:ext uri="{9D8B030D-6E8A-4147-A177-3AD203B41FA5}">
                      <a16:colId xmlns:a16="http://schemas.microsoft.com/office/drawing/2014/main" val="2460944574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2533764491"/>
                    </a:ext>
                  </a:extLst>
                </a:gridCol>
                <a:gridCol w="2079057">
                  <a:extLst>
                    <a:ext uri="{9D8B030D-6E8A-4147-A177-3AD203B41FA5}">
                      <a16:colId xmlns:a16="http://schemas.microsoft.com/office/drawing/2014/main" val="3365441941"/>
                    </a:ext>
                  </a:extLst>
                </a:gridCol>
              </a:tblGrid>
              <a:tr h="323317">
                <a:tc>
                  <a:txBody>
                    <a:bodyPr/>
                    <a:lstStyle/>
                    <a:p>
                      <a:pPr algn="l"/>
                      <a:r>
                        <a:rPr lang="en-US" sz="2600" baseline="0" dirty="0" smtClean="0">
                          <a:solidFill>
                            <a:schemeClr val="tx1"/>
                          </a:solidFill>
                        </a:rPr>
                        <a:t>                    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592156"/>
                  </a:ext>
                </a:extLst>
              </a:tr>
              <a:tr h="3233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600" dirty="0" smtClean="0"/>
                        <a:t>RI vs.</a:t>
                      </a:r>
                      <a:r>
                        <a:rPr lang="de-DE" sz="2600" baseline="0" dirty="0" smtClean="0"/>
                        <a:t> non-RI (TPSS)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 0.04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0.20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0.41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156979"/>
                  </a:ext>
                </a:extLst>
              </a:tr>
              <a:tr h="1111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/>
                        <a:t>TPSS vs. experiment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 smtClean="0"/>
                        <a:t>TPSSh</a:t>
                      </a:r>
                      <a:r>
                        <a:rPr lang="en-US" sz="2600" dirty="0" smtClean="0"/>
                        <a:t> vs. experiment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PBE vs. experiment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4.3 </a:t>
                      </a:r>
                    </a:p>
                    <a:p>
                      <a:pPr algn="r"/>
                      <a:r>
                        <a:rPr lang="en-US" sz="2600" dirty="0" smtClean="0"/>
                        <a:t>2.9</a:t>
                      </a:r>
                    </a:p>
                    <a:p>
                      <a:pPr algn="r"/>
                      <a:r>
                        <a:rPr lang="en-US" sz="2600" dirty="0" smtClean="0"/>
                        <a:t>4.7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7.4</a:t>
                      </a:r>
                    </a:p>
                    <a:p>
                      <a:pPr algn="r"/>
                      <a:r>
                        <a:rPr lang="en-US" sz="2600" dirty="0" smtClean="0"/>
                        <a:t>5.5</a:t>
                      </a:r>
                    </a:p>
                    <a:p>
                      <a:pPr algn="r"/>
                      <a:r>
                        <a:rPr lang="en-US" sz="2600" dirty="0" smtClean="0"/>
                        <a:t>9.3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 smtClean="0"/>
                        <a:t>25.3</a:t>
                      </a:r>
                    </a:p>
                    <a:p>
                      <a:pPr algn="r"/>
                      <a:r>
                        <a:rPr lang="en-US" sz="2600" dirty="0" smtClean="0"/>
                        <a:t>19.9</a:t>
                      </a:r>
                    </a:p>
                    <a:p>
                      <a:pPr algn="r"/>
                      <a:r>
                        <a:rPr lang="en-US" sz="2600" dirty="0" smtClean="0"/>
                        <a:t>34.2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18765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31245"/>
              </p:ext>
            </p:extLst>
          </p:nvPr>
        </p:nvGraphicFramePr>
        <p:xfrm>
          <a:off x="16182164" y="16800287"/>
          <a:ext cx="869964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00">
                  <a:extLst>
                    <a:ext uri="{9D8B030D-6E8A-4147-A177-3AD203B41FA5}">
                      <a16:colId xmlns:a16="http://schemas.microsoft.com/office/drawing/2014/main" val="2997698127"/>
                    </a:ext>
                  </a:extLst>
                </a:gridCol>
                <a:gridCol w="2136809">
                  <a:extLst>
                    <a:ext uri="{9D8B030D-6E8A-4147-A177-3AD203B41FA5}">
                      <a16:colId xmlns:a16="http://schemas.microsoft.com/office/drawing/2014/main" val="2460944574"/>
                    </a:ext>
                  </a:extLst>
                </a:gridCol>
                <a:gridCol w="2146434">
                  <a:extLst>
                    <a:ext uri="{9D8B030D-6E8A-4147-A177-3AD203B41FA5}">
                      <a16:colId xmlns:a16="http://schemas.microsoft.com/office/drawing/2014/main" val="2533764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baseline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59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err="1" smtClean="0"/>
                        <a:t>Mean</a:t>
                      </a:r>
                      <a:r>
                        <a:rPr lang="de-DE" sz="2600" dirty="0" smtClean="0"/>
                        <a:t> </a:t>
                      </a:r>
                      <a:r>
                        <a:rPr lang="de-DE" sz="2600" dirty="0" err="1" smtClean="0"/>
                        <a:t>signed</a:t>
                      </a:r>
                      <a:r>
                        <a:rPr lang="de-DE" sz="2600" dirty="0" smtClean="0"/>
                        <a:t> </a:t>
                      </a:r>
                      <a:r>
                        <a:rPr lang="de-DE" sz="2600" dirty="0" err="1" smtClean="0"/>
                        <a:t>deviation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0.00001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0.003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15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err="1" smtClean="0"/>
                        <a:t>Mean</a:t>
                      </a:r>
                      <a:r>
                        <a:rPr lang="de-DE" sz="2600" baseline="0" dirty="0" smtClean="0"/>
                        <a:t> absolute </a:t>
                      </a:r>
                      <a:r>
                        <a:rPr lang="de-DE" sz="2600" baseline="0" dirty="0" err="1" smtClean="0"/>
                        <a:t>deviation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0.00029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0.004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1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Standard</a:t>
                      </a:r>
                      <a:r>
                        <a:rPr lang="de-DE" sz="2600" baseline="0" dirty="0" smtClean="0"/>
                        <a:t> </a:t>
                      </a:r>
                      <a:r>
                        <a:rPr lang="de-DE" sz="2600" baseline="0" dirty="0" err="1" smtClean="0"/>
                        <a:t>deviation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0.00068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0.008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16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smtClean="0"/>
                        <a:t>Maximum</a:t>
                      </a:r>
                      <a:r>
                        <a:rPr lang="de-DE" sz="2600" baseline="0" dirty="0" smtClean="0"/>
                        <a:t> absolute </a:t>
                      </a:r>
                      <a:r>
                        <a:rPr lang="de-DE" sz="2600" baseline="0" dirty="0" err="1" smtClean="0"/>
                        <a:t>deviation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0.00378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600" dirty="0" smtClean="0"/>
                        <a:t>0.031</a:t>
                      </a:r>
                      <a:endParaRPr lang="en-US" sz="2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29000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207" y="30875592"/>
            <a:ext cx="4037476" cy="65900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5594683" y="30676140"/>
            <a:ext cx="77225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PBE/def2-SV(P</a:t>
            </a:r>
            <a:r>
              <a:rPr lang="en-US" sz="2600" dirty="0" smtClean="0"/>
              <a:t>) chemical shielding calculation for a DNA sequence: </a:t>
            </a:r>
            <a:r>
              <a:rPr lang="de-DE" sz="2600" dirty="0"/>
              <a:t>[C</a:t>
            </a:r>
            <a:r>
              <a:rPr lang="de-DE" sz="2600" baseline="-25000" dirty="0"/>
              <a:t>304</a:t>
            </a:r>
            <a:r>
              <a:rPr lang="de-DE" sz="2600" dirty="0"/>
              <a:t>H</a:t>
            </a:r>
            <a:r>
              <a:rPr lang="de-DE" sz="2600" baseline="-25000" dirty="0"/>
              <a:t>346</a:t>
            </a:r>
            <a:r>
              <a:rPr lang="de-DE" sz="2600" dirty="0"/>
              <a:t>O</a:t>
            </a:r>
            <a:r>
              <a:rPr lang="de-DE" sz="2600" baseline="-25000" dirty="0"/>
              <a:t>220</a:t>
            </a:r>
            <a:r>
              <a:rPr lang="de-DE" sz="2600" dirty="0"/>
              <a:t>N</a:t>
            </a:r>
            <a:r>
              <a:rPr lang="de-DE" sz="2600" baseline="-25000" dirty="0"/>
              <a:t>118</a:t>
            </a:r>
            <a:r>
              <a:rPr lang="de-DE" sz="2600" dirty="0"/>
              <a:t>P</a:t>
            </a:r>
            <a:r>
              <a:rPr lang="de-DE" sz="2600" baseline="-25000" dirty="0"/>
              <a:t>30</a:t>
            </a:r>
            <a:r>
              <a:rPr lang="de-DE" sz="2600" dirty="0"/>
              <a:t>]</a:t>
            </a:r>
            <a:r>
              <a:rPr lang="de-DE" sz="2600" baseline="30000" dirty="0"/>
              <a:t>30-</a:t>
            </a:r>
            <a:r>
              <a:rPr lang="en-US" sz="2600" dirty="0"/>
              <a:t>, </a:t>
            </a:r>
            <a:r>
              <a:rPr lang="de-DE" sz="2600" dirty="0"/>
              <a:t>10220 </a:t>
            </a:r>
            <a:r>
              <a:rPr lang="de-DE" sz="2600" dirty="0" err="1"/>
              <a:t>basis</a:t>
            </a:r>
            <a:r>
              <a:rPr lang="de-DE" sz="2600" dirty="0"/>
              <a:t> </a:t>
            </a:r>
            <a:r>
              <a:rPr lang="de-DE" sz="2600" dirty="0" err="1"/>
              <a:t>functions</a:t>
            </a:r>
            <a:r>
              <a:rPr lang="en-US" sz="2600" dirty="0" smtClean="0"/>
              <a:t>.</a:t>
            </a:r>
            <a:r>
              <a:rPr lang="en-US" sz="2600" dirty="0"/>
              <a:t> </a:t>
            </a:r>
            <a:r>
              <a:rPr lang="en-US" sz="2600" dirty="0" smtClean="0"/>
              <a:t>Since the molecule is negatively charged it is crucial to use COSMO</a:t>
            </a:r>
            <a:r>
              <a:rPr lang="en-US" sz="2600" b="1" dirty="0" smtClean="0"/>
              <a:t>.</a:t>
            </a:r>
            <a:r>
              <a:rPr lang="en-US" sz="2600" dirty="0" smtClean="0"/>
              <a:t> </a:t>
            </a:r>
            <a:r>
              <a:rPr lang="de-DE" sz="2600" dirty="0"/>
              <a:t>CPU </a:t>
            </a:r>
            <a:r>
              <a:rPr lang="de-DE" sz="2600" dirty="0" err="1"/>
              <a:t>times</a:t>
            </a:r>
            <a:r>
              <a:rPr lang="de-DE" sz="2600" dirty="0"/>
              <a:t> on a </a:t>
            </a:r>
            <a:r>
              <a:rPr lang="de-DE" sz="2600" dirty="0" err="1"/>
              <a:t>single</a:t>
            </a:r>
            <a:r>
              <a:rPr lang="de-DE" sz="2600" dirty="0"/>
              <a:t> </a:t>
            </a:r>
            <a:r>
              <a:rPr lang="de-DE" sz="2600" dirty="0" smtClean="0"/>
              <a:t>CPU: </a:t>
            </a:r>
            <a:endParaRPr lang="en-US" sz="2600" dirty="0"/>
          </a:p>
        </p:txBody>
      </p:sp>
      <p:pic>
        <p:nvPicPr>
          <p:cNvPr id="38" name="Grafik 3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44" y="39593957"/>
            <a:ext cx="10849918" cy="1033326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1299"/>
              </p:ext>
            </p:extLst>
          </p:nvPr>
        </p:nvGraphicFramePr>
        <p:xfrm>
          <a:off x="16375371" y="33069870"/>
          <a:ext cx="7031571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74">
                  <a:extLst>
                    <a:ext uri="{9D8B030D-6E8A-4147-A177-3AD203B41FA5}">
                      <a16:colId xmlns:a16="http://schemas.microsoft.com/office/drawing/2014/main" val="18307210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457917699"/>
                    </a:ext>
                  </a:extLst>
                </a:gridCol>
                <a:gridCol w="2483318">
                  <a:extLst>
                    <a:ext uri="{9D8B030D-6E8A-4147-A177-3AD203B41FA5}">
                      <a16:colId xmlns:a16="http://schemas.microsoft.com/office/drawing/2014/main" val="4178874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Coulomb </a:t>
                      </a:r>
                      <a:r>
                        <a:rPr lang="de-DE" sz="2600" dirty="0" err="1" smtClean="0">
                          <a:solidFill>
                            <a:schemeClr val="tx1"/>
                          </a:solidFill>
                        </a:rPr>
                        <a:t>part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20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SCF (MARI-J)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9h 52min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0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NMR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43h</a:t>
                      </a:r>
                      <a:r>
                        <a:rPr lang="de-DE" sz="2600" baseline="0" dirty="0" smtClean="0">
                          <a:solidFill>
                            <a:schemeClr val="tx1"/>
                          </a:solidFill>
                        </a:rPr>
                        <a:t> 11min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36h 9min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4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NMR (RI-J)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10h 42min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3h 25min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65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NMR (MARI-J)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7h 38min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de-DE" sz="2600" baseline="0" dirty="0" smtClean="0">
                          <a:solidFill>
                            <a:schemeClr val="tx1"/>
                          </a:solidFill>
                        </a:rPr>
                        <a:t> min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818045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67414"/>
              </p:ext>
            </p:extLst>
          </p:nvPr>
        </p:nvGraphicFramePr>
        <p:xfrm>
          <a:off x="16796805" y="21984812"/>
          <a:ext cx="1075357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05">
                  <a:extLst>
                    <a:ext uri="{9D8B030D-6E8A-4147-A177-3AD203B41FA5}">
                      <a16:colId xmlns:a16="http://schemas.microsoft.com/office/drawing/2014/main" val="1647337690"/>
                    </a:ext>
                  </a:extLst>
                </a:gridCol>
                <a:gridCol w="103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57">
                  <a:extLst>
                    <a:ext uri="{9D8B030D-6E8A-4147-A177-3AD203B41FA5}">
                      <a16:colId xmlns:a16="http://schemas.microsoft.com/office/drawing/2014/main" val="804242027"/>
                    </a:ext>
                  </a:extLst>
                </a:gridCol>
                <a:gridCol w="2365786">
                  <a:extLst>
                    <a:ext uri="{9D8B030D-6E8A-4147-A177-3AD203B41FA5}">
                      <a16:colId xmlns:a16="http://schemas.microsoft.com/office/drawing/2014/main" val="824200974"/>
                    </a:ext>
                  </a:extLst>
                </a:gridCol>
                <a:gridCol w="1527586">
                  <a:extLst>
                    <a:ext uri="{9D8B030D-6E8A-4147-A177-3AD203B41FA5}">
                      <a16:colId xmlns:a16="http://schemas.microsoft.com/office/drawing/2014/main" val="1700029879"/>
                    </a:ext>
                  </a:extLst>
                </a:gridCol>
                <a:gridCol w="2302136">
                  <a:extLst>
                    <a:ext uri="{9D8B030D-6E8A-4147-A177-3AD203B41FA5}">
                      <a16:colId xmlns:a16="http://schemas.microsoft.com/office/drawing/2014/main" val="4026668990"/>
                    </a:ext>
                  </a:extLst>
                </a:gridCol>
                <a:gridCol w="1527633">
                  <a:extLst>
                    <a:ext uri="{9D8B030D-6E8A-4147-A177-3AD203B41FA5}">
                      <a16:colId xmlns:a16="http://schemas.microsoft.com/office/drawing/2014/main" val="35286535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i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i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600" i="1" baseline="-250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atoms</a:t>
                      </a:r>
                      <a:endParaRPr lang="en-US" sz="2600" i="1" baseline="-250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i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600" i="1" baseline="-250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bf</a:t>
                      </a:r>
                      <a:endParaRPr lang="en-US" sz="2600" i="1" baseline="-250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TPSS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B3LYP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49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CS/SCF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CS/SCF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34570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r>
                        <a:rPr lang="en-US" sz="26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64751"/>
                  </a:ext>
                </a:extLst>
              </a:tr>
              <a:tr h="336885"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2844"/>
                  </a:ext>
                </a:extLst>
              </a:tr>
              <a:tr h="341430"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70896"/>
                  </a:ext>
                </a:extLst>
              </a:tr>
              <a:tr h="345976"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171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1499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890744"/>
                  </a:ext>
                </a:extLst>
              </a:tr>
              <a:tr h="331270"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2979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h 17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2.28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57782"/>
                  </a:ext>
                </a:extLst>
              </a:tr>
              <a:tr h="335816"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675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5939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h 27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h 53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3.81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7085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8899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h 32 min 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 h 03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5.01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370583"/>
                  </a:ext>
                </a:extLst>
              </a:tr>
              <a:tr h="356134"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1347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11859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h 47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 h 47</a:t>
                      </a:r>
                      <a:r>
                        <a:rPr lang="en-US" sz="26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5.29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825445"/>
                  </a:ext>
                </a:extLst>
              </a:tr>
              <a:tr h="356134"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2691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1000"/>
                        </a:spcAft>
                      </a:pPr>
                      <a:r>
                        <a:rPr lang="en-US" sz="2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23699</a:t>
                      </a:r>
                      <a:endParaRPr lang="en-US" sz="26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40h 35 min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1000"/>
                        </a:spcAft>
                      </a:pP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25967805" y="17129760"/>
            <a:ext cx="18806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00" dirty="0">
              <a:solidFill>
                <a:srgbClr val="FF0000"/>
              </a:solidFill>
            </a:endParaRPr>
          </a:p>
          <a:p>
            <a:endParaRPr lang="de-DE" sz="2000" dirty="0" smtClean="0">
              <a:solidFill>
                <a:srgbClr val="FF0000"/>
              </a:solidFill>
            </a:endParaRPr>
          </a:p>
          <a:p>
            <a:endParaRPr lang="de-DE" sz="2000" dirty="0">
              <a:solidFill>
                <a:srgbClr val="FF0000"/>
              </a:solidFill>
            </a:endParaRPr>
          </a:p>
          <a:p>
            <a:endParaRPr lang="de-DE" sz="2000" dirty="0" smtClean="0">
              <a:solidFill>
                <a:srgbClr val="FF0000"/>
              </a:solidFill>
            </a:endParaRP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[</a:t>
            </a:r>
            <a:r>
              <a:rPr lang="el-GR" sz="2000" dirty="0"/>
              <a:t>α </a:t>
            </a:r>
            <a:r>
              <a:rPr lang="de-DE" sz="2000" dirty="0" smtClean="0"/>
              <a:t>-D-glucose]</a:t>
            </a:r>
            <a:r>
              <a:rPr lang="de-DE" sz="2000" baseline="-25000" dirty="0" smtClean="0"/>
              <a:t>4</a:t>
            </a:r>
            <a:endParaRPr lang="de-DE" sz="2000" baseline="-25000" dirty="0"/>
          </a:p>
        </p:txBody>
      </p:sp>
      <p:pic>
        <p:nvPicPr>
          <p:cNvPr id="1026" name="Picture 2" descr="C:\sch99\spf\schakal.wmf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46" r="1434" b="43726"/>
          <a:stretch/>
        </p:blipFill>
        <p:spPr bwMode="auto">
          <a:xfrm>
            <a:off x="15678705" y="29000753"/>
            <a:ext cx="12958143" cy="138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sch99\spf\schakal.wmf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5" t="2709" r="28634" b="1846"/>
          <a:stretch/>
        </p:blipFill>
        <p:spPr bwMode="auto">
          <a:xfrm>
            <a:off x="26235338" y="16808697"/>
            <a:ext cx="1268632" cy="19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6073266" y="35922325"/>
            <a:ext cx="7272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600" dirty="0"/>
              <a:t>→ </a:t>
            </a:r>
            <a:r>
              <a:rPr lang="en-US" sz="2600" dirty="0" smtClean="0"/>
              <a:t>Multipole-accelerated </a:t>
            </a:r>
            <a:r>
              <a:rPr lang="en-US" sz="2600" dirty="0"/>
              <a:t>RI-J leads to a speedup of more than 100 for the Coulomb </a:t>
            </a:r>
            <a:r>
              <a:rPr lang="en-US" sz="2600" dirty="0" smtClean="0"/>
              <a:t>part and ca. 6 for the </a:t>
            </a:r>
            <a:r>
              <a:rPr lang="en-US" sz="2600" dirty="0"/>
              <a:t>total </a:t>
            </a:r>
            <a:r>
              <a:rPr lang="en-US" sz="2600" dirty="0" smtClean="0"/>
              <a:t>CS calculation.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0055"/>
  <p:tag name="ORIGINALWIDTH" val="2003.103"/>
  <p:tag name="OUTPUTDPI" val="1200"/>
  <p:tag name="LATEXADDIN" val="\documentclass{article}&#10;\usepackage{amsmath}&#10;\usepackage{chemformula}&#10;\pagestyle{empty}&#10;\begin{document}&#10;&#10;\begin{equation}&#10;J_{\mu\nu}^{\boldsymbol B}=\left[\left(\overline{\mu\nu}\vert\kappa\lambda\right)+\left(\mu\nu\vert\overline{\kappa\lambda}\right)\right]D_{\kappa\lambda}.&#10;\end{equation}&#10;&#10;&#10;\end{document}"/>
  <p:tag name="IGUANATEXSIZE" val="30"/>
  <p:tag name="IGUANATEXCURSOR" val="292"/>
  <p:tag name="TRANSPARENCY" val="Wahr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.0117"/>
  <p:tag name="ORIGINALWIDTH" val="2373.122"/>
  <p:tag name="OUTPUTDPI" val="1200"/>
  <p:tag name="LATEXADDIN" val="\documentclass{article}&#10;\usepackage{amsmath}&#10;\usepackage{chemformula}&#10;\pagestyle{empty}&#10;\begin{document}&#10;\setcounter{equation}{7}&#10;\begin{equation}&#10;E^{\text{SM}}=\sum_i\int\frac{q_i\rho(\boldsymbol r)}{\vert\boldsymbol t_i -\boldsymbol r\vert}d\boldsymbol r=\sum_{\mu\nu}D_{\mu\nu}\sum_i\int\frac{q_i\varphi_\mu\varphi_\nu}{\vert\boldsymbol t_i-\boldsymbol r\vert}d\boldsymbol r.&#10;\end{equation}&#10;&#10;&#10;\end{document}"/>
  <p:tag name="IGUANATEXSIZE" val="30"/>
  <p:tag name="IGUANATEXCURSOR" val="105"/>
  <p:tag name="TRANSPARENCY" val="Wahr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8.5102"/>
  <p:tag name="ORIGINALWIDTH" val="848.0436"/>
  <p:tag name="OUTPUTDPI" val="1200"/>
  <p:tag name="LATEXADDIN" val="\documentclass{article}&#10;\usepackage{amsmath}&#10;\usepackage{chemformula}&#10;\pagestyle{empty}&#10;\begin{document}&#10;&#10;\begin{equation*}&#10;\left(\frac{\partial}{\partial\boldsymbol B}\mu\nu\vert\kappa\lambda\right)=\left(\overline{\mu\nu}\vert\kappa\lambda\right)&#10;\end{equation*}&#10;&#10;&#10;\end{document}"/>
  <p:tag name="IGUANATEXSIZE" val="30"/>
  <p:tag name="IGUANATEXCURSOR" val="105"/>
  <p:tag name="TRANSPARENCY" val="Wahr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0.5098"/>
  <p:tag name="ORIGINALWIDTH" val="2609.134"/>
  <p:tag name="OUTPUTDPI" val="1200"/>
  <p:tag name="LATEXADDIN" val="\documentclass{article}&#10;\usepackage{amsmath}&#10;\usepackage{chemformula}&#10;\pagestyle{empty}&#10;\begin{document}&#10;\setcounter{equation}{1}&#10;\begin{equation}&#10;=\frac{i}{2c}\int\int(\boldsymbol R_{\mu\nu}\times\boldsymbol r_1)\varphi_\mu(\boldsymbol r_1)\varphi_\nu(\boldsymbol r_1)\frac{1}{\vert\boldsymbol r_1-\boldsymbol r_2\vert}\varphi_\kappa(\boldsymbol r_2)\varphi_\lambda(\boldsymbol r_2)d\boldsymbol r_1 d\boldsymbol r_2.&#10;\end{equation}&#10;&#10;&#10;\end{document}"/>
  <p:tag name="IGUANATEXSIZE" val="30"/>
  <p:tag name="IGUANATEXCURSOR" val="431"/>
  <p:tag name="TRANSPARENCY" val="Wahr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6.0105"/>
  <p:tag name="ORIGINALWIDTH" val="2474.627"/>
  <p:tag name="OUTPUTDPI" val="1200"/>
  <p:tag name="LATEXADDIN" val="\documentclass{article}&#10;\usepackage{amsmath}&#10;\usepackage{chemformula}&#10;\pagestyle{empty}&#10;\begin{document}&#10;\setcounter{equation}{2}&#10;\begin{equation}&#10;J_{\mu\nu}^{\boldsymbol B}=(\overline{\mu\nu}\vert\kappa\lambda)D_{\kappa\lambda}\approx(\overline{\mu\nu}\vert\underbrace{Q)(Q\vert R)^{-1}(R}_{=1}\vert\kappa\lambda)D_{\kappa\lambda}\approx J^{\boldsymbol B}_{\mu\nu,\text{RI}}.&#10;\end{equation}&#10;&#10;&#10;\end{document}"/>
  <p:tag name="IGUANATEXSIZE" val="30"/>
  <p:tag name="IGUANATEXCURSOR" val="213"/>
  <p:tag name="TRANSPARENCY" val="Wahr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0055"/>
  <p:tag name="ORIGINALWIDTH" val="1779.091"/>
  <p:tag name="OUTPUTDPI" val="1200"/>
  <p:tag name="LATEXADDIN" val="\documentclass{article}&#10;\usepackage{amsmath}&#10;\usepackage{chemformula}&#10;\pagestyle{empty}&#10;\begin{document}&#10;\setcounter{equation}{3}&#10;\begin{equation}&#10;J_{\mu\nu,\text{RI}}^{\boldsymbol B}= \left(\overline{\mu\nu}\vert Q\right)\Gamma_Q.&#10;\end{equation}&#10;&#10;&#10;\end{document}"/>
  <p:tag name="IGUANATEXSIZE" val="30"/>
  <p:tag name="IGUANATEXCURSOR" val="128"/>
  <p:tag name="TRANSPARENCY" val="Wahr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5154"/>
  <p:tag name="ORIGINALWIDTH" val="2799.644"/>
  <p:tag name="OUTPUTDPI" val="1200"/>
  <p:tag name="LATEXADDIN" val="\documentclass{article}&#10;\usepackage{amsmath}&#10;\usepackage{chemformula}&#10;\pagestyle{empty}&#10;\begin{document}&#10;\setcounter{equation}{4}&#10;\begin{equation}&#10;\frac{1}{\vert\boldsymbol r_1-\boldsymbol r_2 \vert}=\frac{1}{\vert \boldsymbol R-(\boldsymbol a+\boldsymbol b)\vert}=\sum_{l=0}^\infty\sum_{m=-l}^l O_{lm}(\boldsymbol a)\left[\sum_{j=0}^\infty\sum_{k=-j}^j B_{jk}^{lm}(\boldsymbol R)O_{jk}(\boldsymbol b)\right].&#10;\end{equation}&#10;&#10;&#10;\end{document}"/>
  <p:tag name="IGUANATEXSIZE" val="30"/>
  <p:tag name="IGUANATEXCURSOR" val="423"/>
  <p:tag name="TRANSPARENCY" val="Wahr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4.5105"/>
  <p:tag name="ORIGINALWIDTH" val="2471.127"/>
  <p:tag name="OUTPUTDPI" val="1200"/>
  <p:tag name="LATEXADDIN" val="\documentclass{article}&#10;\usepackage{amsmath}&#10;\usepackage{chemformula}&#10;\pagestyle{empty}&#10;\begin{document}&#10;&#10;\begin{equation*}&#10;J_{OR}=\frac{1}{2}\int\int\frac{\rho^O(\boldsymbol r_1)\rho^R(\boldsymbol r_2)}{\vert\boldsymbol r_1-\boldsymbol r_2\vert}d\boldsymbol r_1d\boldsymbol r_2=\frac{1}{2}\int\int\frac{\rho^O(\boldsymbol a)\rho^R(\boldsymbol R-\boldsymbol b)}{\vert\boldsymbol R-(\boldsymbol a+\boldsymbol b)\vert}d\boldsymbol ad\boldsymbol b&#10;\end{equation*}&#10;&#10;&#10;\end{document}"/>
  <p:tag name="IGUANATEXSIZE" val="30"/>
  <p:tag name="IGUANATEXCURSOR" val="444"/>
  <p:tag name="TRANSPARENCY" val="Wahr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5116"/>
  <p:tag name="ORIGINALWIDTH" val="2811.145"/>
  <p:tag name="OUTPUTDPI" val="1200"/>
  <p:tag name="LATEXADDIN" val="\documentclass{article}&#10;\usepackage{amsmath}&#10;\usepackage{chemformula}&#10;\pagestyle{empty}&#10;\begin{document}&#10;\setcounter{equation}{6}&#10;\begin{equation}&#10;\Omega^{Q,B_\alpha}_{lm}=\sum_{\mu,\nu\in Q}D_{\mu\nu}\frac{i}{2c}\int(\boldsymbol R_{\mu\nu}\times\boldsymbol r)_{B_\alpha}\varphi_\mu(\boldsymbol r - \boldsymbol R_\mu)O_{lm}(\boldsymbol r -\boldsymbol Q)\varphi_\nu(\boldsymbol r-\boldsymbol R_\nu)d\boldsymbol r,&#10;\end{equation}&#10;&#10;&#10;\end{document}"/>
  <p:tag name="IGUANATEXSIZE" val="30"/>
  <p:tag name="IGUANATEXCURSOR" val="360"/>
  <p:tag name="TRANSPARENCY" val="Wahr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5154"/>
  <p:tag name="ORIGINALWIDTH" val="2562.132"/>
  <p:tag name="OUTPUTDPI" val="1200"/>
  <p:tag name="LATEXADDIN" val="\documentclass{article}&#10;\usepackage{amsmath}&#10;\usepackage{chemformula}&#10;\pagestyle{empty}&#10;\begin{document}&#10;&#10;\setcounter{equation}{5}&#10;\begin{equation}&#10;=\frac{1}{2}\sum_{l=0}^\infty\sum_{m=-l}^l \Omega^O_{lm}(\boldsymbol a)\left[\sum_{j=0}^\infty\sum_{k=-j}^j B_{jk}^{lm}(\boldsymbol R)\Omega^R_{jk}(\boldsymbol b)\right].\qquad\qquad\qquad\;&#10;\end{equation}&#10;&#10;&#10;\end{document}"/>
  <p:tag name="IGUANATEXSIZE" val="30"/>
  <p:tag name="IGUANATEXCURSOR" val="318"/>
  <p:tag name="TRANSPARENCY" val="Wahr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KIT_W-Poster_A0_hoch_en">
  <a:themeElements>
    <a:clrScheme name="KIT_W-Poster_A0_hoch_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D9D9D9"/>
      </a:hlink>
      <a:folHlink>
        <a:srgbClr val="B3E0DA"/>
      </a:folHlink>
    </a:clrScheme>
    <a:fontScheme name="KIT_W-Poster_A0_hoch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T_W-Poster_A0_hoch_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D9D9D9"/>
        </a:hlink>
        <a:folHlink>
          <a:srgbClr val="B3E0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KIT_W-Poster_A0_hoch_en</Template>
  <TotalTime>0</TotalTime>
  <Words>866</Words>
  <Application>Microsoft Office PowerPoint</Application>
  <PresentationFormat>Benutzerdefiniert</PresentationFormat>
  <Paragraphs>262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KIT_W-Poster_A0_hoch_en</vt:lpstr>
      <vt:lpstr>PowerPoint-Präsentation</vt:lpstr>
    </vt:vector>
  </TitlesOfParts>
  <Company>KIT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Subject, Arial 80 pt. bold   black or KIT green</dc:title>
  <dc:creator>HAII,IuK</dc:creator>
  <cp:lastModifiedBy>Kevin Reiter</cp:lastModifiedBy>
  <cp:revision>225</cp:revision>
  <cp:lastPrinted>2017-08-25T11:13:40Z</cp:lastPrinted>
  <dcterms:created xsi:type="dcterms:W3CDTF">2010-04-09T11:31:58Z</dcterms:created>
  <dcterms:modified xsi:type="dcterms:W3CDTF">2017-08-25T11:15:20Z</dcterms:modified>
</cp:coreProperties>
</file>