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0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997A-E8A0-4A45-A2B5-56679F91BD8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2D7B-120D-4117-AB39-A00FC92139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299411" y="914400"/>
            <a:ext cx="10202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9 theoretische Isomere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Optimierung der Strukturparameter lieferte 7 Isomere, die beiden verbleibenden Isomere liefen in eines der Minima der anderen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Aoforce -&gt; 3 isomere ohne imaginäre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Berechnung des Reaktionspfades für die verbleibenden 3 Isomere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Berechnung der Abschirmungen entlang des Pfades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Methode: B3-LYP/</a:t>
            </a:r>
            <a:r>
              <a:rPr lang="de-DE" dirty="0" err="1" smtClean="0"/>
              <a:t>grid</a:t>
            </a:r>
            <a:r>
              <a:rPr lang="de-DE" dirty="0" smtClean="0"/>
              <a:t> 3/def2-TZVP/COSMO,    </a:t>
            </a:r>
            <a:r>
              <a:rPr lang="de-DE" dirty="0" err="1" smtClean="0"/>
              <a:t>Cd</a:t>
            </a:r>
            <a:r>
              <a:rPr lang="de-DE" dirty="0" smtClean="0"/>
              <a:t>-shieldings: TZVPPalls2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80" y="1778000"/>
            <a:ext cx="7069358" cy="54186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67" y="1778000"/>
            <a:ext cx="7069358" cy="5418600"/>
          </a:xfrm>
          <a:prstGeom prst="rect">
            <a:avLst/>
          </a:prstGeom>
        </p:spPr>
      </p:pic>
      <p:pic>
        <p:nvPicPr>
          <p:cNvPr id="6" name="Inhaltsplatzhalter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92" y="4968112"/>
            <a:ext cx="1255698" cy="884101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13" y="1347795"/>
            <a:ext cx="1225771" cy="8604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76" y="4795399"/>
            <a:ext cx="1241981" cy="79930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617168" y="573029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Cd1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2099968" y="501038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Cd3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1149020" y="501038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2" y="3271391"/>
            <a:ext cx="4180737" cy="2944964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89" y="406442"/>
            <a:ext cx="4082942" cy="28649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66" y="3413639"/>
            <a:ext cx="4136285" cy="266046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483102" y="27649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5761502" y="2217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9479710" y="27649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2368487" y="584702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Cd1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05416" y="41898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Cd3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098220" y="41898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68960"/>
            <a:ext cx="10515600" cy="56080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3600" b="1" dirty="0" smtClean="0"/>
              <a:t>A</a:t>
            </a:r>
          </a:p>
          <a:p>
            <a:pPr marL="0" indent="0">
              <a:buNone/>
            </a:pPr>
            <a:r>
              <a:rPr lang="sv-SE" dirty="0" smtClean="0"/>
              <a:t>15</a:t>
            </a:r>
          </a:p>
          <a:p>
            <a:pPr marL="0" indent="0">
              <a:buNone/>
            </a:pPr>
            <a:r>
              <a:rPr lang="sv-SE" dirty="0" smtClean="0"/>
              <a:t>Energy =   -20220.2428281900</a:t>
            </a:r>
          </a:p>
          <a:p>
            <a:pPr marL="0" indent="0">
              <a:buNone/>
            </a:pPr>
            <a:r>
              <a:rPr lang="sv-SE" dirty="0" smtClean="0"/>
              <a:t>    cd        0.010661641991919        0.006486198167082       -0.014004944620443</a:t>
            </a:r>
          </a:p>
          <a:p>
            <a:pPr marL="0" indent="0">
              <a:buNone/>
            </a:pPr>
            <a:r>
              <a:rPr lang="sv-SE" dirty="0" smtClean="0"/>
              <a:t>    ge        1.607915317406961       -1.871735727569330       -1.289984422303086</a:t>
            </a:r>
          </a:p>
          <a:p>
            <a:pPr marL="0" indent="0">
              <a:buNone/>
            </a:pPr>
            <a:r>
              <a:rPr lang="sv-SE" dirty="0" smtClean="0"/>
              <a:t>    ge        0.299234238757555       -2.527847645942385        1.140370068775245</a:t>
            </a:r>
          </a:p>
          <a:p>
            <a:pPr marL="0" indent="0">
              <a:buNone/>
            </a:pPr>
            <a:r>
              <a:rPr lang="sv-SE" dirty="0" smtClean="0"/>
              <a:t>    ge        0.371404539802010       -4.082140263045970       -1.228916019671465</a:t>
            </a:r>
          </a:p>
          <a:p>
            <a:pPr marL="0" indent="0">
              <a:buNone/>
            </a:pPr>
            <a:r>
              <a:rPr lang="sv-SE" dirty="0" smtClean="0"/>
              <a:t>    p         2.188270724715428       -3.604769881042675        0.294305532669884</a:t>
            </a:r>
          </a:p>
          <a:p>
            <a:pPr marL="0" indent="0">
              <a:buNone/>
            </a:pPr>
            <a:r>
              <a:rPr lang="sv-SE" dirty="0" smtClean="0"/>
              <a:t>    cd       -4.130644126592955        0.004728423780566       -0.000371810694326</a:t>
            </a:r>
          </a:p>
          <a:p>
            <a:pPr marL="0" indent="0">
              <a:buNone/>
            </a:pPr>
            <a:r>
              <a:rPr lang="sv-SE" dirty="0" smtClean="0"/>
              <a:t>    cd       -2.046512065137787       -3.582847144013823        0.031423858434512</a:t>
            </a:r>
          </a:p>
          <a:p>
            <a:pPr marL="0" indent="0">
              <a:buNone/>
            </a:pPr>
            <a:r>
              <a:rPr lang="sv-SE" dirty="0" smtClean="0"/>
              <a:t>    ge       -3.326522347629804        2.337017016438287       -1.266227039716869</a:t>
            </a:r>
          </a:p>
          <a:p>
            <a:pPr marL="0" indent="0">
              <a:buNone/>
            </a:pPr>
            <a:r>
              <a:rPr lang="sv-SE" dirty="0" smtClean="0"/>
              <a:t>    ge       -4.462323416957654       -4.054435569116270       -1.245509116151704</a:t>
            </a:r>
          </a:p>
          <a:p>
            <a:pPr marL="0" indent="0">
              <a:buNone/>
            </a:pPr>
            <a:r>
              <a:rPr lang="sv-SE" dirty="0" smtClean="0"/>
              <a:t>    ge       -2.056583787204622        1.508210568559348        1.134330198290088</a:t>
            </a:r>
          </a:p>
          <a:p>
            <a:pPr marL="0" indent="0">
              <a:buNone/>
            </a:pPr>
            <a:r>
              <a:rPr lang="sv-SE" dirty="0" smtClean="0"/>
              <a:t>    ge       -4.392609591810723       -2.534513814141658        1.148267225349570</a:t>
            </a:r>
          </a:p>
          <a:p>
            <a:pPr marL="0" indent="0">
              <a:buNone/>
            </a:pPr>
            <a:r>
              <a:rPr lang="sv-SE" dirty="0" smtClean="0"/>
              <a:t>    ge       -0.792654800753344        2.346965117765143       -1.263903523949309</a:t>
            </a:r>
          </a:p>
          <a:p>
            <a:pPr marL="0" indent="0">
              <a:buNone/>
            </a:pPr>
            <a:r>
              <a:rPr lang="sv-SE" dirty="0" smtClean="0"/>
              <a:t>    ge       -5.748007037395539       -1.871829646148051       -1.251168420827560</a:t>
            </a:r>
          </a:p>
          <a:p>
            <a:pPr marL="0" indent="0">
              <a:buNone/>
            </a:pPr>
            <a:r>
              <a:rPr lang="sv-SE" dirty="0" smtClean="0"/>
              <a:t>    p        -2.066550388818875        3.685911767877622        0.296547310041364</a:t>
            </a:r>
          </a:p>
          <a:p>
            <a:pPr marL="0" indent="0">
              <a:buNone/>
            </a:pPr>
            <a:r>
              <a:rPr lang="sv-SE" dirty="0" smtClean="0"/>
              <a:t>    p        -6.266670611541079       -3.644105004466438        0.311395432009063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68960"/>
            <a:ext cx="10515600" cy="56080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sz="4200" b="1" dirty="0" smtClean="0"/>
              <a:t>B </a:t>
            </a:r>
          </a:p>
          <a:p>
            <a:pPr marL="0" indent="0">
              <a:buNone/>
            </a:pPr>
            <a:r>
              <a:rPr lang="sv-SE" sz="3200" dirty="0" smtClean="0"/>
              <a:t>15</a:t>
            </a:r>
          </a:p>
          <a:p>
            <a:pPr marL="0" indent="0">
              <a:buNone/>
            </a:pPr>
            <a:r>
              <a:rPr lang="sv-SE" sz="3200" dirty="0" smtClean="0"/>
              <a:t>Energy =   -20220.2398705000</a:t>
            </a:r>
          </a:p>
          <a:p>
            <a:pPr marL="0" indent="0">
              <a:buNone/>
            </a:pPr>
            <a:r>
              <a:rPr lang="sv-SE" sz="3200" dirty="0" smtClean="0"/>
              <a:t>    cd        0.000321589541559       -0.005012724831289       -0.001833002623878</a:t>
            </a:r>
          </a:p>
          <a:p>
            <a:pPr marL="0" indent="0">
              <a:buNone/>
            </a:pPr>
            <a:r>
              <a:rPr lang="sv-SE" sz="3200" dirty="0" smtClean="0"/>
              <a:t>    ge        1.126966700339111       -2.163894365652257       -1.458474416668426</a:t>
            </a:r>
          </a:p>
          <a:p>
            <a:pPr marL="0" indent="0">
              <a:buNone/>
            </a:pPr>
            <a:r>
              <a:rPr lang="sv-SE" sz="3200" dirty="0" smtClean="0"/>
              <a:t>    ge        1.066376722169047       -2.167988582926012        1.496606363783026</a:t>
            </a:r>
          </a:p>
          <a:p>
            <a:pPr marL="0" indent="0">
              <a:buNone/>
            </a:pPr>
            <a:r>
              <a:rPr lang="sv-SE" sz="3200" dirty="0" smtClean="0"/>
              <a:t>    ge        1.275141984005118       -4.404471276552663       -0.000538927375599</a:t>
            </a:r>
          </a:p>
          <a:p>
            <a:pPr marL="0" indent="0">
              <a:buNone/>
            </a:pPr>
            <a:r>
              <a:rPr lang="sv-SE" sz="3200" dirty="0" smtClean="0"/>
              <a:t>    p         2.884247093734357       -2.628696638898351        0.062309361863181</a:t>
            </a:r>
          </a:p>
          <a:p>
            <a:pPr marL="0" indent="0">
              <a:buNone/>
            </a:pPr>
            <a:r>
              <a:rPr lang="sv-SE" sz="3200" dirty="0" smtClean="0"/>
              <a:t>    cd       -3.874720933681306        0.004592735253085       -0.000066604204464</a:t>
            </a:r>
          </a:p>
          <a:p>
            <a:pPr marL="0" indent="0">
              <a:buNone/>
            </a:pPr>
            <a:r>
              <a:rPr lang="sv-SE" sz="3200" dirty="0" smtClean="0"/>
              <a:t>    cd       -1.255072285688328       -3.282984522090735        0.004224022439047</a:t>
            </a:r>
          </a:p>
          <a:p>
            <a:pPr marL="0" indent="0">
              <a:buNone/>
            </a:pPr>
            <a:r>
              <a:rPr lang="sv-SE" sz="3200" dirty="0" smtClean="0"/>
              <a:t>    ge       -3.220776477997930        2.327673751365531       -1.357401578223630</a:t>
            </a:r>
          </a:p>
          <a:p>
            <a:pPr marL="0" indent="0">
              <a:buNone/>
            </a:pPr>
            <a:r>
              <a:rPr lang="sv-SE" sz="3200" dirty="0" smtClean="0"/>
              <a:t>    ge       -3.600771248520982       -3.992668983708748       -1.296402602678694</a:t>
            </a:r>
          </a:p>
          <a:p>
            <a:pPr marL="0" indent="0">
              <a:buNone/>
            </a:pPr>
            <a:r>
              <a:rPr lang="sv-SE" sz="3200" dirty="0" smtClean="0"/>
              <a:t>    ge       -1.949024857203140        1.693379834987735        1.118522493025645</a:t>
            </a:r>
          </a:p>
          <a:p>
            <a:pPr marL="0" indent="0">
              <a:buNone/>
            </a:pPr>
            <a:r>
              <a:rPr lang="sv-SE" sz="3200" dirty="0" smtClean="0"/>
              <a:t>    ge       -3.710666953967102       -2.542414685892571        1.153313494332581</a:t>
            </a:r>
          </a:p>
          <a:p>
            <a:pPr marL="0" indent="0">
              <a:buNone/>
            </a:pPr>
            <a:r>
              <a:rPr lang="sv-SE" sz="3200" dirty="0" smtClean="0"/>
              <a:t>    ge       -0.681299826254588        2.340506497199658       -1.333324380956136</a:t>
            </a:r>
          </a:p>
          <a:p>
            <a:pPr marL="0" indent="0">
              <a:buNone/>
            </a:pPr>
            <a:r>
              <a:rPr lang="sv-SE" sz="3200" dirty="0" smtClean="0"/>
              <a:t>    ge       -5.252853808264180       -2.084180211643540       -1.173712374590288</a:t>
            </a:r>
          </a:p>
          <a:p>
            <a:pPr marL="0" indent="0">
              <a:buNone/>
            </a:pPr>
            <a:r>
              <a:rPr lang="sv-SE" sz="3200" dirty="0" smtClean="0"/>
              <a:t>    p        -1.974844137479367        3.791262874660403        0.107093090476454</a:t>
            </a:r>
          </a:p>
          <a:p>
            <a:pPr marL="0" indent="0">
              <a:buNone/>
            </a:pPr>
            <a:r>
              <a:rPr lang="sv-SE" sz="3200" dirty="0" smtClean="0"/>
              <a:t>    p        -5.377464794419165       -3.964762756966803        0.349736014260746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83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68960"/>
            <a:ext cx="10515600" cy="56080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sz="4200" b="1" dirty="0"/>
              <a:t>C</a:t>
            </a:r>
            <a:r>
              <a:rPr lang="sv-SE" sz="4200" b="1" dirty="0" smtClean="0"/>
              <a:t> </a:t>
            </a:r>
          </a:p>
          <a:p>
            <a:pPr marL="0" indent="0">
              <a:buNone/>
            </a:pPr>
            <a:r>
              <a:rPr lang="sv-SE" sz="3200" dirty="0" smtClean="0"/>
              <a:t>15</a:t>
            </a:r>
          </a:p>
          <a:p>
            <a:pPr marL="0" indent="0">
              <a:buNone/>
            </a:pPr>
            <a:r>
              <a:rPr lang="sv-SE" sz="3200" dirty="0" smtClean="0"/>
              <a:t>Energy =   -20220.2449623400</a:t>
            </a:r>
          </a:p>
          <a:p>
            <a:pPr marL="0" indent="0">
              <a:buNone/>
            </a:pPr>
            <a:r>
              <a:rPr lang="sv-SE" sz="3200" dirty="0" smtClean="0"/>
              <a:t>    cd        0.000000000000000        0.000000000000000        0.000000000000000</a:t>
            </a:r>
          </a:p>
          <a:p>
            <a:pPr marL="0" indent="0">
              <a:buNone/>
            </a:pPr>
            <a:r>
              <a:rPr lang="sv-SE" sz="3200" dirty="0" smtClean="0"/>
              <a:t>    ge        0.277619437670512       -2.548932403843341       -1.111140447855027</a:t>
            </a:r>
          </a:p>
          <a:p>
            <a:pPr marL="0" indent="0">
              <a:buNone/>
            </a:pPr>
            <a:r>
              <a:rPr lang="sv-SE" sz="3200" dirty="0" smtClean="0"/>
              <a:t>    ge        1.596103396492456       -1.849089893306596        1.290796834551221</a:t>
            </a:r>
          </a:p>
          <a:p>
            <a:pPr marL="0" indent="0">
              <a:buNone/>
            </a:pPr>
            <a:r>
              <a:rPr lang="sv-SE" sz="3200" dirty="0" smtClean="0"/>
              <a:t>    ge        0.345465343089513       -4.040345073791099        1.290464491163044</a:t>
            </a:r>
          </a:p>
          <a:p>
            <a:pPr marL="0" indent="0">
              <a:buNone/>
            </a:pPr>
            <a:r>
              <a:rPr lang="sv-SE" sz="3200" dirty="0" smtClean="0"/>
              <a:t>    p         2.162360345031022       -3.623906091769205       -0.257225705988410</a:t>
            </a:r>
          </a:p>
          <a:p>
            <a:pPr marL="0" indent="0">
              <a:buNone/>
            </a:pPr>
            <a:r>
              <a:rPr lang="sv-SE" sz="3200" dirty="0" smtClean="0"/>
              <a:t>    cd       -4.169169975057772       -0.000000000000026        0.000000000000026</a:t>
            </a:r>
          </a:p>
          <a:p>
            <a:pPr marL="0" indent="0">
              <a:buNone/>
            </a:pPr>
            <a:r>
              <a:rPr lang="sv-SE" sz="3200" dirty="0" smtClean="0"/>
              <a:t>    cd       -2.059793931037109       -3.593205814930442        0.000000000000016</a:t>
            </a:r>
          </a:p>
          <a:p>
            <a:pPr marL="0" indent="0">
              <a:buNone/>
            </a:pPr>
            <a:r>
              <a:rPr lang="sv-SE" sz="3200" dirty="0" smtClean="0"/>
              <a:t>    ge       -3.361966079274241        2.325527066829797       -1.279860594667262</a:t>
            </a:r>
          </a:p>
          <a:p>
            <a:pPr marL="0" indent="0">
              <a:buNone/>
            </a:pPr>
            <a:r>
              <a:rPr lang="sv-SE" sz="3200" dirty="0" smtClean="0"/>
              <a:t>    ge       -4.464805631637573       -4.018895908665648       -1.286593937783922</a:t>
            </a:r>
          </a:p>
          <a:p>
            <a:pPr marL="0" indent="0">
              <a:buNone/>
            </a:pPr>
            <a:r>
              <a:rPr lang="sv-SE" sz="3200" dirty="0" smtClean="0"/>
              <a:t>    ge       -2.085703781804156        1.501156798691562        1.112744866629833</a:t>
            </a:r>
          </a:p>
          <a:p>
            <a:pPr marL="0" indent="0">
              <a:buNone/>
            </a:pPr>
            <a:r>
              <a:rPr lang="sv-SE" sz="3200" dirty="0" smtClean="0"/>
              <a:t>    ge       -4.393690627846053       -2.546185288164225        1.135701494625233</a:t>
            </a:r>
          </a:p>
          <a:p>
            <a:pPr marL="0" indent="0">
              <a:buNone/>
            </a:pPr>
            <a:r>
              <a:rPr lang="sv-SE" sz="3200" dirty="0" smtClean="0"/>
              <a:t>    ge       -0.837552086102919        2.281769528535812       -1.305512796288872</a:t>
            </a:r>
          </a:p>
          <a:p>
            <a:pPr marL="0" indent="0">
              <a:buNone/>
            </a:pPr>
            <a:r>
              <a:rPr lang="sv-SE" sz="3200" dirty="0" smtClean="0"/>
              <a:t>    ge       -5.803831331898589       -1.876793734587887       -1.228151905265763</a:t>
            </a:r>
          </a:p>
          <a:p>
            <a:pPr marL="0" indent="0">
              <a:buNone/>
            </a:pPr>
            <a:r>
              <a:rPr lang="sv-SE" sz="3200" dirty="0" smtClean="0"/>
              <a:t>    p        -2.053227076074151        3.670651081839894        0.255085972376267</a:t>
            </a:r>
          </a:p>
          <a:p>
            <a:pPr marL="0" indent="0">
              <a:buNone/>
            </a:pPr>
            <a:r>
              <a:rPr lang="sv-SE" sz="3200" dirty="0" smtClean="0"/>
              <a:t>    p        -6.249390592528035       -3.695422654045455        0.310923866465647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52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Breitbild</PresentationFormat>
  <Paragraphs>70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Reiter</dc:creator>
  <cp:lastModifiedBy>Kevin Reiter</cp:lastModifiedBy>
  <cp:revision>8</cp:revision>
  <dcterms:created xsi:type="dcterms:W3CDTF">2017-04-07T07:39:33Z</dcterms:created>
  <dcterms:modified xsi:type="dcterms:W3CDTF">2017-04-07T08:17:25Z</dcterms:modified>
</cp:coreProperties>
</file>