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9E166FE-F343-44EB-9B9A-0789B2149431}">
  <a:tblStyle styleId="{99E166FE-F343-44EB-9B9A-0789B2149431}" styleName="Table_0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488" y="1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8229161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marL="29718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marL="34290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marL="3886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685800" y="16002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666999" y="304799"/>
            <a:ext cx="3809999" cy="777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marL="29718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marL="34290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marL="3886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4743450" y="2381249"/>
            <a:ext cx="5486399" cy="1943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781050" y="514349"/>
            <a:ext cx="5486399" cy="567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marL="29718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marL="34290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marL="3886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85800" y="16002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685800" y="2286000"/>
            <a:ext cx="7772400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marL="29718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marL="34290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marL="3886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685800" y="16002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38099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38099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685800" y="16002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685800" y="16002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buSzPct val="100000"/>
              <a:defRPr sz="3000"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2286000"/>
            <a:ext cx="7772400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/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/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/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/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400"/>
            </a:lvl5pPr>
            <a:lvl6pPr marL="25146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400"/>
            </a:lvl6pPr>
            <a:lvl7pPr marL="29718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400"/>
            </a:lvl7pPr>
            <a:lvl8pPr marL="34290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400"/>
            </a:lvl8pPr>
            <a:lvl9pPr marL="3886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4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pic>
        <p:nvPicPr>
          <p:cNvPr id="10" name="Shape 1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0"/>
            <a:ext cx="9159874" cy="9144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gi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AbhishekPachisia/ieee-80211-15604512" TargetMode="External"/><Relationship Id="rId4" Type="http://schemas.openxmlformats.org/officeDocument/2006/relationships/hyperlink" Target="http://www.radio-electronics.com/info/wireless/wi-fi/ieee-802-11g.php" TargetMode="External"/><Relationship Id="rId5" Type="http://schemas.openxmlformats.org/officeDocument/2006/relationships/hyperlink" Target="http://www.radio-electronics.com/info/rf-technology-design/ofdm/ofdm-basics-tutorial.php" TargetMode="External"/><Relationship Id="rId6" Type="http://schemas.openxmlformats.org/officeDocument/2006/relationships/hyperlink" Target="http://eeemea.in/wp-content/uploads/2014/02/mimo-general-outline.gif" TargetMode="External"/><Relationship Id="rId7" Type="http://schemas.openxmlformats.org/officeDocument/2006/relationships/hyperlink" Target="https://upload.wikimedia.org/wikipedia/commons/thumb/4/4e/OFDM_transmitter_ideal.png/754px-OFDM_transmitter_ideal.png" TargetMode="External"/><Relationship Id="rId8" Type="http://schemas.openxmlformats.org/officeDocument/2006/relationships/hyperlink" Target="https://upload.wikimedia.org/wikipedia/commons/thumb/9/90/OFDM_receiver_ideal.png/800px-OFDM_receiver_ideal.png" TargetMode="External"/><Relationship Id="rId9" Type="http://schemas.openxmlformats.org/officeDocument/2006/relationships/hyperlink" Target="http://sharmamonika95.blog.com/files/2012/10/dsss1.gif" TargetMode="External"/><Relationship Id="rId10" Type="http://schemas.openxmlformats.org/officeDocument/2006/relationships/hyperlink" Target="http://grouper.ieee.org/groups/802/11/ieee802-11-logo.jpg" TargetMode="External"/><Relationship Id="rId11" Type="http://schemas.openxmlformats.org/officeDocument/2006/relationships/hyperlink" Target="http://rfmw.em.keysight.com/wireless/helpfiles/89600B/WebHelp/subsystems/wlan-ofdm/Content/resources/image/ofdm%20orthogonalspacedsubcarriers.png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/>
        </p:nvSpPr>
        <p:spPr>
          <a:xfrm>
            <a:off x="0" y="1278300"/>
            <a:ext cx="9144000" cy="12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-US" sz="3600">
                <a:latin typeface="Cambria"/>
                <a:ea typeface="Cambria"/>
                <a:cs typeface="Cambria"/>
                <a:sym typeface="Cambria"/>
              </a:rPr>
              <a:t>ECE 471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3600">
                <a:latin typeface="Cambria"/>
                <a:ea typeface="Cambria"/>
                <a:cs typeface="Cambria"/>
                <a:sym typeface="Cambria"/>
              </a:rPr>
              <a:t>Communication Theory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0" y="4900050"/>
            <a:ext cx="9144000" cy="154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-US" sz="3000">
                <a:latin typeface="Cambria"/>
                <a:ea typeface="Cambria"/>
                <a:cs typeface="Cambria"/>
                <a:sym typeface="Cambria"/>
              </a:rPr>
              <a:t>Presentation by:</a:t>
            </a:r>
          </a:p>
          <a:p>
            <a:pPr algn="ctr" rtl="0">
              <a:spcBef>
                <a:spcPts val="0"/>
              </a:spcBef>
              <a:buNone/>
            </a:pPr>
            <a:r>
              <a:rPr lang="en-US" sz="3000">
                <a:latin typeface="Cambria"/>
                <a:ea typeface="Cambria"/>
                <a:cs typeface="Cambria"/>
                <a:sym typeface="Cambria"/>
              </a:rPr>
              <a:t>Jenny Doan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3000">
                <a:latin typeface="Cambria"/>
                <a:ea typeface="Cambria"/>
                <a:cs typeface="Cambria"/>
                <a:sym typeface="Cambria"/>
              </a:rPr>
              <a:t>Daniel Noyes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0" y="2969950"/>
            <a:ext cx="9144000" cy="1468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-US" sz="4400" b="1">
                <a:latin typeface="Cambria"/>
                <a:ea typeface="Cambria"/>
                <a:cs typeface="Cambria"/>
                <a:sym typeface="Cambria"/>
              </a:rPr>
              <a:t>802.11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4400" b="1">
                <a:latin typeface="Cambria"/>
                <a:ea typeface="Cambria"/>
                <a:cs typeface="Cambria"/>
                <a:sym typeface="Cambria"/>
              </a:rPr>
              <a:t>Standards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685800" y="1600200"/>
            <a:ext cx="7772400" cy="457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/>
              <a:t>Complementary Code Keying (CCK)</a:t>
            </a:r>
          </a:p>
          <a:p>
            <a:pPr>
              <a:spcBef>
                <a:spcPts val="0"/>
              </a:spcBef>
              <a:buNone/>
            </a:pPr>
            <a:r>
              <a:rPr lang="en-US"/>
              <a:t>802.11b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2286000"/>
            <a:ext cx="7772400" cy="380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/>
              <a:t>Supplement the Barker Sequence to achieve higher data rates than </a:t>
            </a:r>
            <a:r>
              <a:rPr lang="en-US" dirty="0" smtClean="0"/>
              <a:t>2Mbps </a:t>
            </a:r>
            <a:r>
              <a:rPr lang="en-US" dirty="0"/>
              <a:t>at the expense of a shorter distance.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dirty="0"/>
              <a:t>Because of shorter chipping sequence (8 vs. 11)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/>
              <a:t>Encode more bits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dirty="0"/>
              <a:t>4 chipping sequences at 5.5 </a:t>
            </a:r>
            <a:r>
              <a:rPr lang="en-US" dirty="0" smtClean="0"/>
              <a:t>Mbps </a:t>
            </a:r>
            <a:r>
              <a:rPr lang="en-US" dirty="0"/>
              <a:t>and 64 chipping sequences at 11 </a:t>
            </a:r>
            <a:r>
              <a:rPr lang="en-US" dirty="0" smtClean="0"/>
              <a:t>Mbps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30500" y="1376600"/>
            <a:ext cx="8282999" cy="7433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/>
              <a:t>Signal being modulated with FHSS vs. DHSS</a:t>
            </a:r>
          </a:p>
          <a:p>
            <a:pPr>
              <a:spcBef>
                <a:spcPts val="0"/>
              </a:spcBef>
              <a:buNone/>
            </a:pPr>
            <a:r>
              <a:rPr lang="en-US"/>
              <a:t>802.11</a:t>
            </a:r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50" y="3008500"/>
            <a:ext cx="81153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685800" y="1005050"/>
            <a:ext cx="7772400" cy="1315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Orthogonal Frequency Division Multiplexing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802.11A, 802.11G, 802.11N, 802.11AC</a:t>
            </a:r>
            <a:r>
              <a:rPr lang="en-US"/>
              <a:t>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/>
              <a:t>Block Diagram</a:t>
            </a:r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3212" y="2438400"/>
            <a:ext cx="6817575" cy="2170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412" y="4546150"/>
            <a:ext cx="7505175" cy="223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0" y="997525"/>
            <a:ext cx="9144000" cy="1059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/>
              <a:t>Orthogonal Frequency Division Multiplexing (OFDM)</a:t>
            </a:r>
          </a:p>
          <a:p>
            <a:pPr>
              <a:spcBef>
                <a:spcPts val="0"/>
              </a:spcBef>
              <a:buNone/>
            </a:pPr>
            <a:r>
              <a:rPr lang="en-US"/>
              <a:t>802.11A, 802.11G, 802.11N, 802.11AC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2286000"/>
            <a:ext cx="7772400" cy="380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Multi-Carrier Modulation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Immunity to selective fading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/>
              <a:t>Divide overall channel into multiple narrowband signals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Resilience to interference</a:t>
            </a:r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0650" y="4276725"/>
            <a:ext cx="6362700" cy="25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685800" y="1600200"/>
            <a:ext cx="7772400" cy="457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/>
              <a:t>QAM: Quadrature Amplitude Modulation</a:t>
            </a:r>
          </a:p>
          <a:p>
            <a:pPr rtl="0">
              <a:spcBef>
                <a:spcPts val="0"/>
              </a:spcBef>
              <a:buNone/>
            </a:pPr>
            <a:r>
              <a:rPr lang="en-US"/>
              <a:t>802.11A/B/G/N - 64 QAM</a:t>
            </a:r>
          </a:p>
          <a:p>
            <a:pPr>
              <a:spcBef>
                <a:spcPts val="0"/>
              </a:spcBef>
              <a:buNone/>
            </a:pPr>
            <a:r>
              <a:rPr lang="en-US"/>
              <a:t>802.11AC - 256 QAM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2286000"/>
            <a:ext cx="7772400" cy="380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Communication Method to transfer higher data rate in one signal.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Encode bits based on a Amplitude and Phase.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Higher QAM will lead to transmitting of more bits per symbol. This can also lead to noise error due to the points being closer together.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Higher bit encoding means higher error rate.</a:t>
            </a:r>
          </a:p>
          <a:p>
            <a:pPr marL="457200" lvl="0" indent="-3810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Lower QAM is more reliable than higher QAM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685800" y="1600200"/>
            <a:ext cx="3924900" cy="457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/>
              <a:t>QAM Simulation</a:t>
            </a:r>
          </a:p>
          <a:p>
            <a:pPr>
              <a:spcBef>
                <a:spcPts val="0"/>
              </a:spcBef>
              <a:buNone/>
            </a:pPr>
            <a:r>
              <a:rPr lang="en-US"/>
              <a:t>802.11 G &amp; 802.11AC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540925" y="2408350"/>
            <a:ext cx="3576000" cy="410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/>
              <a:t>Encoding a 16-QAM Signal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/>
              <a:t>QAM Constellation was set up with a gray code approach to minimize error bits.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/>
              <a:t>Created through MATLAB Simulink Rectangular QAM routine.</a:t>
            </a:r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6950" y="2408337"/>
            <a:ext cx="4876800" cy="37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685800" y="1600200"/>
            <a:ext cx="7772400" cy="457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Reason For Grey Code</a:t>
            </a:r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2286000"/>
            <a:ext cx="3464699" cy="380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Minimize bit error to one bit change</a:t>
            </a:r>
          </a:p>
          <a:p>
            <a:pPr marL="457200" lvl="0" indent="-3810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Example shows various points affected by noise. These changed to another Symbol encoding.</a:t>
            </a:r>
          </a:p>
        </p:txBody>
      </p:sp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0503" y="2215175"/>
            <a:ext cx="4993500" cy="4642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685800" y="1600200"/>
            <a:ext cx="7772400" cy="457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MIMO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2286000"/>
            <a:ext cx="7772400" cy="380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Allows multiple inputs and outputs.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Able to communicate simultaneously to more devices.</a:t>
            </a:r>
          </a:p>
          <a:p>
            <a:pPr marL="457200" lvl="0" indent="-3810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Increase data transmission</a:t>
            </a:r>
          </a:p>
        </p:txBody>
      </p:sp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5125" y="4716075"/>
            <a:ext cx="3333750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457200" y="935362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Common Standards Used Today</a:t>
            </a:r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457200" y="2142112"/>
            <a:ext cx="4040099" cy="639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/>
              <a:t>802.11G</a:t>
            </a:r>
          </a:p>
        </p:txBody>
      </p:sp>
      <p:sp>
        <p:nvSpPr>
          <p:cNvPr id="194" name="Shape 194"/>
          <p:cNvSpPr txBox="1">
            <a:spLocks noGrp="1"/>
          </p:cNvSpPr>
          <p:nvPr>
            <p:ph type="body" idx="2"/>
          </p:nvPr>
        </p:nvSpPr>
        <p:spPr>
          <a:xfrm>
            <a:off x="457200" y="2845775"/>
            <a:ext cx="4040099" cy="3951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/>
              <a:t>Date of Approval: June 2003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/>
              <a:t>Maximum Data Rate: 54Mbps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/>
              <a:t>Modulation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1800"/>
              <a:t>CCK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1800"/>
              <a:t>DSSS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1800"/>
              <a:t>OFDM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/>
              <a:t>RF Band: 2.4GHz</a:t>
            </a:r>
          </a:p>
          <a:p>
            <a:pPr marL="457200" lvl="0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/>
              <a:t>Channel Width: 20MHz</a:t>
            </a:r>
          </a:p>
        </p:txBody>
      </p:sp>
      <p:sp>
        <p:nvSpPr>
          <p:cNvPr id="195" name="Shape 195"/>
          <p:cNvSpPr txBox="1">
            <a:spLocks noGrp="1"/>
          </p:cNvSpPr>
          <p:nvPr>
            <p:ph type="body" idx="3"/>
          </p:nvPr>
        </p:nvSpPr>
        <p:spPr>
          <a:xfrm>
            <a:off x="4644900" y="2142112"/>
            <a:ext cx="4041900" cy="639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/>
              <a:t>802.11N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body" idx="4"/>
          </p:nvPr>
        </p:nvSpPr>
        <p:spPr>
          <a:xfrm>
            <a:off x="4645025" y="2845775"/>
            <a:ext cx="4041900" cy="3951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/>
              <a:t>Date: Oct 29, 2009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/>
              <a:t>Maximum Data Rate: 600Mbps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/>
              <a:t>RF Band: 2.4 or 5GHz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/>
              <a:t>Modulation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1800"/>
              <a:t>CCK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1800"/>
              <a:t>DSSS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1800"/>
              <a:t>OFDM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/>
              <a:t>4 spatial streams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/>
              <a:t>Channel Width: 20 or 40 MHz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/>
              <a:t>Introduction to MIMO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/>
              <a:t>Antenna Technology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/>
              <a:t>Backwards compatible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685800" y="1600200"/>
            <a:ext cx="7772400" cy="457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Future 802.11 Standards</a:t>
            </a:r>
          </a:p>
        </p:txBody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2286000"/>
            <a:ext cx="7772400" cy="380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802.11AC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/>
              <a:t>Date of Approval: January 2014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/>
              <a:t>Builds upon the 802.11n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/>
              <a:t>Wider Channels (80 or 160 MHz)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/>
              <a:t>5GHz Frequency Band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/>
              <a:t>More spatial streams (8 vs. 4)</a:t>
            </a:r>
          </a:p>
          <a:p>
            <a:pPr marL="1371600" lvl="2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433.3Mbps per stream (80 MHz channel)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/>
              <a:t>Higher order modulation (256-QAM vs. 64-QAM)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/>
              <a:t>Addition of a MU-MIMO 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Other standards will be built upon the 802.11AC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685800" y="1600200"/>
            <a:ext cx="7772400" cy="457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400" b="1"/>
              <a:t>What is the 802.11 Standard?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2286000"/>
            <a:ext cx="7937400" cy="380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IEEE standard for wireless communication.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Allows roaming computers to talk to other devices through a peer to peer network.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Also allows devices to connect to each other via an access point or extension point which is the transmitter or receiver.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This allows users to share and exchange data with one another.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1725" y="5016225"/>
            <a:ext cx="2867025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685800" y="1600200"/>
            <a:ext cx="7772400" cy="457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latin typeface="Cambria"/>
                <a:ea typeface="Cambria"/>
                <a:cs typeface="Cambria"/>
                <a:sym typeface="Cambria"/>
              </a:rPr>
              <a:t>Current 802.11 Specifications</a:t>
            </a:r>
          </a:p>
        </p:txBody>
      </p:sp>
      <p:graphicFrame>
        <p:nvGraphicFramePr>
          <p:cNvPr id="208" name="Shape 208"/>
          <p:cNvGraphicFramePr/>
          <p:nvPr/>
        </p:nvGraphicFramePr>
        <p:xfrm>
          <a:off x="952500" y="2838525"/>
          <a:ext cx="7239000" cy="3200189"/>
        </p:xfrm>
        <a:graphic>
          <a:graphicData uri="http://schemas.openxmlformats.org/drawingml/2006/table">
            <a:tbl>
              <a:tblPr>
                <a:noFill/>
                <a:tableStyleId>{99E166FE-F343-44EB-9B9A-0789B2149431}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solidFill>
                            <a:srgbClr val="FFFFFF"/>
                          </a:solidFill>
                        </a:rPr>
                        <a:t>Standard: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87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solidFill>
                            <a:srgbClr val="FFFFFF"/>
                          </a:solidFill>
                        </a:rPr>
                        <a:t>Max Data Rate: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87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solidFill>
                            <a:srgbClr val="FFFFFF"/>
                          </a:solidFill>
                        </a:rPr>
                        <a:t>Modulation: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874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solidFill>
                            <a:srgbClr val="FFFFFF"/>
                          </a:solidFill>
                        </a:rPr>
                        <a:t>Freq Band: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874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solidFill>
                            <a:srgbClr val="FFFFFF"/>
                          </a:solidFill>
                        </a:rPr>
                        <a:t>Bandwidth: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87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802.11</a:t>
                      </a:r>
                    </a:p>
                  </a:txBody>
                  <a:tcPr marL="91425" marR="91425" marT="91425" marB="91425"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 Mbit/s</a:t>
                      </a:r>
                    </a:p>
                  </a:txBody>
                  <a:tcPr marL="91425" marR="91425" marT="91425" marB="91425"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DSSS,FHSS</a:t>
                      </a:r>
                    </a:p>
                  </a:txBody>
                  <a:tcPr marL="91425" marR="91425" marT="91425" marB="91425"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2.4 GHz</a:t>
                      </a:r>
                    </a:p>
                  </a:txBody>
                  <a:tcPr marL="91425" marR="91425" marT="91425" marB="91425"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22 MHz</a:t>
                      </a:r>
                    </a:p>
                  </a:txBody>
                  <a:tcPr marL="91425" marR="91425" marT="91425" marB="91425"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802.11A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54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 Mbit/s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OFDM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5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 GHz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20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 MHz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802.11B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11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 Mbit/s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DSSS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2.4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 GHz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22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 MHz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802.11G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54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 Mbit/s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OFDM,DSSS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2.4 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 GHz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20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 MHz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802.11N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600 Mbit/s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OFDM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2.4/5 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GHz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20/40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 MHz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802.11AC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~1 Gbit/s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OFDM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5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 GHz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20/40/80/160 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 MHz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685800" y="1600200"/>
            <a:ext cx="7772400" cy="457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Learn From class correlations to the standard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2286000"/>
            <a:ext cx="7772400" cy="3809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/>
              <a:t>With all of this, now you can see why Communication Theory is important in our daily lives.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1600200"/>
            <a:ext cx="7775100" cy="4495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sz="8000">
                <a:latin typeface="Cambria"/>
                <a:ea typeface="Cambria"/>
                <a:cs typeface="Cambria"/>
                <a:sym typeface="Cambria"/>
              </a:rPr>
              <a:t>Questions?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685800" y="1600200"/>
            <a:ext cx="7772400" cy="457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References</a:t>
            </a:r>
          </a:p>
        </p:txBody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2286000"/>
            <a:ext cx="7772400" cy="380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/>
              <a:t>ieee1451.nist.gov/Workshop_04June01/Gilsinn.pdf</a:t>
            </a:r>
          </a:p>
          <a:p>
            <a:pPr marL="457200" lvl="0" indent="-3175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 u="sng">
                <a:solidFill>
                  <a:schemeClr val="hlink"/>
                </a:solidFill>
                <a:hlinkClick r:id="rId3"/>
              </a:rPr>
              <a:t>http://www.slideshare.net/AbhishekPachisia/ieee-80211-15604512</a:t>
            </a:r>
          </a:p>
          <a:p>
            <a:pPr marL="457200" lvl="0" indent="-3175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 u="sng">
                <a:solidFill>
                  <a:schemeClr val="hlink"/>
                </a:solidFill>
                <a:hlinkClick r:id="rId4"/>
              </a:rPr>
              <a:t>http://www.radio-electronics.com/info/wireless/wi-fi/ieee-802-11g.php</a:t>
            </a:r>
          </a:p>
          <a:p>
            <a:pPr marL="457200" lvl="0" indent="-3175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 u="sng">
                <a:solidFill>
                  <a:schemeClr val="hlink"/>
                </a:solidFill>
                <a:hlinkClick r:id="rId5"/>
              </a:rPr>
              <a:t>http://www.radio-electronics.com/info/rf-technology-design/ofdm/ofdm-basics-tutorial.php</a:t>
            </a:r>
          </a:p>
          <a:p>
            <a:pPr marL="457200" lvl="0" indent="-3175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 u="sng">
                <a:solidFill>
                  <a:schemeClr val="hlink"/>
                </a:solidFill>
                <a:hlinkClick r:id="rId6"/>
              </a:rPr>
              <a:t>http://eeemea.in/wp-content/uploads/2014/02/mimo-general-outline.gif</a:t>
            </a:r>
          </a:p>
          <a:p>
            <a:pPr marL="457200" lvl="0" indent="-3175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 u="sng">
                <a:solidFill>
                  <a:schemeClr val="hlink"/>
                </a:solidFill>
                <a:hlinkClick r:id="rId7"/>
              </a:rPr>
              <a:t>https://upload.wikimedia.org/wikipedia/commons/thumb/4/4e/OFDM_transmitter_ideal.png/754px-OFDM_transmitter_ideal.png</a:t>
            </a:r>
          </a:p>
          <a:p>
            <a:pPr marL="457200" lvl="0" indent="-3175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 u="sng">
                <a:solidFill>
                  <a:schemeClr val="hlink"/>
                </a:solidFill>
                <a:hlinkClick r:id="rId8"/>
              </a:rPr>
              <a:t>https://upload.wikimedia.org/wikipedia/commons/thumb/9/90/OFDM_receiver_ideal.png/800px-OFDM_receiver_ideal.png</a:t>
            </a:r>
          </a:p>
          <a:p>
            <a:pPr marL="457200" lvl="0" indent="-3175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</a:rPr>
              <a:t>people.cs.clemson.edu/~westall/851/</a:t>
            </a:r>
            <a:r>
              <a:rPr lang="en-US" sz="1400" b="1">
                <a:solidFill>
                  <a:schemeClr val="dk1"/>
                </a:solidFill>
              </a:rPr>
              <a:t>fhss</a:t>
            </a:r>
            <a:r>
              <a:rPr lang="en-US" sz="1400">
                <a:solidFill>
                  <a:schemeClr val="dk1"/>
                </a:solidFill>
              </a:rPr>
              <a:t>_</a:t>
            </a:r>
            <a:r>
              <a:rPr lang="en-US" sz="1400" b="1">
                <a:solidFill>
                  <a:schemeClr val="dk1"/>
                </a:solidFill>
              </a:rPr>
              <a:t>dsss</a:t>
            </a:r>
            <a:r>
              <a:rPr lang="en-US" sz="1400">
                <a:solidFill>
                  <a:schemeClr val="dk1"/>
                </a:solidFill>
              </a:rPr>
              <a:t>.pdf</a:t>
            </a:r>
          </a:p>
          <a:p>
            <a:pPr marL="457200" lvl="0" indent="-3175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 u="sng">
                <a:solidFill>
                  <a:schemeClr val="hlink"/>
                </a:solidFill>
                <a:hlinkClick r:id="rId9"/>
              </a:rPr>
              <a:t>http://sharmamonika95.blog.com/files/2012/10/dsss1.gif</a:t>
            </a:r>
          </a:p>
          <a:p>
            <a:pPr marL="457200" lvl="0" indent="-3175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 u="sng">
                <a:solidFill>
                  <a:schemeClr val="hlink"/>
                </a:solidFill>
                <a:hlinkClick r:id="rId10"/>
              </a:rPr>
              <a:t>http://grouper.ieee.org/groups/802/11/ieee802-11-logo.jpg</a:t>
            </a:r>
          </a:p>
          <a:p>
            <a:pPr marL="457200" lvl="0" indent="-3175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 u="sng">
                <a:solidFill>
                  <a:schemeClr val="hlink"/>
                </a:solidFill>
                <a:hlinkClick r:id="rId11"/>
              </a:rPr>
              <a:t>http://rfmw.em.keysight.com/wireless/helpfiles/89600B/WebHelp/subsystems/wlan-ofdm/Content/resources/image/ofdm%20orthogonalspacedsubcarriers.png</a:t>
            </a:r>
          </a:p>
          <a:p>
            <a:pPr marL="457200" lvl="0" indent="-317500" rtl="0">
              <a:spcBef>
                <a:spcPts val="0"/>
              </a:spcBef>
              <a:buClr>
                <a:schemeClr val="dk1"/>
              </a:buClr>
              <a:buFont typeface="Arial"/>
              <a:buChar char="•"/>
            </a:pP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685800" y="1130025"/>
            <a:ext cx="7772400" cy="457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Spread Spectrum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1587225"/>
            <a:ext cx="7772400" cy="4280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The carrier signals occur over the full bandwidth or spectrum of a device's transmitting frequency.</a:t>
            </a:r>
          </a:p>
          <a:p>
            <a:pPr marL="457200" lvl="0" indent="-3810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Transmit with a unique spreading code.</a:t>
            </a:r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50" y="3088350"/>
            <a:ext cx="8877300" cy="35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685800" y="1600200"/>
            <a:ext cx="7772400" cy="457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Frequency Hopping Spread Spectrum (FHSS)</a:t>
            </a:r>
            <a:r>
              <a:rPr lang="en-US"/>
              <a:t> Block Diagram 802.11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150" y="2751424"/>
            <a:ext cx="8731699" cy="287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86300" y="1172100"/>
            <a:ext cx="8171399" cy="8603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/>
              <a:t>Frequency Hopping Spread Spectrum (FHSS)</a:t>
            </a:r>
          </a:p>
          <a:p>
            <a:pPr>
              <a:spcBef>
                <a:spcPts val="0"/>
              </a:spcBef>
              <a:buNone/>
            </a:pPr>
            <a:r>
              <a:rPr lang="en-US"/>
              <a:t>802.11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2286000"/>
            <a:ext cx="7772400" cy="380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Uses 79 separate 1 MHz channels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Hops about every 0.1 sec (2.5 hop/sec)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Pseudo random hopping pattern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Gaussian Frequency Shift Keying 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Immune to single frequency noise, has trouble with wideband noise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685800" y="1600200"/>
            <a:ext cx="7772400" cy="457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Direct Sequence Spread Spectrum (DSSS)</a:t>
            </a:r>
          </a:p>
          <a:p>
            <a:pPr>
              <a:spcBef>
                <a:spcPts val="0"/>
              </a:spcBef>
              <a:buNone/>
            </a:pPr>
            <a:r>
              <a:rPr lang="en-US"/>
              <a:t> Block Diagram 802.11, 802.11b</a:t>
            </a:r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112" y="2630025"/>
            <a:ext cx="8553774" cy="30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685800" y="1411450"/>
            <a:ext cx="7772400" cy="457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/>
              <a:t>Direct Sequence Spread Spectrum (DSSS)</a:t>
            </a:r>
          </a:p>
          <a:p>
            <a:pPr>
              <a:spcBef>
                <a:spcPts val="0"/>
              </a:spcBef>
              <a:buNone/>
            </a:pPr>
            <a:r>
              <a:rPr lang="en-US"/>
              <a:t>802.11 and 802.11b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2160050"/>
            <a:ext cx="7772400" cy="4298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Phase-Shifts a sine wave pseudorandomly with a continuous string of pseudonoise (PN) code symbols called "chips".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Transmission Method: Multiply the data being transmitted by the PN.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>
                <a:solidFill>
                  <a:schemeClr val="dk1"/>
                </a:solidFill>
              </a:rPr>
              <a:t>The PN is a sequence of 1 and -1 values at the chip rate. This rate is much higher than the original signal rate.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Modulation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/>
              <a:t>Differential Binary Phase Shift Keying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/>
              <a:t>Differential Quadrature Phase Shift Keying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685800" y="1600200"/>
            <a:ext cx="7772400" cy="457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/>
              <a:t>Encoding with 11-chip Barker sequence</a:t>
            </a:r>
          </a:p>
          <a:p>
            <a:pPr>
              <a:spcBef>
                <a:spcPts val="0"/>
              </a:spcBef>
              <a:buNone/>
            </a:pPr>
            <a:r>
              <a:rPr lang="en-US"/>
              <a:t>802.11b</a:t>
            </a:r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2340331"/>
            <a:ext cx="7772400" cy="3390593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/>
        </p:nvSpPr>
        <p:spPr>
          <a:xfrm>
            <a:off x="685800" y="5826150"/>
            <a:ext cx="7558799" cy="437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/>
              <a:t>Used only at 1 and 2 Mbits/sec, CCK is used at higher bit rates 5.5 and 11 Mbits/sec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685800" y="1600200"/>
            <a:ext cx="7772400" cy="457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/>
              <a:t>DSSS Benefits</a:t>
            </a:r>
          </a:p>
          <a:p>
            <a:pPr>
              <a:spcBef>
                <a:spcPts val="0"/>
              </a:spcBef>
              <a:buNone/>
            </a:pPr>
            <a:r>
              <a:rPr lang="en-US"/>
              <a:t>802.11 and 802.11b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2286000"/>
            <a:ext cx="7772400" cy="380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Benefits: 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>
                <a:solidFill>
                  <a:schemeClr val="dk1"/>
                </a:solidFill>
              </a:rPr>
              <a:t>Resistance to intended or unintended jamming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>
                <a:solidFill>
                  <a:schemeClr val="dk1"/>
                </a:solidFill>
              </a:rPr>
              <a:t>Sharing of a single channel among multiple users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>
                <a:solidFill>
                  <a:schemeClr val="dk1"/>
                </a:solidFill>
              </a:rPr>
              <a:t>Reduced signal/background-noise level hampers interception</a:t>
            </a:r>
          </a:p>
          <a:p>
            <a:pPr marL="914400" lvl="1" indent="-3810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>
                <a:solidFill>
                  <a:schemeClr val="dk1"/>
                </a:solidFill>
              </a:rPr>
              <a:t>Determination of relative timing between transmitter and receiver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Presentation1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1040</Words>
  <Application>Microsoft Macintosh PowerPoint</Application>
  <PresentationFormat>On-screen Show (4:3)</PresentationFormat>
  <Paragraphs>165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Presentation1</vt:lpstr>
      <vt:lpstr>PowerPoint Presentation</vt:lpstr>
      <vt:lpstr>What is the 802.11 Standard?</vt:lpstr>
      <vt:lpstr>Spread Spectrum</vt:lpstr>
      <vt:lpstr>Frequency Hopping Spread Spectrum (FHSS) Block Diagram 802.11</vt:lpstr>
      <vt:lpstr>Frequency Hopping Spread Spectrum (FHSS) 802.11</vt:lpstr>
      <vt:lpstr>Direct Sequence Spread Spectrum (DSSS)  Block Diagram 802.11, 802.11b</vt:lpstr>
      <vt:lpstr>Direct Sequence Spread Spectrum (DSSS) 802.11 and 802.11b</vt:lpstr>
      <vt:lpstr>Encoding with 11-chip Barker sequence 802.11b</vt:lpstr>
      <vt:lpstr>DSSS Benefits 802.11 and 802.11b</vt:lpstr>
      <vt:lpstr>Complementary Code Keying (CCK) 802.11b</vt:lpstr>
      <vt:lpstr>Signal being modulated with FHSS vs. DHSS 802.11</vt:lpstr>
      <vt:lpstr>Orthogonal Frequency Division Multiplexing  802.11A, 802.11G, 802.11N, 802.11AC  Block Diagram</vt:lpstr>
      <vt:lpstr>Orthogonal Frequency Division Multiplexing (OFDM) 802.11A, 802.11G, 802.11N, 802.11AC</vt:lpstr>
      <vt:lpstr>QAM: Quadrature Amplitude Modulation 802.11A/B/G/N - 64 QAM 802.11AC - 256 QAM</vt:lpstr>
      <vt:lpstr>QAM Simulation 802.11 G &amp; 802.11AC</vt:lpstr>
      <vt:lpstr>Reason For Grey Code</vt:lpstr>
      <vt:lpstr>MIMO</vt:lpstr>
      <vt:lpstr>Common Standards Used Today</vt:lpstr>
      <vt:lpstr>Future 802.11 Standards</vt:lpstr>
      <vt:lpstr>Current 802.11 Specifications</vt:lpstr>
      <vt:lpstr>Learn From class correlations to the standard</vt:lpstr>
      <vt:lpstr>PowerPoint Presentation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Jenny Doan</cp:lastModifiedBy>
  <cp:revision>1</cp:revision>
  <dcterms:modified xsi:type="dcterms:W3CDTF">2014-12-08T02:07:10Z</dcterms:modified>
</cp:coreProperties>
</file>