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4" r:id="rId5"/>
    <p:sldId id="261" r:id="rId6"/>
    <p:sldId id="262" r:id="rId7"/>
    <p:sldId id="263" r:id="rId8"/>
    <p:sldId id="256" r:id="rId9"/>
    <p:sldId id="257"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CCFFCC"/>
    <a:srgbClr val="CCECFF"/>
    <a:srgbClr val="0000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showGuides="1">
      <p:cViewPr varScale="1">
        <p:scale>
          <a:sx n="111" d="100"/>
          <a:sy n="111" d="100"/>
        </p:scale>
        <p:origin x="834" y="10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7403154B-A267-4D81-8A5A-13CFFE6B901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12F6-AB44-461D-81C4-ACC1DF0D38BA}" type="slidenum">
              <a:rPr lang="en-US" smtClean="0"/>
              <a:t>‹#›</a:t>
            </a:fld>
            <a:endParaRPr lang="en-US"/>
          </a:p>
        </p:txBody>
      </p:sp>
      <p:grpSp>
        <p:nvGrpSpPr>
          <p:cNvPr id="30" name="Group 29">
            <a:extLst>
              <a:ext uri="{FF2B5EF4-FFF2-40B4-BE49-F238E27FC236}">
                <a16:creationId xmlns:a16="http://schemas.microsoft.com/office/drawing/2014/main" id="{478C7081-6693-49FC-AA2F-B49519DC2DF0}"/>
              </a:ext>
            </a:extLst>
          </p:cNvPr>
          <p:cNvGrpSpPr>
            <a:grpSpLocks noChangeAspect="1"/>
          </p:cNvGrpSpPr>
          <p:nvPr/>
        </p:nvGrpSpPr>
        <p:grpSpPr>
          <a:xfrm>
            <a:off x="7632700" y="183357"/>
            <a:ext cx="1318341" cy="1009651"/>
            <a:chOff x="1657764" y="645305"/>
            <a:chExt cx="7143336" cy="5470726"/>
          </a:xfrm>
        </p:grpSpPr>
        <p:grpSp>
          <p:nvGrpSpPr>
            <p:cNvPr id="31" name="Group 30">
              <a:extLst>
                <a:ext uri="{FF2B5EF4-FFF2-40B4-BE49-F238E27FC236}">
                  <a16:creationId xmlns:a16="http://schemas.microsoft.com/office/drawing/2014/main" id="{5097683D-B782-4C99-8F07-08B85F753783}"/>
                </a:ext>
              </a:extLst>
            </p:cNvPr>
            <p:cNvGrpSpPr/>
            <p:nvPr/>
          </p:nvGrpSpPr>
          <p:grpSpPr>
            <a:xfrm>
              <a:off x="1657764" y="645305"/>
              <a:ext cx="7143336" cy="5470726"/>
              <a:chOff x="1657764" y="645305"/>
              <a:chExt cx="7143336" cy="5470726"/>
            </a:xfrm>
          </p:grpSpPr>
          <p:sp>
            <p:nvSpPr>
              <p:cNvPr id="33" name="Block Arc 32">
                <a:extLst>
                  <a:ext uri="{FF2B5EF4-FFF2-40B4-BE49-F238E27FC236}">
                    <a16:creationId xmlns:a16="http://schemas.microsoft.com/office/drawing/2014/main" id="{DF351A9F-E2A8-4F07-8E72-243ED29E881C}"/>
                  </a:ext>
                </a:extLst>
              </p:cNvPr>
              <p:cNvSpPr/>
              <p:nvPr/>
            </p:nvSpPr>
            <p:spPr>
              <a:xfrm rot="16200000">
                <a:off x="3162300" y="1943100"/>
                <a:ext cx="2819400" cy="2895600"/>
              </a:xfrm>
              <a:prstGeom prst="blockArc">
                <a:avLst>
                  <a:gd name="adj1" fmla="val 10788559"/>
                  <a:gd name="adj2" fmla="val 57438"/>
                  <a:gd name="adj3" fmla="val 37874"/>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4B04385-EDB5-46FB-BB57-C192BFFACC90}"/>
                  </a:ext>
                </a:extLst>
              </p:cNvPr>
              <p:cNvSpPr/>
              <p:nvPr/>
            </p:nvSpPr>
            <p:spPr>
              <a:xfrm>
                <a:off x="4572000" y="1981200"/>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5026B5-5CF5-402F-8DF3-9B1D07F4CEE1}"/>
                  </a:ext>
                </a:extLst>
              </p:cNvPr>
              <p:cNvSpPr/>
              <p:nvPr/>
            </p:nvSpPr>
            <p:spPr>
              <a:xfrm>
                <a:off x="4593090" y="5049231"/>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67D25CF-6FEF-4C4E-8C3F-5C08A180B283}"/>
                  </a:ext>
                </a:extLst>
              </p:cNvPr>
              <p:cNvSpPr/>
              <p:nvPr/>
            </p:nvSpPr>
            <p:spPr>
              <a:xfrm>
                <a:off x="4572000" y="3733806"/>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96AB311-1E63-48BC-9D47-D7BA289D629F}"/>
                  </a:ext>
                </a:extLst>
              </p:cNvPr>
              <p:cNvSpPr/>
              <p:nvPr/>
            </p:nvSpPr>
            <p:spPr>
              <a:xfrm>
                <a:off x="4597400" y="645305"/>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lock Arc 37">
                <a:extLst>
                  <a:ext uri="{FF2B5EF4-FFF2-40B4-BE49-F238E27FC236}">
                    <a16:creationId xmlns:a16="http://schemas.microsoft.com/office/drawing/2014/main" id="{EF082D16-E23B-4C9A-8DA4-511A14A20659}"/>
                  </a:ext>
                </a:extLst>
              </p:cNvPr>
              <p:cNvSpPr/>
              <p:nvPr/>
            </p:nvSpPr>
            <p:spPr>
              <a:xfrm rot="16200000">
                <a:off x="1903519" y="399550"/>
                <a:ext cx="5470726" cy="5962236"/>
              </a:xfrm>
              <a:prstGeom prst="blockArc">
                <a:avLst>
                  <a:gd name="adj1" fmla="val 10848542"/>
                  <a:gd name="adj2" fmla="val 21549574"/>
                  <a:gd name="adj3" fmla="val 19505"/>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829FD2F0-A68F-47EB-93EB-BFD1E06BE645}"/>
                  </a:ext>
                </a:extLst>
              </p:cNvPr>
              <p:cNvSpPr/>
              <p:nvPr/>
            </p:nvSpPr>
            <p:spPr>
              <a:xfrm>
                <a:off x="7086600" y="1981200"/>
                <a:ext cx="1514119"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24D5D8D-FD98-4124-B918-0C2437F7CFCB}"/>
                  </a:ext>
                </a:extLst>
              </p:cNvPr>
              <p:cNvSpPr/>
              <p:nvPr/>
            </p:nvSpPr>
            <p:spPr>
              <a:xfrm rot="16200000">
                <a:off x="4504833" y="3515215"/>
                <a:ext cx="4134831"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49760EF-535C-44BD-A969-589FD584F3FC}"/>
                  </a:ext>
                </a:extLst>
              </p:cNvPr>
              <p:cNvSpPr/>
              <p:nvPr/>
            </p:nvSpPr>
            <p:spPr>
              <a:xfrm>
                <a:off x="7086600" y="5049231"/>
                <a:ext cx="1514119"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DBDD5-7BCC-4123-ADA4-592D80D23BA7}"/>
                  </a:ext>
                </a:extLst>
              </p:cNvPr>
              <p:cNvSpPr/>
              <p:nvPr/>
            </p:nvSpPr>
            <p:spPr>
              <a:xfrm>
                <a:off x="7086600" y="3631921"/>
                <a:ext cx="1028701" cy="1054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D5FD1427-AF20-4461-AEC9-AC71EC387FAD}"/>
                  </a:ext>
                </a:extLst>
              </p:cNvPr>
              <p:cNvGrpSpPr/>
              <p:nvPr/>
            </p:nvGrpSpPr>
            <p:grpSpPr>
              <a:xfrm>
                <a:off x="5886450" y="650672"/>
                <a:ext cx="2914650" cy="1061433"/>
                <a:chOff x="5886450" y="688975"/>
                <a:chExt cx="2914650" cy="1082675"/>
              </a:xfrm>
              <a:solidFill>
                <a:schemeClr val="tx1"/>
              </a:solidFill>
            </p:grpSpPr>
            <p:sp>
              <p:nvSpPr>
                <p:cNvPr id="44" name="Rectangle 43">
                  <a:extLst>
                    <a:ext uri="{FF2B5EF4-FFF2-40B4-BE49-F238E27FC236}">
                      <a16:creationId xmlns:a16="http://schemas.microsoft.com/office/drawing/2014/main" id="{AAADCACA-A94F-4CA5-83D2-2FB9651BCB92}"/>
                    </a:ext>
                  </a:extLst>
                </p:cNvPr>
                <p:cNvSpPr/>
                <p:nvPr/>
              </p:nvSpPr>
              <p:spPr>
                <a:xfrm>
                  <a:off x="6457950" y="914400"/>
                  <a:ext cx="1771650" cy="6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2D73D8D3-C623-48BF-9508-1123BEFD141F}"/>
                    </a:ext>
                  </a:extLst>
                </p:cNvPr>
                <p:cNvSpPr/>
                <p:nvPr/>
              </p:nvSpPr>
              <p:spPr>
                <a:xfrm rot="5400000">
                  <a:off x="8201025" y="942975"/>
                  <a:ext cx="628650" cy="571500"/>
                </a:xfrm>
                <a:prstGeom prst="triangle">
                  <a:avLst>
                    <a:gd name="adj" fmla="val 513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576A5CB-B145-4243-9F7F-7278A324BFB8}"/>
                    </a:ext>
                  </a:extLst>
                </p:cNvPr>
                <p:cNvSpPr/>
                <p:nvPr/>
              </p:nvSpPr>
              <p:spPr>
                <a:xfrm>
                  <a:off x="6459538" y="688975"/>
                  <a:ext cx="527050" cy="228600"/>
                </a:xfrm>
                <a:custGeom>
                  <a:avLst/>
                  <a:gdLst>
                    <a:gd name="connsiteX0" fmla="*/ 0 w 527050"/>
                    <a:gd name="connsiteY0" fmla="*/ 227013 h 228600"/>
                    <a:gd name="connsiteX1" fmla="*/ 0 w 527050"/>
                    <a:gd name="connsiteY1" fmla="*/ 0 h 228600"/>
                    <a:gd name="connsiteX2" fmla="*/ 322262 w 527050"/>
                    <a:gd name="connsiteY2" fmla="*/ 0 h 228600"/>
                    <a:gd name="connsiteX3" fmla="*/ 527050 w 527050"/>
                    <a:gd name="connsiteY3" fmla="*/ 228600 h 228600"/>
                    <a:gd name="connsiteX4" fmla="*/ 0 w 527050"/>
                    <a:gd name="connsiteY4" fmla="*/ 227013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228600">
                      <a:moveTo>
                        <a:pt x="0" y="227013"/>
                      </a:moveTo>
                      <a:lnTo>
                        <a:pt x="0" y="0"/>
                      </a:lnTo>
                      <a:lnTo>
                        <a:pt x="322262" y="0"/>
                      </a:lnTo>
                      <a:lnTo>
                        <a:pt x="527050" y="228600"/>
                      </a:lnTo>
                      <a:lnTo>
                        <a:pt x="0" y="2270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2F76DC9-A61D-4E76-AA67-429C77C68824}"/>
                    </a:ext>
                  </a:extLst>
                </p:cNvPr>
                <p:cNvSpPr/>
                <p:nvPr/>
              </p:nvSpPr>
              <p:spPr>
                <a:xfrm flipV="1">
                  <a:off x="6457950" y="1543050"/>
                  <a:ext cx="527050" cy="228600"/>
                </a:xfrm>
                <a:custGeom>
                  <a:avLst/>
                  <a:gdLst>
                    <a:gd name="connsiteX0" fmla="*/ 0 w 527050"/>
                    <a:gd name="connsiteY0" fmla="*/ 227013 h 228600"/>
                    <a:gd name="connsiteX1" fmla="*/ 0 w 527050"/>
                    <a:gd name="connsiteY1" fmla="*/ 0 h 228600"/>
                    <a:gd name="connsiteX2" fmla="*/ 322262 w 527050"/>
                    <a:gd name="connsiteY2" fmla="*/ 0 h 228600"/>
                    <a:gd name="connsiteX3" fmla="*/ 527050 w 527050"/>
                    <a:gd name="connsiteY3" fmla="*/ 228600 h 228600"/>
                    <a:gd name="connsiteX4" fmla="*/ 0 w 527050"/>
                    <a:gd name="connsiteY4" fmla="*/ 227013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228600">
                      <a:moveTo>
                        <a:pt x="0" y="227013"/>
                      </a:moveTo>
                      <a:lnTo>
                        <a:pt x="0" y="0"/>
                      </a:lnTo>
                      <a:lnTo>
                        <a:pt x="322262" y="0"/>
                      </a:lnTo>
                      <a:lnTo>
                        <a:pt x="527050" y="228600"/>
                      </a:lnTo>
                      <a:lnTo>
                        <a:pt x="0" y="2270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911251D-D55E-44E8-A462-50C78BFC9224}"/>
                    </a:ext>
                  </a:extLst>
                </p:cNvPr>
                <p:cNvSpPr/>
                <p:nvPr/>
              </p:nvSpPr>
              <p:spPr>
                <a:xfrm>
                  <a:off x="5886450" y="1012824"/>
                  <a:ext cx="1143000" cy="342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2" name="Straight Connector 31">
              <a:extLst>
                <a:ext uri="{FF2B5EF4-FFF2-40B4-BE49-F238E27FC236}">
                  <a16:creationId xmlns:a16="http://schemas.microsoft.com/office/drawing/2014/main" id="{D78D5200-D229-42E5-9D7D-1D318B1D541C}"/>
                </a:ext>
              </a:extLst>
            </p:cNvPr>
            <p:cNvCxnSpPr>
              <a:cxnSpLocks/>
            </p:cNvCxnSpPr>
            <p:nvPr/>
          </p:nvCxnSpPr>
          <p:spPr>
            <a:xfrm>
              <a:off x="6494456" y="1136253"/>
              <a:ext cx="457200" cy="0"/>
            </a:xfrm>
            <a:prstGeom prst="line">
              <a:avLst/>
            </a:prstGeom>
            <a:ln w="41275"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1EC343AC-31E4-4600-ADE2-2077746C06ED}"/>
              </a:ext>
            </a:extLst>
          </p:cNvPr>
          <p:cNvSpPr txBox="1"/>
          <p:nvPr/>
        </p:nvSpPr>
        <p:spPr>
          <a:xfrm>
            <a:off x="1579834" y="5504804"/>
            <a:ext cx="5984332" cy="461665"/>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latin typeface="Old English Text MT" panose="03040902040508030806" pitchFamily="66" charset="0"/>
              </a:rPr>
              <a:t>Dedicated To The Relentless Pursuit Of Fun</a:t>
            </a:r>
          </a:p>
        </p:txBody>
      </p:sp>
      <p:sp>
        <p:nvSpPr>
          <p:cNvPr id="51" name="Rectangle 50">
            <a:extLst>
              <a:ext uri="{FF2B5EF4-FFF2-40B4-BE49-F238E27FC236}">
                <a16:creationId xmlns:a16="http://schemas.microsoft.com/office/drawing/2014/main" id="{1E6DC61C-27A5-443D-B4EF-9D7AE3EEE23D}"/>
              </a:ext>
            </a:extLst>
          </p:cNvPr>
          <p:cNvSpPr/>
          <p:nvPr/>
        </p:nvSpPr>
        <p:spPr>
          <a:xfrm>
            <a:off x="2197100" y="3740758"/>
            <a:ext cx="4572000" cy="1477328"/>
          </a:xfrm>
          <a:prstGeom prst="rect">
            <a:avLst/>
          </a:prstGeom>
        </p:spPr>
        <p:txBody>
          <a:bodyPr>
            <a:spAutoFit/>
          </a:bodyPr>
          <a:lstStyle/>
          <a:p>
            <a:pPr algn="ctr"/>
            <a:r>
              <a:rPr lang="en-US" sz="3000" dirty="0"/>
              <a:t>Clear Creek Engineering</a:t>
            </a:r>
          </a:p>
          <a:p>
            <a:pPr algn="ctr"/>
            <a:r>
              <a:rPr lang="en-US" sz="3000" dirty="0"/>
              <a:t>1219 La Mesa Ln</a:t>
            </a:r>
          </a:p>
          <a:p>
            <a:pPr algn="ctr"/>
            <a:r>
              <a:rPr lang="en-US" sz="3000" dirty="0" err="1"/>
              <a:t>Fruita</a:t>
            </a:r>
            <a:r>
              <a:rPr lang="en-US" sz="3000" dirty="0"/>
              <a:t> Co  81521</a:t>
            </a:r>
          </a:p>
        </p:txBody>
      </p:sp>
    </p:spTree>
    <p:extLst>
      <p:ext uri="{BB962C8B-B14F-4D97-AF65-F5344CB8AC3E}">
        <p14:creationId xmlns:p14="http://schemas.microsoft.com/office/powerpoint/2010/main" val="1549954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3154B-A267-4D81-8A5A-13CFFE6B901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855121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3154B-A267-4D81-8A5A-13CFFE6B901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3357578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03154B-A267-4D81-8A5A-13CFFE6B901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25391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3154B-A267-4D81-8A5A-13CFFE6B901F}"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297240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03154B-A267-4D81-8A5A-13CFFE6B901F}"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220308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03154B-A267-4D81-8A5A-13CFFE6B901F}"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1804451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03154B-A267-4D81-8A5A-13CFFE6B901F}"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199848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3154B-A267-4D81-8A5A-13CFFE6B901F}"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249007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03154B-A267-4D81-8A5A-13CFFE6B901F}"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179231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03154B-A267-4D81-8A5A-13CFFE6B901F}"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C12F6-AB44-461D-81C4-ACC1DF0D38BA}" type="slidenum">
              <a:rPr lang="en-US" smtClean="0"/>
              <a:t>‹#›</a:t>
            </a:fld>
            <a:endParaRPr lang="en-US"/>
          </a:p>
        </p:txBody>
      </p:sp>
    </p:spTree>
    <p:extLst>
      <p:ext uri="{BB962C8B-B14F-4D97-AF65-F5344CB8AC3E}">
        <p14:creationId xmlns:p14="http://schemas.microsoft.com/office/powerpoint/2010/main" val="30854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1722" y="177760"/>
            <a:ext cx="7886700" cy="751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226902"/>
            <a:ext cx="7886700" cy="4950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3154B-A267-4D81-8A5A-13CFFE6B901F}" type="datetimeFigureOut">
              <a:rPr lang="en-US" smtClean="0"/>
              <a:t>3/31/2021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C12F6-AB44-461D-81C4-ACC1DF0D38BA}" type="slidenum">
              <a:rPr lang="en-US" smtClean="0"/>
              <a:t>‹#›</a:t>
            </a:fld>
            <a:endParaRPr lang="en-US"/>
          </a:p>
        </p:txBody>
      </p:sp>
      <p:grpSp>
        <p:nvGrpSpPr>
          <p:cNvPr id="7" name="Group 6">
            <a:extLst>
              <a:ext uri="{FF2B5EF4-FFF2-40B4-BE49-F238E27FC236}">
                <a16:creationId xmlns:a16="http://schemas.microsoft.com/office/drawing/2014/main" id="{9E2B435D-621C-4023-9336-AC5F7CB16EFE}"/>
              </a:ext>
            </a:extLst>
          </p:cNvPr>
          <p:cNvGrpSpPr>
            <a:grpSpLocks noChangeAspect="1"/>
          </p:cNvGrpSpPr>
          <p:nvPr/>
        </p:nvGrpSpPr>
        <p:grpSpPr>
          <a:xfrm>
            <a:off x="7632700" y="183357"/>
            <a:ext cx="1318341" cy="1009651"/>
            <a:chOff x="1657764" y="645305"/>
            <a:chExt cx="7143336" cy="5470726"/>
          </a:xfrm>
        </p:grpSpPr>
        <p:grpSp>
          <p:nvGrpSpPr>
            <p:cNvPr id="8" name="Group 7">
              <a:extLst>
                <a:ext uri="{FF2B5EF4-FFF2-40B4-BE49-F238E27FC236}">
                  <a16:creationId xmlns:a16="http://schemas.microsoft.com/office/drawing/2014/main" id="{53541B0E-0A32-41FD-8C84-D26FB6948C7B}"/>
                </a:ext>
              </a:extLst>
            </p:cNvPr>
            <p:cNvGrpSpPr/>
            <p:nvPr/>
          </p:nvGrpSpPr>
          <p:grpSpPr>
            <a:xfrm>
              <a:off x="1657764" y="645305"/>
              <a:ext cx="7143336" cy="5470726"/>
              <a:chOff x="1657764" y="645305"/>
              <a:chExt cx="7143336" cy="5470726"/>
            </a:xfrm>
          </p:grpSpPr>
          <p:sp>
            <p:nvSpPr>
              <p:cNvPr id="10" name="Block Arc 9">
                <a:extLst>
                  <a:ext uri="{FF2B5EF4-FFF2-40B4-BE49-F238E27FC236}">
                    <a16:creationId xmlns:a16="http://schemas.microsoft.com/office/drawing/2014/main" id="{997EED96-B797-4FFE-8F9B-19E8605151EA}"/>
                  </a:ext>
                </a:extLst>
              </p:cNvPr>
              <p:cNvSpPr/>
              <p:nvPr/>
            </p:nvSpPr>
            <p:spPr>
              <a:xfrm rot="16200000">
                <a:off x="3162300" y="1943100"/>
                <a:ext cx="2819400" cy="2895600"/>
              </a:xfrm>
              <a:prstGeom prst="blockArc">
                <a:avLst>
                  <a:gd name="adj1" fmla="val 10788559"/>
                  <a:gd name="adj2" fmla="val 57438"/>
                  <a:gd name="adj3" fmla="val 37874"/>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7F06583-D980-4026-9476-B0FAB200131C}"/>
                  </a:ext>
                </a:extLst>
              </p:cNvPr>
              <p:cNvSpPr/>
              <p:nvPr/>
            </p:nvSpPr>
            <p:spPr>
              <a:xfrm>
                <a:off x="4572000" y="1981200"/>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69B28F-DD07-4B4C-A73D-9B1D7262F0AF}"/>
                  </a:ext>
                </a:extLst>
              </p:cNvPr>
              <p:cNvSpPr/>
              <p:nvPr/>
            </p:nvSpPr>
            <p:spPr>
              <a:xfrm>
                <a:off x="4593090" y="5049231"/>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F152E2-0EC6-4714-9859-CCA5EA0EA73D}"/>
                  </a:ext>
                </a:extLst>
              </p:cNvPr>
              <p:cNvSpPr/>
              <p:nvPr/>
            </p:nvSpPr>
            <p:spPr>
              <a:xfrm>
                <a:off x="4572000" y="3733806"/>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5EDD22-8132-4050-A3FC-B24CD4873169}"/>
                  </a:ext>
                </a:extLst>
              </p:cNvPr>
              <p:cNvSpPr/>
              <p:nvPr/>
            </p:nvSpPr>
            <p:spPr>
              <a:xfrm>
                <a:off x="4597400" y="645305"/>
                <a:ext cx="1066800"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lock Arc 14">
                <a:extLst>
                  <a:ext uri="{FF2B5EF4-FFF2-40B4-BE49-F238E27FC236}">
                    <a16:creationId xmlns:a16="http://schemas.microsoft.com/office/drawing/2014/main" id="{A7BD1162-A1F5-4859-8799-EEFECBE0DFB6}"/>
                  </a:ext>
                </a:extLst>
              </p:cNvPr>
              <p:cNvSpPr/>
              <p:nvPr/>
            </p:nvSpPr>
            <p:spPr>
              <a:xfrm rot="16200000">
                <a:off x="1903519" y="399550"/>
                <a:ext cx="5470726" cy="5962236"/>
              </a:xfrm>
              <a:prstGeom prst="blockArc">
                <a:avLst>
                  <a:gd name="adj1" fmla="val 10848542"/>
                  <a:gd name="adj2" fmla="val 21549574"/>
                  <a:gd name="adj3" fmla="val 19505"/>
                </a:avLst>
              </a:prstGeom>
              <a:solidFill>
                <a:schemeClr val="tx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7D9063E-EF7E-414D-B08A-853625784F8D}"/>
                  </a:ext>
                </a:extLst>
              </p:cNvPr>
              <p:cNvSpPr/>
              <p:nvPr/>
            </p:nvSpPr>
            <p:spPr>
              <a:xfrm>
                <a:off x="7086600" y="1981200"/>
                <a:ext cx="1514119"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A5DB17-8A21-48BD-813C-B926F81EE502}"/>
                  </a:ext>
                </a:extLst>
              </p:cNvPr>
              <p:cNvSpPr/>
              <p:nvPr/>
            </p:nvSpPr>
            <p:spPr>
              <a:xfrm rot="16200000">
                <a:off x="4504833" y="3515215"/>
                <a:ext cx="4134831"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29CC88-BD13-4151-B11B-CCF7C9E5395E}"/>
                  </a:ext>
                </a:extLst>
              </p:cNvPr>
              <p:cNvSpPr/>
              <p:nvPr/>
            </p:nvSpPr>
            <p:spPr>
              <a:xfrm>
                <a:off x="7086600" y="5049231"/>
                <a:ext cx="1514119" cy="1066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142E7D-A43B-4DB7-B9B7-50E58309C4FF}"/>
                  </a:ext>
                </a:extLst>
              </p:cNvPr>
              <p:cNvSpPr/>
              <p:nvPr/>
            </p:nvSpPr>
            <p:spPr>
              <a:xfrm>
                <a:off x="7086600" y="3631921"/>
                <a:ext cx="1028701" cy="10543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1E42EA2-3991-4103-BBFC-B9364DDC77F0}"/>
                  </a:ext>
                </a:extLst>
              </p:cNvPr>
              <p:cNvGrpSpPr/>
              <p:nvPr/>
            </p:nvGrpSpPr>
            <p:grpSpPr>
              <a:xfrm>
                <a:off x="5886450" y="650672"/>
                <a:ext cx="2914650" cy="1061433"/>
                <a:chOff x="5886450" y="688975"/>
                <a:chExt cx="2914650" cy="1082675"/>
              </a:xfrm>
              <a:solidFill>
                <a:schemeClr val="tx1"/>
              </a:solidFill>
            </p:grpSpPr>
            <p:sp>
              <p:nvSpPr>
                <p:cNvPr id="21" name="Rectangle 20">
                  <a:extLst>
                    <a:ext uri="{FF2B5EF4-FFF2-40B4-BE49-F238E27FC236}">
                      <a16:creationId xmlns:a16="http://schemas.microsoft.com/office/drawing/2014/main" id="{72524D52-8FF7-4ACB-A35D-E79F2747CA11}"/>
                    </a:ext>
                  </a:extLst>
                </p:cNvPr>
                <p:cNvSpPr/>
                <p:nvPr/>
              </p:nvSpPr>
              <p:spPr>
                <a:xfrm>
                  <a:off x="6457950" y="914400"/>
                  <a:ext cx="1771650" cy="628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5EEF8427-D445-4896-BDEA-7BCE2E46790F}"/>
                    </a:ext>
                  </a:extLst>
                </p:cNvPr>
                <p:cNvSpPr/>
                <p:nvPr/>
              </p:nvSpPr>
              <p:spPr>
                <a:xfrm rot="5400000">
                  <a:off x="8201025" y="942975"/>
                  <a:ext cx="628650" cy="571500"/>
                </a:xfrm>
                <a:prstGeom prst="triangle">
                  <a:avLst>
                    <a:gd name="adj" fmla="val 513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C7542AE-8402-4E9D-8384-DECC2A0B9F0B}"/>
                    </a:ext>
                  </a:extLst>
                </p:cNvPr>
                <p:cNvSpPr/>
                <p:nvPr/>
              </p:nvSpPr>
              <p:spPr>
                <a:xfrm>
                  <a:off x="6459538" y="688975"/>
                  <a:ext cx="527050" cy="228600"/>
                </a:xfrm>
                <a:custGeom>
                  <a:avLst/>
                  <a:gdLst>
                    <a:gd name="connsiteX0" fmla="*/ 0 w 527050"/>
                    <a:gd name="connsiteY0" fmla="*/ 227013 h 228600"/>
                    <a:gd name="connsiteX1" fmla="*/ 0 w 527050"/>
                    <a:gd name="connsiteY1" fmla="*/ 0 h 228600"/>
                    <a:gd name="connsiteX2" fmla="*/ 322262 w 527050"/>
                    <a:gd name="connsiteY2" fmla="*/ 0 h 228600"/>
                    <a:gd name="connsiteX3" fmla="*/ 527050 w 527050"/>
                    <a:gd name="connsiteY3" fmla="*/ 228600 h 228600"/>
                    <a:gd name="connsiteX4" fmla="*/ 0 w 527050"/>
                    <a:gd name="connsiteY4" fmla="*/ 227013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228600">
                      <a:moveTo>
                        <a:pt x="0" y="227013"/>
                      </a:moveTo>
                      <a:lnTo>
                        <a:pt x="0" y="0"/>
                      </a:lnTo>
                      <a:lnTo>
                        <a:pt x="322262" y="0"/>
                      </a:lnTo>
                      <a:lnTo>
                        <a:pt x="527050" y="228600"/>
                      </a:lnTo>
                      <a:lnTo>
                        <a:pt x="0" y="2270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4C75273-C993-4E9D-890A-057C196F1EB2}"/>
                    </a:ext>
                  </a:extLst>
                </p:cNvPr>
                <p:cNvSpPr/>
                <p:nvPr/>
              </p:nvSpPr>
              <p:spPr>
                <a:xfrm flipV="1">
                  <a:off x="6457950" y="1543050"/>
                  <a:ext cx="527050" cy="228600"/>
                </a:xfrm>
                <a:custGeom>
                  <a:avLst/>
                  <a:gdLst>
                    <a:gd name="connsiteX0" fmla="*/ 0 w 527050"/>
                    <a:gd name="connsiteY0" fmla="*/ 227013 h 228600"/>
                    <a:gd name="connsiteX1" fmla="*/ 0 w 527050"/>
                    <a:gd name="connsiteY1" fmla="*/ 0 h 228600"/>
                    <a:gd name="connsiteX2" fmla="*/ 322262 w 527050"/>
                    <a:gd name="connsiteY2" fmla="*/ 0 h 228600"/>
                    <a:gd name="connsiteX3" fmla="*/ 527050 w 527050"/>
                    <a:gd name="connsiteY3" fmla="*/ 228600 h 228600"/>
                    <a:gd name="connsiteX4" fmla="*/ 0 w 527050"/>
                    <a:gd name="connsiteY4" fmla="*/ 227013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50" h="228600">
                      <a:moveTo>
                        <a:pt x="0" y="227013"/>
                      </a:moveTo>
                      <a:lnTo>
                        <a:pt x="0" y="0"/>
                      </a:lnTo>
                      <a:lnTo>
                        <a:pt x="322262" y="0"/>
                      </a:lnTo>
                      <a:lnTo>
                        <a:pt x="527050" y="228600"/>
                      </a:lnTo>
                      <a:lnTo>
                        <a:pt x="0" y="2270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7E0982A-4AB6-4FB8-BD3B-38A7FD68516D}"/>
                    </a:ext>
                  </a:extLst>
                </p:cNvPr>
                <p:cNvSpPr/>
                <p:nvPr/>
              </p:nvSpPr>
              <p:spPr>
                <a:xfrm>
                  <a:off x="5886450" y="1012824"/>
                  <a:ext cx="1143000" cy="3429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9" name="Straight Connector 8">
              <a:extLst>
                <a:ext uri="{FF2B5EF4-FFF2-40B4-BE49-F238E27FC236}">
                  <a16:creationId xmlns:a16="http://schemas.microsoft.com/office/drawing/2014/main" id="{517E7649-A4BD-465D-B396-84DE8368E838}"/>
                </a:ext>
              </a:extLst>
            </p:cNvPr>
            <p:cNvCxnSpPr>
              <a:cxnSpLocks/>
            </p:cNvCxnSpPr>
            <p:nvPr/>
          </p:nvCxnSpPr>
          <p:spPr>
            <a:xfrm>
              <a:off x="6494456" y="1136253"/>
              <a:ext cx="457200" cy="0"/>
            </a:xfrm>
            <a:prstGeom prst="line">
              <a:avLst/>
            </a:prstGeom>
            <a:ln w="41275" cap="rnd">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62890B33-D5F0-49C8-8883-FD5EB11E6774}"/>
              </a:ext>
            </a:extLst>
          </p:cNvPr>
          <p:cNvCxnSpPr/>
          <p:nvPr/>
        </p:nvCxnSpPr>
        <p:spPr>
          <a:xfrm>
            <a:off x="601722" y="946150"/>
            <a:ext cx="6910328" cy="0"/>
          </a:xfrm>
          <a:prstGeom prst="line">
            <a:avLst/>
          </a:prstGeom>
          <a:ln w="158750" cmpd="tri">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0696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A6A414-5E42-454D-ABAE-762090669C08}"/>
              </a:ext>
            </a:extLst>
          </p:cNvPr>
          <p:cNvSpPr>
            <a:spLocks noGrp="1"/>
          </p:cNvSpPr>
          <p:nvPr>
            <p:ph type="ctrTitle"/>
          </p:nvPr>
        </p:nvSpPr>
        <p:spPr/>
        <p:txBody>
          <a:bodyPr>
            <a:normAutofit/>
          </a:bodyPr>
          <a:lstStyle/>
          <a:p>
            <a:r>
              <a:rPr lang="en-US" dirty="0"/>
              <a:t>6502 Block Diagrams</a:t>
            </a:r>
            <a:br>
              <a:rPr lang="en-US" dirty="0"/>
            </a:br>
            <a:r>
              <a:rPr lang="en-US" sz="3100" dirty="0"/>
              <a:t>&amp;</a:t>
            </a:r>
            <a:br>
              <a:rPr lang="en-US" sz="3100" dirty="0"/>
            </a:br>
            <a:r>
              <a:rPr lang="en-US" sz="3100" dirty="0"/>
              <a:t>Small Details</a:t>
            </a:r>
          </a:p>
        </p:txBody>
      </p:sp>
    </p:spTree>
    <p:extLst>
      <p:ext uri="{BB962C8B-B14F-4D97-AF65-F5344CB8AC3E}">
        <p14:creationId xmlns:p14="http://schemas.microsoft.com/office/powerpoint/2010/main" val="3698177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D8AF-95A7-4339-B581-8A0CF817FDCC}"/>
              </a:ext>
            </a:extLst>
          </p:cNvPr>
          <p:cNvSpPr>
            <a:spLocks noGrp="1"/>
          </p:cNvSpPr>
          <p:nvPr>
            <p:ph type="title"/>
          </p:nvPr>
        </p:nvSpPr>
        <p:spPr/>
        <p:txBody>
          <a:bodyPr/>
          <a:lstStyle/>
          <a:p>
            <a:r>
              <a:rPr lang="en-US" dirty="0"/>
              <a:t>Monochrome Video Monitor</a:t>
            </a:r>
          </a:p>
        </p:txBody>
      </p:sp>
      <p:sp>
        <p:nvSpPr>
          <p:cNvPr id="3" name="Content Placeholder 2">
            <a:extLst>
              <a:ext uri="{FF2B5EF4-FFF2-40B4-BE49-F238E27FC236}">
                <a16:creationId xmlns:a16="http://schemas.microsoft.com/office/drawing/2014/main" id="{9B0DE5DD-BACD-434B-9F90-DB5371FB9C9A}"/>
              </a:ext>
            </a:extLst>
          </p:cNvPr>
          <p:cNvSpPr>
            <a:spLocks noGrp="1"/>
          </p:cNvSpPr>
          <p:nvPr>
            <p:ph idx="1"/>
          </p:nvPr>
        </p:nvSpPr>
        <p:spPr>
          <a:xfrm>
            <a:off x="628650" y="1226903"/>
            <a:ext cx="7886700" cy="1352395"/>
          </a:xfrm>
        </p:spPr>
        <p:txBody>
          <a:bodyPr/>
          <a:lstStyle/>
          <a:p>
            <a:pPr marL="0" indent="0">
              <a:buNone/>
            </a:pPr>
            <a:r>
              <a:rPr lang="en-US" dirty="0"/>
              <a:t>An electron beam sweeps from left to right, and is switched on and off to generate a horizontal pattern of dots.  The beam is then turned off while it’s moved back to the left and down slightly for the next horizontal scan line of dots.  After the bottom scan line is completed, the beam is returned to the top left of the screen and the process is repeated 30 times a second.</a:t>
            </a:r>
          </a:p>
        </p:txBody>
      </p:sp>
      <p:pic>
        <p:nvPicPr>
          <p:cNvPr id="1026" name="Picture 2" descr="https://upload.wikimedia.org/wikipedia/commons/thumb/5/5f/Schneider-MM12-Monochrome-Monitor-Open-3.jpg/800px-Schneider-MM12-Monochrome-Monitor-Open-3.jpg">
            <a:extLst>
              <a:ext uri="{FF2B5EF4-FFF2-40B4-BE49-F238E27FC236}">
                <a16:creationId xmlns:a16="http://schemas.microsoft.com/office/drawing/2014/main" id="{731AF810-DDD7-44AD-ADC2-72303BE64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22" y="2877057"/>
            <a:ext cx="3350781" cy="38529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A603C4F-14C7-48FA-9F4C-86A5CDE65FB9}"/>
              </a:ext>
            </a:extLst>
          </p:cNvPr>
          <p:cNvPicPr>
            <a:picLocks noChangeAspect="1"/>
          </p:cNvPicPr>
          <p:nvPr/>
        </p:nvPicPr>
        <p:blipFill>
          <a:blip r:embed="rId3"/>
          <a:stretch>
            <a:fillRect/>
          </a:stretch>
        </p:blipFill>
        <p:spPr>
          <a:xfrm>
            <a:off x="4846338" y="2843454"/>
            <a:ext cx="3350781" cy="3549618"/>
          </a:xfrm>
          <a:prstGeom prst="rect">
            <a:avLst/>
          </a:prstGeom>
        </p:spPr>
      </p:pic>
    </p:spTree>
    <p:extLst>
      <p:ext uri="{BB962C8B-B14F-4D97-AF65-F5344CB8AC3E}">
        <p14:creationId xmlns:p14="http://schemas.microsoft.com/office/powerpoint/2010/main" val="13880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9D22-496C-4D08-BF17-5513253B5958}"/>
              </a:ext>
            </a:extLst>
          </p:cNvPr>
          <p:cNvSpPr>
            <a:spLocks noGrp="1"/>
          </p:cNvSpPr>
          <p:nvPr>
            <p:ph type="title"/>
          </p:nvPr>
        </p:nvSpPr>
        <p:spPr/>
        <p:txBody>
          <a:bodyPr/>
          <a:lstStyle/>
          <a:p>
            <a:r>
              <a:rPr lang="en-US" dirty="0"/>
              <a:t>Video Display of Characters</a:t>
            </a:r>
          </a:p>
        </p:txBody>
      </p:sp>
      <p:sp>
        <p:nvSpPr>
          <p:cNvPr id="3" name="Content Placeholder 2">
            <a:extLst>
              <a:ext uri="{FF2B5EF4-FFF2-40B4-BE49-F238E27FC236}">
                <a16:creationId xmlns:a16="http://schemas.microsoft.com/office/drawing/2014/main" id="{F27A0AF1-9590-4AB9-8814-86E833716CCF}"/>
              </a:ext>
            </a:extLst>
          </p:cNvPr>
          <p:cNvSpPr>
            <a:spLocks noGrp="1"/>
          </p:cNvSpPr>
          <p:nvPr>
            <p:ph idx="1"/>
          </p:nvPr>
        </p:nvSpPr>
        <p:spPr>
          <a:xfrm>
            <a:off x="628650" y="1226903"/>
            <a:ext cx="7886700" cy="1093604"/>
          </a:xfrm>
        </p:spPr>
        <p:txBody>
          <a:bodyPr/>
          <a:lstStyle/>
          <a:p>
            <a:pPr marL="0" indent="0">
              <a:buNone/>
            </a:pPr>
            <a:r>
              <a:rPr lang="en-US" dirty="0"/>
              <a:t>The display consists of 16 lines of 64 characters per line.  An 8-bit code is stored in 1024 consecutive video RAM locations ($E800 - $EBFF).  The 7 x 9 dot pattern comprising each of 128 ASCII characters is read from a special purpose character generator ROM. </a:t>
            </a:r>
          </a:p>
        </p:txBody>
      </p:sp>
      <p:pic>
        <p:nvPicPr>
          <p:cNvPr id="2050" name="Picture 2" descr="Motorola - MCM66710C - IC. Character Generator, 128 x (9 x 7) , 24 Pin CDIP">
            <a:extLst>
              <a:ext uri="{FF2B5EF4-FFF2-40B4-BE49-F238E27FC236}">
                <a16:creationId xmlns:a16="http://schemas.microsoft.com/office/drawing/2014/main" id="{0F17FC18-59C6-4EE5-BA18-6646CD96C8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63" b="17041"/>
          <a:stretch/>
        </p:blipFill>
        <p:spPr bwMode="auto">
          <a:xfrm>
            <a:off x="1273564" y="2254049"/>
            <a:ext cx="6596872" cy="442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9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0D55-45CD-49C5-8733-F8BC4BB57948}"/>
              </a:ext>
            </a:extLst>
          </p:cNvPr>
          <p:cNvSpPr>
            <a:spLocks noGrp="1"/>
          </p:cNvSpPr>
          <p:nvPr>
            <p:ph type="title"/>
          </p:nvPr>
        </p:nvSpPr>
        <p:spPr/>
        <p:txBody>
          <a:bodyPr/>
          <a:lstStyle/>
          <a:p>
            <a:r>
              <a:rPr lang="en-US" dirty="0"/>
              <a:t>System Block Diagram</a:t>
            </a:r>
          </a:p>
        </p:txBody>
      </p:sp>
      <p:sp>
        <p:nvSpPr>
          <p:cNvPr id="4" name="Rectangle 3">
            <a:extLst>
              <a:ext uri="{FF2B5EF4-FFF2-40B4-BE49-F238E27FC236}">
                <a16:creationId xmlns:a16="http://schemas.microsoft.com/office/drawing/2014/main" id="{816D119C-8EAA-4642-8E23-80042674F881}"/>
              </a:ext>
            </a:extLst>
          </p:cNvPr>
          <p:cNvSpPr/>
          <p:nvPr/>
        </p:nvSpPr>
        <p:spPr>
          <a:xfrm>
            <a:off x="873578" y="1582511"/>
            <a:ext cx="1115786" cy="35160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Supply</a:t>
            </a:r>
          </a:p>
        </p:txBody>
      </p:sp>
      <p:sp>
        <p:nvSpPr>
          <p:cNvPr id="5" name="Rectangle 4">
            <a:extLst>
              <a:ext uri="{FF2B5EF4-FFF2-40B4-BE49-F238E27FC236}">
                <a16:creationId xmlns:a16="http://schemas.microsoft.com/office/drawing/2014/main" id="{A7FFD420-1EBE-444E-B8B7-2284DE559EDB}"/>
              </a:ext>
            </a:extLst>
          </p:cNvPr>
          <p:cNvSpPr/>
          <p:nvPr/>
        </p:nvSpPr>
        <p:spPr>
          <a:xfrm>
            <a:off x="2680607" y="1591138"/>
            <a:ext cx="1115786" cy="10200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ROM</a:t>
            </a:r>
          </a:p>
        </p:txBody>
      </p:sp>
      <p:sp>
        <p:nvSpPr>
          <p:cNvPr id="6" name="Rectangle 5">
            <a:extLst>
              <a:ext uri="{FF2B5EF4-FFF2-40B4-BE49-F238E27FC236}">
                <a16:creationId xmlns:a16="http://schemas.microsoft.com/office/drawing/2014/main" id="{EDE9E5FA-E30D-4A69-977F-95806E6FCC9D}"/>
              </a:ext>
            </a:extLst>
          </p:cNvPr>
          <p:cNvSpPr/>
          <p:nvPr/>
        </p:nvSpPr>
        <p:spPr>
          <a:xfrm>
            <a:off x="2680607" y="4087150"/>
            <a:ext cx="1115786" cy="10200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RAM</a:t>
            </a:r>
          </a:p>
        </p:txBody>
      </p:sp>
      <p:sp>
        <p:nvSpPr>
          <p:cNvPr id="8" name="Rectangle 7">
            <a:extLst>
              <a:ext uri="{FF2B5EF4-FFF2-40B4-BE49-F238E27FC236}">
                <a16:creationId xmlns:a16="http://schemas.microsoft.com/office/drawing/2014/main" id="{DB123743-9E91-4C66-9A11-ECDDE6FBEFF3}"/>
              </a:ext>
            </a:extLst>
          </p:cNvPr>
          <p:cNvSpPr/>
          <p:nvPr/>
        </p:nvSpPr>
        <p:spPr>
          <a:xfrm>
            <a:off x="4572000" y="1582510"/>
            <a:ext cx="732064" cy="1322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Video</a:t>
            </a:r>
          </a:p>
        </p:txBody>
      </p:sp>
      <p:sp>
        <p:nvSpPr>
          <p:cNvPr id="9" name="Rectangle 8">
            <a:extLst>
              <a:ext uri="{FF2B5EF4-FFF2-40B4-BE49-F238E27FC236}">
                <a16:creationId xmlns:a16="http://schemas.microsoft.com/office/drawing/2014/main" id="{2C6C0D1D-48D1-4A81-B65B-4900C059CEF6}"/>
              </a:ext>
            </a:extLst>
          </p:cNvPr>
          <p:cNvSpPr/>
          <p:nvPr/>
        </p:nvSpPr>
        <p:spPr>
          <a:xfrm>
            <a:off x="4572000" y="3775981"/>
            <a:ext cx="732064" cy="13226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a:t>
            </a:r>
          </a:p>
        </p:txBody>
      </p:sp>
      <p:pic>
        <p:nvPicPr>
          <p:cNvPr id="11" name="Graphic 10">
            <a:extLst>
              <a:ext uri="{FF2B5EF4-FFF2-40B4-BE49-F238E27FC236}">
                <a16:creationId xmlns:a16="http://schemas.microsoft.com/office/drawing/2014/main" id="{7E3B156A-512A-4971-BD68-1463C71C21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79671" y="2764535"/>
            <a:ext cx="1322615" cy="1322615"/>
          </a:xfrm>
          <a:prstGeom prst="rect">
            <a:avLst/>
          </a:prstGeom>
        </p:spPr>
      </p:pic>
      <p:sp>
        <p:nvSpPr>
          <p:cNvPr id="12" name="Rectangle 11">
            <a:extLst>
              <a:ext uri="{FF2B5EF4-FFF2-40B4-BE49-F238E27FC236}">
                <a16:creationId xmlns:a16="http://schemas.microsoft.com/office/drawing/2014/main" id="{A21D833B-2F2F-41DC-A2DD-F2C04AEE593F}"/>
              </a:ext>
            </a:extLst>
          </p:cNvPr>
          <p:cNvSpPr/>
          <p:nvPr/>
        </p:nvSpPr>
        <p:spPr>
          <a:xfrm>
            <a:off x="873578" y="5541772"/>
            <a:ext cx="4603297" cy="612321"/>
          </a:xfrm>
          <a:prstGeom prst="rect">
            <a:avLst/>
          </a:prstGeom>
          <a:solidFill>
            <a:srgbClr val="FFCC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Front Panel</a:t>
            </a:r>
          </a:p>
          <a:p>
            <a:pPr algn="ctr"/>
            <a:r>
              <a:rPr lang="en-US" dirty="0">
                <a:solidFill>
                  <a:schemeClr val="tx1"/>
                </a:solidFill>
              </a:rPr>
              <a:t>(Optional – Not Completed)</a:t>
            </a:r>
          </a:p>
        </p:txBody>
      </p:sp>
      <p:cxnSp>
        <p:nvCxnSpPr>
          <p:cNvPr id="16" name="Straight Connector 15">
            <a:extLst>
              <a:ext uri="{FF2B5EF4-FFF2-40B4-BE49-F238E27FC236}">
                <a16:creationId xmlns:a16="http://schemas.microsoft.com/office/drawing/2014/main" id="{9C88D848-7894-48E7-A44F-745079AC2EB8}"/>
              </a:ext>
            </a:extLst>
          </p:cNvPr>
          <p:cNvCxnSpPr>
            <a:cxnSpLocks/>
            <a:stCxn id="4" idx="3"/>
          </p:cNvCxnSpPr>
          <p:nvPr/>
        </p:nvCxnSpPr>
        <p:spPr>
          <a:xfrm>
            <a:off x="1989364" y="3340554"/>
            <a:ext cx="2948668" cy="774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E7B1BE-C9F0-4249-8775-90B0FE70C6AC}"/>
              </a:ext>
            </a:extLst>
          </p:cNvPr>
          <p:cNvCxnSpPr>
            <a:cxnSpLocks/>
            <a:stCxn id="9" idx="0"/>
            <a:endCxn id="8" idx="2"/>
          </p:cNvCxnSpPr>
          <p:nvPr/>
        </p:nvCxnSpPr>
        <p:spPr>
          <a:xfrm flipV="1">
            <a:off x="4938032" y="2905125"/>
            <a:ext cx="0" cy="8708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EA438C-02A6-47C1-BB33-31BEE24DBF6B}"/>
              </a:ext>
            </a:extLst>
          </p:cNvPr>
          <p:cNvCxnSpPr>
            <a:cxnSpLocks/>
          </p:cNvCxnSpPr>
          <p:nvPr/>
        </p:nvCxnSpPr>
        <p:spPr>
          <a:xfrm flipV="1">
            <a:off x="2294164" y="2101174"/>
            <a:ext cx="0" cy="344059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18693A-9E93-42EE-A7E9-427C782611BF}"/>
              </a:ext>
            </a:extLst>
          </p:cNvPr>
          <p:cNvCxnSpPr>
            <a:cxnSpLocks/>
            <a:stCxn id="5" idx="1"/>
          </p:cNvCxnSpPr>
          <p:nvPr/>
        </p:nvCxnSpPr>
        <p:spPr>
          <a:xfrm flipH="1">
            <a:off x="2294165" y="2101175"/>
            <a:ext cx="38644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A66990C-913E-4615-8B7E-963693C46DC1}"/>
              </a:ext>
            </a:extLst>
          </p:cNvPr>
          <p:cNvCxnSpPr>
            <a:cxnSpLocks/>
            <a:stCxn id="6" idx="1"/>
          </p:cNvCxnSpPr>
          <p:nvPr/>
        </p:nvCxnSpPr>
        <p:spPr>
          <a:xfrm flipH="1" flipV="1">
            <a:off x="2294164" y="4587679"/>
            <a:ext cx="386443" cy="950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3ECFB86-266C-420D-811B-33E5D868F734}"/>
              </a:ext>
            </a:extLst>
          </p:cNvPr>
          <p:cNvCxnSpPr>
            <a:cxnSpLocks/>
          </p:cNvCxnSpPr>
          <p:nvPr/>
        </p:nvCxnSpPr>
        <p:spPr>
          <a:xfrm flipH="1" flipV="1">
            <a:off x="4027178" y="2101174"/>
            <a:ext cx="4619" cy="344059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378A2D0-B079-4C5F-AE94-266051BE9203}"/>
              </a:ext>
            </a:extLst>
          </p:cNvPr>
          <p:cNvCxnSpPr>
            <a:cxnSpLocks/>
          </p:cNvCxnSpPr>
          <p:nvPr/>
        </p:nvCxnSpPr>
        <p:spPr>
          <a:xfrm flipV="1">
            <a:off x="4312247" y="2447925"/>
            <a:ext cx="0" cy="3093848"/>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B52155-C58A-48E1-AA37-0854F8352AF9}"/>
              </a:ext>
            </a:extLst>
          </p:cNvPr>
          <p:cNvCxnSpPr>
            <a:cxnSpLocks/>
          </p:cNvCxnSpPr>
          <p:nvPr/>
        </p:nvCxnSpPr>
        <p:spPr>
          <a:xfrm>
            <a:off x="4052494" y="4587679"/>
            <a:ext cx="519506" cy="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6FA3A21-0B84-4320-B31E-920A0548C3F2}"/>
              </a:ext>
            </a:extLst>
          </p:cNvPr>
          <p:cNvCxnSpPr>
            <a:cxnSpLocks/>
            <a:endCxn id="5" idx="3"/>
          </p:cNvCxnSpPr>
          <p:nvPr/>
        </p:nvCxnSpPr>
        <p:spPr>
          <a:xfrm flipH="1">
            <a:off x="3796393" y="2101175"/>
            <a:ext cx="23540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4A9E38-1C69-49B8-8BC7-0D59626B1F57}"/>
              </a:ext>
            </a:extLst>
          </p:cNvPr>
          <p:cNvCxnSpPr>
            <a:cxnSpLocks/>
          </p:cNvCxnSpPr>
          <p:nvPr/>
        </p:nvCxnSpPr>
        <p:spPr>
          <a:xfrm>
            <a:off x="3807565" y="4587679"/>
            <a:ext cx="25416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2FA46BE-A31A-465B-8F2A-4AF85ADE3049}"/>
              </a:ext>
            </a:extLst>
          </p:cNvPr>
          <p:cNvCxnSpPr>
            <a:cxnSpLocks/>
          </p:cNvCxnSpPr>
          <p:nvPr/>
        </p:nvCxnSpPr>
        <p:spPr>
          <a:xfrm>
            <a:off x="4033302" y="2104819"/>
            <a:ext cx="540203" cy="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931996D-960D-4311-99E6-BA0AA3F91E20}"/>
              </a:ext>
            </a:extLst>
          </p:cNvPr>
          <p:cNvCxnSpPr>
            <a:cxnSpLocks/>
          </p:cNvCxnSpPr>
          <p:nvPr/>
        </p:nvCxnSpPr>
        <p:spPr>
          <a:xfrm flipH="1">
            <a:off x="3807566" y="4848225"/>
            <a:ext cx="764434"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325046-F898-4B48-98B4-BC9FD1127CA6}"/>
              </a:ext>
            </a:extLst>
          </p:cNvPr>
          <p:cNvCxnSpPr>
            <a:cxnSpLocks/>
          </p:cNvCxnSpPr>
          <p:nvPr/>
        </p:nvCxnSpPr>
        <p:spPr>
          <a:xfrm flipH="1">
            <a:off x="3807565" y="2447925"/>
            <a:ext cx="764435"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3C2231DE-952D-4B26-8095-76210FB324C8}"/>
              </a:ext>
            </a:extLst>
          </p:cNvPr>
          <p:cNvSpPr/>
          <p:nvPr/>
        </p:nvSpPr>
        <p:spPr>
          <a:xfrm>
            <a:off x="5972175" y="4848225"/>
            <a:ext cx="2809863" cy="1638300"/>
          </a:xfrm>
          <a:prstGeom prst="roundRect">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04175C86-E256-479F-A2F1-1C5B41077C41}"/>
              </a:ext>
            </a:extLst>
          </p:cNvPr>
          <p:cNvCxnSpPr>
            <a:cxnSpLocks/>
          </p:cNvCxnSpPr>
          <p:nvPr/>
        </p:nvCxnSpPr>
        <p:spPr>
          <a:xfrm flipH="1">
            <a:off x="6079671" y="6154093"/>
            <a:ext cx="38644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9F2E23A-0D06-4569-9516-B87453DC6E47}"/>
              </a:ext>
            </a:extLst>
          </p:cNvPr>
          <p:cNvCxnSpPr>
            <a:cxnSpLocks/>
          </p:cNvCxnSpPr>
          <p:nvPr/>
        </p:nvCxnSpPr>
        <p:spPr>
          <a:xfrm flipH="1">
            <a:off x="6079672" y="5762625"/>
            <a:ext cx="386441"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8D4B47-50D0-4A72-AB4E-120BF60C327D}"/>
              </a:ext>
            </a:extLst>
          </p:cNvPr>
          <p:cNvCxnSpPr>
            <a:cxnSpLocks/>
          </p:cNvCxnSpPr>
          <p:nvPr/>
        </p:nvCxnSpPr>
        <p:spPr>
          <a:xfrm>
            <a:off x="6079671" y="5430193"/>
            <a:ext cx="386442" cy="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746E8F5-3D85-4538-807B-D4639B945834}"/>
              </a:ext>
            </a:extLst>
          </p:cNvPr>
          <p:cNvCxnSpPr>
            <a:stCxn id="8" idx="3"/>
          </p:cNvCxnSpPr>
          <p:nvPr/>
        </p:nvCxnSpPr>
        <p:spPr>
          <a:xfrm>
            <a:off x="5304064" y="2243818"/>
            <a:ext cx="775607" cy="661307"/>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84BB246-EA57-4FCA-86FE-21EFECAF96EF}"/>
              </a:ext>
            </a:extLst>
          </p:cNvPr>
          <p:cNvCxnSpPr>
            <a:cxnSpLocks/>
            <a:stCxn id="9" idx="3"/>
          </p:cNvCxnSpPr>
          <p:nvPr/>
        </p:nvCxnSpPr>
        <p:spPr>
          <a:xfrm flipV="1">
            <a:off x="5304064" y="3899034"/>
            <a:ext cx="968828" cy="538255"/>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5EC5549-F569-4C97-88E1-041CEFB3BC67}"/>
              </a:ext>
            </a:extLst>
          </p:cNvPr>
          <p:cNvSpPr txBox="1"/>
          <p:nvPr/>
        </p:nvSpPr>
        <p:spPr>
          <a:xfrm>
            <a:off x="6079671" y="4102971"/>
            <a:ext cx="1507657" cy="369332"/>
          </a:xfrm>
          <a:prstGeom prst="rect">
            <a:avLst/>
          </a:prstGeom>
          <a:noFill/>
        </p:spPr>
        <p:txBody>
          <a:bodyPr wrap="none" rtlCol="0">
            <a:spAutoFit/>
          </a:bodyPr>
          <a:lstStyle/>
          <a:p>
            <a:r>
              <a:rPr lang="en-US" dirty="0"/>
              <a:t>User Interface</a:t>
            </a:r>
          </a:p>
        </p:txBody>
      </p:sp>
      <p:sp>
        <p:nvSpPr>
          <p:cNvPr id="72" name="TextBox 71">
            <a:extLst>
              <a:ext uri="{FF2B5EF4-FFF2-40B4-BE49-F238E27FC236}">
                <a16:creationId xmlns:a16="http://schemas.microsoft.com/office/drawing/2014/main" id="{459249BE-F31E-4547-B5AB-5133D4B51D97}"/>
              </a:ext>
            </a:extLst>
          </p:cNvPr>
          <p:cNvSpPr txBox="1"/>
          <p:nvPr/>
        </p:nvSpPr>
        <p:spPr>
          <a:xfrm>
            <a:off x="6456059" y="5238146"/>
            <a:ext cx="1010085" cy="369332"/>
          </a:xfrm>
          <a:prstGeom prst="rect">
            <a:avLst/>
          </a:prstGeom>
          <a:noFill/>
        </p:spPr>
        <p:txBody>
          <a:bodyPr wrap="none" rtlCol="0">
            <a:spAutoFit/>
          </a:bodyPr>
          <a:lstStyle/>
          <a:p>
            <a:r>
              <a:rPr lang="en-US" dirty="0"/>
              <a:t>Data Bus</a:t>
            </a:r>
          </a:p>
        </p:txBody>
      </p:sp>
      <p:sp>
        <p:nvSpPr>
          <p:cNvPr id="73" name="TextBox 72">
            <a:extLst>
              <a:ext uri="{FF2B5EF4-FFF2-40B4-BE49-F238E27FC236}">
                <a16:creationId xmlns:a16="http://schemas.microsoft.com/office/drawing/2014/main" id="{C140C262-974F-43A9-B680-C42BF30913A6}"/>
              </a:ext>
            </a:extLst>
          </p:cNvPr>
          <p:cNvSpPr txBox="1"/>
          <p:nvPr/>
        </p:nvSpPr>
        <p:spPr>
          <a:xfrm>
            <a:off x="6456058" y="5621450"/>
            <a:ext cx="1322991" cy="369332"/>
          </a:xfrm>
          <a:prstGeom prst="rect">
            <a:avLst/>
          </a:prstGeom>
          <a:noFill/>
        </p:spPr>
        <p:txBody>
          <a:bodyPr wrap="none" rtlCol="0">
            <a:spAutoFit/>
          </a:bodyPr>
          <a:lstStyle/>
          <a:p>
            <a:r>
              <a:rPr lang="en-US" dirty="0"/>
              <a:t>Address Bus</a:t>
            </a:r>
          </a:p>
        </p:txBody>
      </p:sp>
      <p:sp>
        <p:nvSpPr>
          <p:cNvPr id="74" name="TextBox 73">
            <a:extLst>
              <a:ext uri="{FF2B5EF4-FFF2-40B4-BE49-F238E27FC236}">
                <a16:creationId xmlns:a16="http://schemas.microsoft.com/office/drawing/2014/main" id="{4E7E480F-45EF-49C9-958A-E4E469D8B2A4}"/>
              </a:ext>
            </a:extLst>
          </p:cNvPr>
          <p:cNvSpPr txBox="1"/>
          <p:nvPr/>
        </p:nvSpPr>
        <p:spPr>
          <a:xfrm>
            <a:off x="6456057" y="6004754"/>
            <a:ext cx="778226" cy="369332"/>
          </a:xfrm>
          <a:prstGeom prst="rect">
            <a:avLst/>
          </a:prstGeom>
          <a:noFill/>
        </p:spPr>
        <p:txBody>
          <a:bodyPr wrap="none" rtlCol="0">
            <a:spAutoFit/>
          </a:bodyPr>
          <a:lstStyle/>
          <a:p>
            <a:r>
              <a:rPr lang="en-US" dirty="0"/>
              <a:t>Power</a:t>
            </a:r>
          </a:p>
        </p:txBody>
      </p:sp>
      <p:cxnSp>
        <p:nvCxnSpPr>
          <p:cNvPr id="35" name="Straight Connector 34">
            <a:extLst>
              <a:ext uri="{FF2B5EF4-FFF2-40B4-BE49-F238E27FC236}">
                <a16:creationId xmlns:a16="http://schemas.microsoft.com/office/drawing/2014/main" id="{D6094E80-0278-4396-B26A-C379286EEBE0}"/>
              </a:ext>
            </a:extLst>
          </p:cNvPr>
          <p:cNvCxnSpPr>
            <a:cxnSpLocks/>
          </p:cNvCxnSpPr>
          <p:nvPr/>
        </p:nvCxnSpPr>
        <p:spPr>
          <a:xfrm>
            <a:off x="3783897" y="3086445"/>
            <a:ext cx="243281"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3A8736-1494-45EB-8F8B-238957B53C9B}"/>
              </a:ext>
            </a:extLst>
          </p:cNvPr>
          <p:cNvCxnSpPr>
            <a:cxnSpLocks/>
          </p:cNvCxnSpPr>
          <p:nvPr/>
        </p:nvCxnSpPr>
        <p:spPr>
          <a:xfrm flipH="1">
            <a:off x="3771364" y="3662625"/>
            <a:ext cx="532039" cy="0"/>
          </a:xfrm>
          <a:prstGeom prst="line">
            <a:avLst/>
          </a:prstGeom>
          <a:ln w="38100">
            <a:solidFill>
              <a:srgbClr val="00FF00"/>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2796AE6-6607-43C5-93BF-361F9CA33072}"/>
              </a:ext>
            </a:extLst>
          </p:cNvPr>
          <p:cNvSpPr/>
          <p:nvPr/>
        </p:nvSpPr>
        <p:spPr>
          <a:xfrm>
            <a:off x="2680607" y="2839144"/>
            <a:ext cx="1115786" cy="102007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p:txBody>
      </p:sp>
    </p:spTree>
    <p:extLst>
      <p:ext uri="{BB962C8B-B14F-4D97-AF65-F5344CB8AC3E}">
        <p14:creationId xmlns:p14="http://schemas.microsoft.com/office/powerpoint/2010/main" val="274283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C08EEBC-853F-4681-AF1B-56DBFFF9E2D5}"/>
              </a:ext>
            </a:extLst>
          </p:cNvPr>
          <p:cNvGraphicFramePr>
            <a:graphicFrameLocks noGrp="1"/>
          </p:cNvGraphicFramePr>
          <p:nvPr>
            <p:extLst>
              <p:ext uri="{D42A27DB-BD31-4B8C-83A1-F6EECF244321}">
                <p14:modId xmlns:p14="http://schemas.microsoft.com/office/powerpoint/2010/main" val="3389204352"/>
              </p:ext>
            </p:extLst>
          </p:nvPr>
        </p:nvGraphicFramePr>
        <p:xfrm>
          <a:off x="154047" y="1180601"/>
          <a:ext cx="2552700" cy="407924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899806854"/>
                    </a:ext>
                  </a:extLst>
                </a:gridCol>
                <a:gridCol w="1905000">
                  <a:extLst>
                    <a:ext uri="{9D8B030D-6E8A-4147-A177-3AD203B41FA5}">
                      <a16:colId xmlns:a16="http://schemas.microsoft.com/office/drawing/2014/main" val="1967118241"/>
                    </a:ext>
                  </a:extLst>
                </a:gridCol>
              </a:tblGrid>
              <a:tr h="185420">
                <a:tc>
                  <a:txBody>
                    <a:bodyPr/>
                    <a:lstStyle/>
                    <a:p>
                      <a:pPr algn="l" fontAlgn="b"/>
                      <a:r>
                        <a:rPr lang="en-US" sz="1100" u="none" strike="noStrike">
                          <a:effectLst/>
                        </a:rPr>
                        <a:t>Address</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Function</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307787674"/>
                  </a:ext>
                </a:extLst>
              </a:tr>
              <a:tr h="185420">
                <a:tc>
                  <a:txBody>
                    <a:bodyPr/>
                    <a:lstStyle/>
                    <a:p>
                      <a:pPr algn="l" fontAlgn="b"/>
                      <a:r>
                        <a:rPr lang="en-US" sz="1100" u="none" strike="noStrike">
                          <a:effectLst/>
                        </a:rPr>
                        <a:t>0X0000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Page Zero Start</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973702008"/>
                  </a:ext>
                </a:extLst>
              </a:tr>
              <a:tr h="185420">
                <a:tc>
                  <a:txBody>
                    <a:bodyPr/>
                    <a:lstStyle/>
                    <a:p>
                      <a:pPr algn="l" fontAlgn="b"/>
                      <a:r>
                        <a:rPr lang="en-US" sz="1100" u="none" strike="noStrike">
                          <a:effectLst/>
                        </a:rPr>
                        <a:t>0X0100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Stack Bottom</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672983370"/>
                  </a:ext>
                </a:extLst>
              </a:tr>
              <a:tr h="185420">
                <a:tc>
                  <a:txBody>
                    <a:bodyPr/>
                    <a:lstStyle/>
                    <a:p>
                      <a:pPr algn="l" fontAlgn="b"/>
                      <a:r>
                        <a:rPr lang="en-US" sz="1100" u="none" strike="noStrike">
                          <a:effectLst/>
                        </a:rPr>
                        <a:t>0X0200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User Memory (RAM)</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765143728"/>
                  </a:ext>
                </a:extLst>
              </a:tr>
              <a:tr h="185420">
                <a:tc>
                  <a:txBody>
                    <a:bodyPr/>
                    <a:lstStyle/>
                    <a:p>
                      <a:pPr algn="l" fontAlgn="b"/>
                      <a:r>
                        <a:rPr lang="en-US" sz="1100" u="none" strike="noStrike">
                          <a:effectLst/>
                        </a:rPr>
                        <a:t>0XBFFF</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48K RAM Top</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33203025"/>
                  </a:ext>
                </a:extLst>
              </a:tr>
              <a:tr h="185420">
                <a:tc>
                  <a:txBody>
                    <a:bodyPr/>
                    <a:lstStyle/>
                    <a:p>
                      <a:pPr algn="l" fontAlgn="b"/>
                      <a:r>
                        <a:rPr lang="en-US" sz="1100" u="none" strike="noStrike">
                          <a:effectLst/>
                        </a:rPr>
                        <a:t>0XC000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4K RAM Start</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1732410"/>
                  </a:ext>
                </a:extLst>
              </a:tr>
              <a:tr h="185420">
                <a:tc>
                  <a:txBody>
                    <a:bodyPr/>
                    <a:lstStyle/>
                    <a:p>
                      <a:pPr algn="l" fontAlgn="b"/>
                      <a:r>
                        <a:rPr lang="en-US" sz="1100" u="none" strike="noStrike">
                          <a:effectLst/>
                        </a:rPr>
                        <a:t>0XCFFF</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4K RAM Top</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197018574"/>
                  </a:ext>
                </a:extLst>
              </a:tr>
              <a:tr h="185420">
                <a:tc>
                  <a:txBody>
                    <a:bodyPr/>
                    <a:lstStyle/>
                    <a:p>
                      <a:pPr algn="l" fontAlgn="b"/>
                      <a:r>
                        <a:rPr lang="en-US" sz="1100" u="none" strike="noStrike">
                          <a:effectLst/>
                        </a:rPr>
                        <a:t>0XD000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Blank 4K Slot</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186653546"/>
                  </a:ext>
                </a:extLst>
              </a:tr>
              <a:tr h="185420">
                <a:tc>
                  <a:txBody>
                    <a:bodyPr/>
                    <a:lstStyle/>
                    <a:p>
                      <a:pPr algn="l" fontAlgn="b"/>
                      <a:r>
                        <a:rPr lang="en-US" sz="1100" u="none" strike="noStrike">
                          <a:effectLst/>
                        </a:rPr>
                        <a:t>0XE000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pl-PL" sz="1100" u="none" strike="noStrike">
                          <a:effectLst/>
                        </a:rPr>
                        <a:t>I/O Board RAM (2K)</a:t>
                      </a:r>
                      <a:endParaRPr lang="pl-PL"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526594631"/>
                  </a:ext>
                </a:extLst>
              </a:tr>
              <a:tr h="185420">
                <a:tc>
                  <a:txBody>
                    <a:bodyPr/>
                    <a:lstStyle/>
                    <a:p>
                      <a:pPr algn="l" fontAlgn="b"/>
                      <a:r>
                        <a:rPr lang="en-US" sz="1100" u="none" strike="noStrike">
                          <a:effectLst/>
                        </a:rPr>
                        <a:t>0XE800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Video RAM (1K)</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783737590"/>
                  </a:ext>
                </a:extLst>
              </a:tr>
              <a:tr h="185420">
                <a:tc>
                  <a:txBody>
                    <a:bodyPr/>
                    <a:lstStyle/>
                    <a:p>
                      <a:pPr algn="l" fontAlgn="b"/>
                      <a:r>
                        <a:rPr lang="en-US" sz="1100" u="none" strike="noStrike">
                          <a:effectLst/>
                        </a:rPr>
                        <a:t>0XEC00 </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GP I/O Space</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022953165"/>
                  </a:ext>
                </a:extLst>
              </a:tr>
              <a:tr h="185420">
                <a:tc>
                  <a:txBody>
                    <a:bodyPr/>
                    <a:lstStyle/>
                    <a:p>
                      <a:pPr algn="l" fontAlgn="b"/>
                      <a:r>
                        <a:rPr lang="en-US" sz="1100" u="none" strike="noStrike">
                          <a:effectLst/>
                        </a:rPr>
                        <a:t>0XEE00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KBD I/O</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970218493"/>
                  </a:ext>
                </a:extLst>
              </a:tr>
              <a:tr h="185420">
                <a:tc>
                  <a:txBody>
                    <a:bodyPr/>
                    <a:lstStyle/>
                    <a:p>
                      <a:pPr algn="l" fontAlgn="b"/>
                      <a:r>
                        <a:rPr lang="en-US" sz="1100" u="none" strike="noStrike">
                          <a:effectLst/>
                        </a:rPr>
                        <a:t>0XEE01</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pl-PL" sz="1100" u="none" strike="noStrike">
                          <a:effectLst/>
                        </a:rPr>
                        <a:t>GP I/O slot 2</a:t>
                      </a:r>
                      <a:endParaRPr lang="pl-PL"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58063474"/>
                  </a:ext>
                </a:extLst>
              </a:tr>
              <a:tr h="185420">
                <a:tc>
                  <a:txBody>
                    <a:bodyPr/>
                    <a:lstStyle/>
                    <a:p>
                      <a:pPr algn="l" fontAlgn="b"/>
                      <a:r>
                        <a:rPr lang="en-US" sz="1100" u="none" strike="noStrike">
                          <a:effectLst/>
                        </a:rPr>
                        <a:t>0XEE02</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pl-PL" sz="1100" u="none" strike="noStrike">
                          <a:effectLst/>
                        </a:rPr>
                        <a:t>GP I/O slot 3</a:t>
                      </a:r>
                      <a:endParaRPr lang="pl-PL"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338822823"/>
                  </a:ext>
                </a:extLst>
              </a:tr>
              <a:tr h="185420">
                <a:tc>
                  <a:txBody>
                    <a:bodyPr/>
                    <a:lstStyle/>
                    <a:p>
                      <a:pPr algn="l" fontAlgn="b"/>
                      <a:r>
                        <a:rPr lang="en-US" sz="1100" u="none" strike="noStrike">
                          <a:effectLst/>
                        </a:rPr>
                        <a:t>0XEE03</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pl-PL" sz="1100" u="none" strike="noStrike">
                          <a:effectLst/>
                        </a:rPr>
                        <a:t>GP I/O slot 4</a:t>
                      </a:r>
                      <a:endParaRPr lang="pl-PL"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375902738"/>
                  </a:ext>
                </a:extLst>
              </a:tr>
              <a:tr h="185420">
                <a:tc>
                  <a:txBody>
                    <a:bodyPr/>
                    <a:lstStyle/>
                    <a:p>
                      <a:pPr algn="l" fontAlgn="b"/>
                      <a:r>
                        <a:rPr lang="en-US" sz="1100" u="none" strike="noStrike">
                          <a:effectLst/>
                        </a:rPr>
                        <a:t>0XF000</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ROM Space</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945406718"/>
                  </a:ext>
                </a:extLst>
              </a:tr>
              <a:tr h="185420">
                <a:tc>
                  <a:txBody>
                    <a:bodyPr/>
                    <a:lstStyle/>
                    <a:p>
                      <a:pPr algn="l" fontAlgn="b"/>
                      <a:r>
                        <a:rPr lang="en-US" sz="1100" u="none" strike="noStrike">
                          <a:effectLst/>
                        </a:rPr>
                        <a:t>0XFFFA</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NMI Lo Addr Vector</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84101972"/>
                  </a:ext>
                </a:extLst>
              </a:tr>
              <a:tr h="185420">
                <a:tc>
                  <a:txBody>
                    <a:bodyPr/>
                    <a:lstStyle/>
                    <a:p>
                      <a:pPr algn="l" fontAlgn="b"/>
                      <a:r>
                        <a:rPr lang="en-US" sz="1100" u="none" strike="noStrike">
                          <a:effectLst/>
                        </a:rPr>
                        <a:t>0XFFFB</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NMI Hi Addr Vector</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534856741"/>
                  </a:ext>
                </a:extLst>
              </a:tr>
              <a:tr h="185420">
                <a:tc>
                  <a:txBody>
                    <a:bodyPr/>
                    <a:lstStyle/>
                    <a:p>
                      <a:pPr algn="l" fontAlgn="b"/>
                      <a:r>
                        <a:rPr lang="en-US" sz="1100" u="none" strike="noStrike">
                          <a:effectLst/>
                        </a:rPr>
                        <a:t>0XFFFC</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Reset Lo Addr Vector</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111385887"/>
                  </a:ext>
                </a:extLst>
              </a:tr>
              <a:tr h="185420">
                <a:tc>
                  <a:txBody>
                    <a:bodyPr/>
                    <a:lstStyle/>
                    <a:p>
                      <a:pPr algn="l" fontAlgn="b"/>
                      <a:r>
                        <a:rPr lang="en-US" sz="1100" u="none" strike="noStrike">
                          <a:effectLst/>
                        </a:rPr>
                        <a:t>0XFFFD</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a:effectLst/>
                        </a:rPr>
                        <a:t>Reset Hi Addr Vector</a:t>
                      </a:r>
                      <a:endParaRPr lang="en-U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0103895"/>
                  </a:ext>
                </a:extLst>
              </a:tr>
              <a:tr h="185420">
                <a:tc>
                  <a:txBody>
                    <a:bodyPr/>
                    <a:lstStyle/>
                    <a:p>
                      <a:pPr algn="l" fontAlgn="b"/>
                      <a:r>
                        <a:rPr lang="en-US" sz="1100" u="none" strike="noStrike">
                          <a:effectLst/>
                        </a:rPr>
                        <a:t>0XFFFE</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s-ES" sz="1100" u="none" strike="noStrike">
                          <a:effectLst/>
                        </a:rPr>
                        <a:t>IRQ/BRK Lo Addr Vector</a:t>
                      </a:r>
                      <a:endParaRPr lang="es-ES" sz="11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404299946"/>
                  </a:ext>
                </a:extLst>
              </a:tr>
              <a:tr h="185420">
                <a:tc>
                  <a:txBody>
                    <a:bodyPr/>
                    <a:lstStyle/>
                    <a:p>
                      <a:pPr algn="l" fontAlgn="b"/>
                      <a:r>
                        <a:rPr lang="en-US" sz="1100" u="none" strike="noStrike">
                          <a:effectLst/>
                        </a:rPr>
                        <a:t>0XFFFF</a:t>
                      </a:r>
                      <a:endParaRPr lang="en-US" sz="1100" b="0" i="0" u="none" strike="noStrike">
                        <a:solidFill>
                          <a:srgbClr val="000000"/>
                        </a:solidFill>
                        <a:effectLst/>
                        <a:latin typeface="Calibri" panose="020F0502020204030204" pitchFamily="34" charset="0"/>
                      </a:endParaRPr>
                    </a:p>
                  </a:txBody>
                  <a:tcPr marL="5443" marR="5443" marT="5443" marB="0" anchor="b"/>
                </a:tc>
                <a:tc>
                  <a:txBody>
                    <a:bodyPr/>
                    <a:lstStyle/>
                    <a:p>
                      <a:pPr algn="l" fontAlgn="b"/>
                      <a:r>
                        <a:rPr lang="en-US" sz="1100" u="none" strike="noStrike" dirty="0">
                          <a:effectLst/>
                        </a:rPr>
                        <a:t>IRQ/BRK Hi </a:t>
                      </a:r>
                      <a:r>
                        <a:rPr lang="en-US" sz="1100" u="none" strike="noStrike" dirty="0" err="1">
                          <a:effectLst/>
                        </a:rPr>
                        <a:t>Addr</a:t>
                      </a:r>
                      <a:r>
                        <a:rPr lang="en-US" sz="1100" u="none" strike="noStrike" dirty="0">
                          <a:effectLst/>
                        </a:rPr>
                        <a:t> Vector</a:t>
                      </a:r>
                      <a:endParaRPr lang="en-US" sz="11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02724847"/>
                  </a:ext>
                </a:extLst>
              </a:tr>
            </a:tbl>
          </a:graphicData>
        </a:graphic>
      </p:graphicFrame>
      <p:cxnSp>
        <p:nvCxnSpPr>
          <p:cNvPr id="32" name="Straight Arrow Connector 31">
            <a:extLst>
              <a:ext uri="{FF2B5EF4-FFF2-40B4-BE49-F238E27FC236}">
                <a16:creationId xmlns:a16="http://schemas.microsoft.com/office/drawing/2014/main" id="{E02D66CE-DCBE-4B1F-AEC7-0A2F59E730E1}"/>
              </a:ext>
            </a:extLst>
          </p:cNvPr>
          <p:cNvCxnSpPr>
            <a:cxnSpLocks/>
          </p:cNvCxnSpPr>
          <p:nvPr/>
        </p:nvCxnSpPr>
        <p:spPr>
          <a:xfrm>
            <a:off x="5362575" y="2438400"/>
            <a:ext cx="0" cy="2495550"/>
          </a:xfrm>
          <a:prstGeom prst="straightConnector1">
            <a:avLst/>
          </a:prstGeom>
          <a:ln w="38100">
            <a:solidFill>
              <a:srgbClr val="00FF00"/>
            </a:solidFill>
            <a:tailEnd type="stealth" w="med"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B95679-2833-4060-97B2-E15A44F18CB5}"/>
              </a:ext>
            </a:extLst>
          </p:cNvPr>
          <p:cNvSpPr>
            <a:spLocks noGrp="1"/>
          </p:cNvSpPr>
          <p:nvPr>
            <p:ph type="title"/>
          </p:nvPr>
        </p:nvSpPr>
        <p:spPr/>
        <p:txBody>
          <a:bodyPr/>
          <a:lstStyle/>
          <a:p>
            <a:r>
              <a:rPr lang="en-US" dirty="0"/>
              <a:t>CPU Card Block Diagram</a:t>
            </a:r>
          </a:p>
        </p:txBody>
      </p:sp>
      <p:sp>
        <p:nvSpPr>
          <p:cNvPr id="4" name="Rectangle 3">
            <a:extLst>
              <a:ext uri="{FF2B5EF4-FFF2-40B4-BE49-F238E27FC236}">
                <a16:creationId xmlns:a16="http://schemas.microsoft.com/office/drawing/2014/main" id="{4B67E097-AC12-4E99-A62E-C438713BFFDD}"/>
              </a:ext>
            </a:extLst>
          </p:cNvPr>
          <p:cNvSpPr/>
          <p:nvPr/>
        </p:nvSpPr>
        <p:spPr>
          <a:xfrm>
            <a:off x="3987179" y="1670957"/>
            <a:ext cx="1115786" cy="4225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CPU</a:t>
            </a:r>
          </a:p>
          <a:p>
            <a:pPr algn="ctr"/>
            <a:r>
              <a:rPr lang="en-US" dirty="0">
                <a:solidFill>
                  <a:schemeClr val="tx1"/>
                </a:solidFill>
              </a:rPr>
              <a:t>(6502)</a:t>
            </a:r>
          </a:p>
        </p:txBody>
      </p:sp>
      <p:sp>
        <p:nvSpPr>
          <p:cNvPr id="8" name="Rectangle 7">
            <a:extLst>
              <a:ext uri="{FF2B5EF4-FFF2-40B4-BE49-F238E27FC236}">
                <a16:creationId xmlns:a16="http://schemas.microsoft.com/office/drawing/2014/main" id="{09ACC549-72E8-4E73-AD3A-5109F0596451}"/>
              </a:ext>
            </a:extLst>
          </p:cNvPr>
          <p:cNvSpPr/>
          <p:nvPr/>
        </p:nvSpPr>
        <p:spPr>
          <a:xfrm>
            <a:off x="5882654" y="1670957"/>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 Bus Drivers</a:t>
            </a:r>
          </a:p>
        </p:txBody>
      </p:sp>
      <p:sp>
        <p:nvSpPr>
          <p:cNvPr id="9" name="Rectangle 8">
            <a:extLst>
              <a:ext uri="{FF2B5EF4-FFF2-40B4-BE49-F238E27FC236}">
                <a16:creationId xmlns:a16="http://schemas.microsoft.com/office/drawing/2014/main" id="{15D1FDF6-C49F-44B9-BB83-CD9A9472A129}"/>
              </a:ext>
            </a:extLst>
          </p:cNvPr>
          <p:cNvSpPr/>
          <p:nvPr/>
        </p:nvSpPr>
        <p:spPr>
          <a:xfrm>
            <a:off x="5882654" y="3147332"/>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Bus Drivers</a:t>
            </a:r>
          </a:p>
        </p:txBody>
      </p:sp>
      <p:sp>
        <p:nvSpPr>
          <p:cNvPr id="10" name="Rectangle 9">
            <a:extLst>
              <a:ext uri="{FF2B5EF4-FFF2-40B4-BE49-F238E27FC236}">
                <a16:creationId xmlns:a16="http://schemas.microsoft.com/office/drawing/2014/main" id="{290054E3-D2AA-4B0A-A7F4-76B8F41480E2}"/>
              </a:ext>
            </a:extLst>
          </p:cNvPr>
          <p:cNvSpPr/>
          <p:nvPr/>
        </p:nvSpPr>
        <p:spPr>
          <a:xfrm>
            <a:off x="5882654" y="4623707"/>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 Decode Logic</a:t>
            </a:r>
          </a:p>
        </p:txBody>
      </p:sp>
      <p:sp>
        <p:nvSpPr>
          <p:cNvPr id="11" name="Rectangle 10">
            <a:extLst>
              <a:ext uri="{FF2B5EF4-FFF2-40B4-BE49-F238E27FC236}">
                <a16:creationId xmlns:a16="http://schemas.microsoft.com/office/drawing/2014/main" id="{7513C0FA-56AB-4559-904C-E9A1B60CE057}"/>
              </a:ext>
            </a:extLst>
          </p:cNvPr>
          <p:cNvSpPr/>
          <p:nvPr/>
        </p:nvSpPr>
        <p:spPr>
          <a:xfrm>
            <a:off x="2266951" y="1670957"/>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Clock</a:t>
            </a:r>
          </a:p>
          <a:p>
            <a:pPr algn="ctr"/>
            <a:r>
              <a:rPr lang="en-US" dirty="0">
                <a:solidFill>
                  <a:schemeClr val="tx1"/>
                </a:solidFill>
              </a:rPr>
              <a:t>&amp; Timing</a:t>
            </a:r>
          </a:p>
        </p:txBody>
      </p:sp>
      <p:sp>
        <p:nvSpPr>
          <p:cNvPr id="12" name="Rectangle 11">
            <a:extLst>
              <a:ext uri="{FF2B5EF4-FFF2-40B4-BE49-F238E27FC236}">
                <a16:creationId xmlns:a16="http://schemas.microsoft.com/office/drawing/2014/main" id="{ADF5D62E-7E69-44BD-B3D9-4BF385C5C2FA}"/>
              </a:ext>
            </a:extLst>
          </p:cNvPr>
          <p:cNvSpPr/>
          <p:nvPr/>
        </p:nvSpPr>
        <p:spPr>
          <a:xfrm>
            <a:off x="2266951" y="4623707"/>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Control &amp;</a:t>
            </a:r>
          </a:p>
          <a:p>
            <a:pPr algn="ctr"/>
            <a:r>
              <a:rPr lang="en-US" dirty="0">
                <a:solidFill>
                  <a:schemeClr val="tx1"/>
                </a:solidFill>
              </a:rPr>
              <a:t>Status Signals</a:t>
            </a:r>
          </a:p>
        </p:txBody>
      </p:sp>
      <p:sp>
        <p:nvSpPr>
          <p:cNvPr id="13" name="Arrow: Right 12">
            <a:extLst>
              <a:ext uri="{FF2B5EF4-FFF2-40B4-BE49-F238E27FC236}">
                <a16:creationId xmlns:a16="http://schemas.microsoft.com/office/drawing/2014/main" id="{E748D9B5-CE35-49B6-B63F-F482225A6D52}"/>
              </a:ext>
            </a:extLst>
          </p:cNvPr>
          <p:cNvSpPr/>
          <p:nvPr/>
        </p:nvSpPr>
        <p:spPr>
          <a:xfrm>
            <a:off x="6885213" y="3454853"/>
            <a:ext cx="1934935" cy="657225"/>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Bus (8)</a:t>
            </a:r>
          </a:p>
        </p:txBody>
      </p:sp>
      <p:sp>
        <p:nvSpPr>
          <p:cNvPr id="14" name="Arrow: Right 13">
            <a:extLst>
              <a:ext uri="{FF2B5EF4-FFF2-40B4-BE49-F238E27FC236}">
                <a16:creationId xmlns:a16="http://schemas.microsoft.com/office/drawing/2014/main" id="{AE7E4529-0BB0-4B6C-BC6C-FA377D62B8D5}"/>
              </a:ext>
            </a:extLst>
          </p:cNvPr>
          <p:cNvSpPr/>
          <p:nvPr/>
        </p:nvSpPr>
        <p:spPr>
          <a:xfrm>
            <a:off x="6877048" y="1978478"/>
            <a:ext cx="1943101" cy="657225"/>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 Bus (16)</a:t>
            </a:r>
          </a:p>
        </p:txBody>
      </p:sp>
      <p:cxnSp>
        <p:nvCxnSpPr>
          <p:cNvPr id="15" name="Straight Arrow Connector 14">
            <a:extLst>
              <a:ext uri="{FF2B5EF4-FFF2-40B4-BE49-F238E27FC236}">
                <a16:creationId xmlns:a16="http://schemas.microsoft.com/office/drawing/2014/main" id="{EA6594DC-1EC4-4D03-BF6B-4BD97E5B59C7}"/>
              </a:ext>
            </a:extLst>
          </p:cNvPr>
          <p:cNvCxnSpPr>
            <a:cxnSpLocks/>
          </p:cNvCxnSpPr>
          <p:nvPr/>
        </p:nvCxnSpPr>
        <p:spPr>
          <a:xfrm>
            <a:off x="6885213" y="4758418"/>
            <a:ext cx="1934935"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BD06439-B33C-4C2A-B0E0-645DDE142BCB}"/>
              </a:ext>
            </a:extLst>
          </p:cNvPr>
          <p:cNvCxnSpPr>
            <a:cxnSpLocks/>
          </p:cNvCxnSpPr>
          <p:nvPr/>
        </p:nvCxnSpPr>
        <p:spPr>
          <a:xfrm>
            <a:off x="6885213" y="5063218"/>
            <a:ext cx="1934935"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C433DB-8279-4548-9E07-5735B292C069}"/>
              </a:ext>
            </a:extLst>
          </p:cNvPr>
          <p:cNvCxnSpPr>
            <a:cxnSpLocks/>
          </p:cNvCxnSpPr>
          <p:nvPr/>
        </p:nvCxnSpPr>
        <p:spPr>
          <a:xfrm>
            <a:off x="6885213" y="5368018"/>
            <a:ext cx="1934935"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2CD402-522F-4351-8B73-79F2CC36BA57}"/>
              </a:ext>
            </a:extLst>
          </p:cNvPr>
          <p:cNvCxnSpPr>
            <a:cxnSpLocks/>
          </p:cNvCxnSpPr>
          <p:nvPr/>
        </p:nvCxnSpPr>
        <p:spPr>
          <a:xfrm>
            <a:off x="6885213" y="5672818"/>
            <a:ext cx="1934935"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963647-42F7-4620-96EB-696C341FBAFB}"/>
              </a:ext>
            </a:extLst>
          </p:cNvPr>
          <p:cNvSpPr txBox="1"/>
          <p:nvPr/>
        </p:nvSpPr>
        <p:spPr>
          <a:xfrm>
            <a:off x="6977752" y="4439041"/>
            <a:ext cx="1510670" cy="369332"/>
          </a:xfrm>
          <a:prstGeom prst="rect">
            <a:avLst/>
          </a:prstGeom>
          <a:noFill/>
        </p:spPr>
        <p:txBody>
          <a:bodyPr wrap="none" rtlCol="0">
            <a:spAutoFit/>
          </a:bodyPr>
          <a:lstStyle/>
          <a:p>
            <a:r>
              <a:rPr lang="en-US" dirty="0"/>
              <a:t>Memory Read</a:t>
            </a:r>
          </a:p>
        </p:txBody>
      </p:sp>
      <p:sp>
        <p:nvSpPr>
          <p:cNvPr id="24" name="TextBox 23">
            <a:extLst>
              <a:ext uri="{FF2B5EF4-FFF2-40B4-BE49-F238E27FC236}">
                <a16:creationId xmlns:a16="http://schemas.microsoft.com/office/drawing/2014/main" id="{7EFFB892-6C1B-4024-BF00-8646949F73CD}"/>
              </a:ext>
            </a:extLst>
          </p:cNvPr>
          <p:cNvSpPr txBox="1"/>
          <p:nvPr/>
        </p:nvSpPr>
        <p:spPr>
          <a:xfrm>
            <a:off x="6985915" y="4758026"/>
            <a:ext cx="1563185" cy="369332"/>
          </a:xfrm>
          <a:prstGeom prst="rect">
            <a:avLst/>
          </a:prstGeom>
          <a:noFill/>
        </p:spPr>
        <p:txBody>
          <a:bodyPr wrap="none" rtlCol="0">
            <a:spAutoFit/>
          </a:bodyPr>
          <a:lstStyle/>
          <a:p>
            <a:r>
              <a:rPr lang="en-US" dirty="0"/>
              <a:t>Memory Write</a:t>
            </a:r>
          </a:p>
        </p:txBody>
      </p:sp>
      <p:sp>
        <p:nvSpPr>
          <p:cNvPr id="25" name="TextBox 24">
            <a:extLst>
              <a:ext uri="{FF2B5EF4-FFF2-40B4-BE49-F238E27FC236}">
                <a16:creationId xmlns:a16="http://schemas.microsoft.com/office/drawing/2014/main" id="{0F8FC7EC-45BF-48CA-965B-F9E6ECAEEF9C}"/>
              </a:ext>
            </a:extLst>
          </p:cNvPr>
          <p:cNvSpPr txBox="1"/>
          <p:nvPr/>
        </p:nvSpPr>
        <p:spPr>
          <a:xfrm>
            <a:off x="6994078" y="5038911"/>
            <a:ext cx="1006173" cy="369332"/>
          </a:xfrm>
          <a:prstGeom prst="rect">
            <a:avLst/>
          </a:prstGeom>
          <a:noFill/>
        </p:spPr>
        <p:txBody>
          <a:bodyPr wrap="none" rtlCol="0">
            <a:spAutoFit/>
          </a:bodyPr>
          <a:lstStyle/>
          <a:p>
            <a:r>
              <a:rPr lang="en-US" dirty="0"/>
              <a:t>I/O Read</a:t>
            </a:r>
          </a:p>
        </p:txBody>
      </p:sp>
      <p:sp>
        <p:nvSpPr>
          <p:cNvPr id="26" name="TextBox 25">
            <a:extLst>
              <a:ext uri="{FF2B5EF4-FFF2-40B4-BE49-F238E27FC236}">
                <a16:creationId xmlns:a16="http://schemas.microsoft.com/office/drawing/2014/main" id="{6F440DA7-083B-45E8-8CC3-58A129B4EB1D}"/>
              </a:ext>
            </a:extLst>
          </p:cNvPr>
          <p:cNvSpPr txBox="1"/>
          <p:nvPr/>
        </p:nvSpPr>
        <p:spPr>
          <a:xfrm>
            <a:off x="7002241" y="5367421"/>
            <a:ext cx="1058688" cy="369332"/>
          </a:xfrm>
          <a:prstGeom prst="rect">
            <a:avLst/>
          </a:prstGeom>
          <a:noFill/>
        </p:spPr>
        <p:txBody>
          <a:bodyPr wrap="none" rtlCol="0">
            <a:spAutoFit/>
          </a:bodyPr>
          <a:lstStyle/>
          <a:p>
            <a:r>
              <a:rPr lang="en-US" dirty="0"/>
              <a:t>I/O Write</a:t>
            </a:r>
          </a:p>
        </p:txBody>
      </p:sp>
      <p:sp>
        <p:nvSpPr>
          <p:cNvPr id="27" name="Arrow: Right 26">
            <a:extLst>
              <a:ext uri="{FF2B5EF4-FFF2-40B4-BE49-F238E27FC236}">
                <a16:creationId xmlns:a16="http://schemas.microsoft.com/office/drawing/2014/main" id="{B873C66F-DA32-4480-8056-F975AD65FEEA}"/>
              </a:ext>
            </a:extLst>
          </p:cNvPr>
          <p:cNvSpPr/>
          <p:nvPr/>
        </p:nvSpPr>
        <p:spPr>
          <a:xfrm>
            <a:off x="5106763" y="1953119"/>
            <a:ext cx="775891" cy="657225"/>
          </a:xfrm>
          <a:prstGeom prst="rightArrow">
            <a:avLst/>
          </a:prstGeom>
          <a:solidFill>
            <a:srgbClr val="CCFFCC"/>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Arrow: Right 27">
            <a:extLst>
              <a:ext uri="{FF2B5EF4-FFF2-40B4-BE49-F238E27FC236}">
                <a16:creationId xmlns:a16="http://schemas.microsoft.com/office/drawing/2014/main" id="{83728721-24E5-4AC1-918D-099EB97167EE}"/>
              </a:ext>
            </a:extLst>
          </p:cNvPr>
          <p:cNvSpPr/>
          <p:nvPr/>
        </p:nvSpPr>
        <p:spPr>
          <a:xfrm>
            <a:off x="5111129" y="3447471"/>
            <a:ext cx="771526" cy="657225"/>
          </a:xfrm>
          <a:prstGeom prst="rightArrow">
            <a:avLst/>
          </a:prstGeom>
          <a:solidFill>
            <a:srgbClr val="CCEC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64B867FC-2F77-4654-9D54-037CAEDA5EC0}"/>
              </a:ext>
            </a:extLst>
          </p:cNvPr>
          <p:cNvCxnSpPr>
            <a:cxnSpLocks/>
          </p:cNvCxnSpPr>
          <p:nvPr/>
        </p:nvCxnSpPr>
        <p:spPr>
          <a:xfrm>
            <a:off x="5102965" y="5127358"/>
            <a:ext cx="771525"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9723F35-B1DB-4844-B1CD-CDFD16FE9C05}"/>
              </a:ext>
            </a:extLst>
          </p:cNvPr>
          <p:cNvCxnSpPr>
            <a:cxnSpLocks/>
          </p:cNvCxnSpPr>
          <p:nvPr/>
        </p:nvCxnSpPr>
        <p:spPr>
          <a:xfrm>
            <a:off x="5111129" y="5437191"/>
            <a:ext cx="771525"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184303-7875-4943-8602-7A0D4A29F061}"/>
              </a:ext>
            </a:extLst>
          </p:cNvPr>
          <p:cNvCxnSpPr>
            <a:cxnSpLocks/>
          </p:cNvCxnSpPr>
          <p:nvPr/>
        </p:nvCxnSpPr>
        <p:spPr>
          <a:xfrm flipV="1">
            <a:off x="5362575" y="4933950"/>
            <a:ext cx="528242" cy="1"/>
          </a:xfrm>
          <a:prstGeom prst="straightConnector1">
            <a:avLst/>
          </a:prstGeom>
          <a:ln w="38100">
            <a:solidFill>
              <a:srgbClr val="00FF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0FA6C09-DB88-470F-A464-74486DC4F3F4}"/>
              </a:ext>
            </a:extLst>
          </p:cNvPr>
          <p:cNvCxnSpPr>
            <a:cxnSpLocks/>
          </p:cNvCxnSpPr>
          <p:nvPr/>
        </p:nvCxnSpPr>
        <p:spPr>
          <a:xfrm>
            <a:off x="3261347" y="4894266"/>
            <a:ext cx="738443"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F679E87-087C-4D09-9F5C-215FB930421A}"/>
              </a:ext>
            </a:extLst>
          </p:cNvPr>
          <p:cNvCxnSpPr>
            <a:cxnSpLocks/>
          </p:cNvCxnSpPr>
          <p:nvPr/>
        </p:nvCxnSpPr>
        <p:spPr>
          <a:xfrm>
            <a:off x="3261347" y="5127358"/>
            <a:ext cx="738443"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D09898F-C8CB-406B-8413-531BDD077D42}"/>
              </a:ext>
            </a:extLst>
          </p:cNvPr>
          <p:cNvCxnSpPr>
            <a:cxnSpLocks/>
          </p:cNvCxnSpPr>
          <p:nvPr/>
        </p:nvCxnSpPr>
        <p:spPr>
          <a:xfrm flipH="1">
            <a:off x="3261347" y="5736752"/>
            <a:ext cx="717668" cy="1"/>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8F1787-3543-4DA5-A390-1CED7328D96E}"/>
              </a:ext>
            </a:extLst>
          </p:cNvPr>
          <p:cNvCxnSpPr>
            <a:cxnSpLocks/>
          </p:cNvCxnSpPr>
          <p:nvPr/>
        </p:nvCxnSpPr>
        <p:spPr>
          <a:xfrm flipH="1">
            <a:off x="3282122" y="5410739"/>
            <a:ext cx="717668" cy="1"/>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2930E76-B6E4-4812-A733-2EB77B92C782}"/>
              </a:ext>
            </a:extLst>
          </p:cNvPr>
          <p:cNvCxnSpPr>
            <a:cxnSpLocks/>
          </p:cNvCxnSpPr>
          <p:nvPr/>
        </p:nvCxnSpPr>
        <p:spPr>
          <a:xfrm>
            <a:off x="3271734" y="2307090"/>
            <a:ext cx="738443"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10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598C-BFEF-42E3-B773-A24C16A0719C}"/>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8E78873-95F5-47F6-837E-8128B368E8F2}"/>
              </a:ext>
            </a:extLst>
          </p:cNvPr>
          <p:cNvPicPr>
            <a:picLocks noChangeAspect="1"/>
          </p:cNvPicPr>
          <p:nvPr/>
        </p:nvPicPr>
        <p:blipFill>
          <a:blip r:embed="rId2"/>
          <a:stretch>
            <a:fillRect/>
          </a:stretch>
        </p:blipFill>
        <p:spPr>
          <a:xfrm>
            <a:off x="751398" y="1257231"/>
            <a:ext cx="7641203" cy="5423009"/>
          </a:xfrm>
          <a:prstGeom prst="rect">
            <a:avLst/>
          </a:prstGeom>
        </p:spPr>
      </p:pic>
    </p:spTree>
    <p:extLst>
      <p:ext uri="{BB962C8B-B14F-4D97-AF65-F5344CB8AC3E}">
        <p14:creationId xmlns:p14="http://schemas.microsoft.com/office/powerpoint/2010/main" val="68898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7731-3D8D-471A-BB7B-6F6FF978BB86}"/>
              </a:ext>
            </a:extLst>
          </p:cNvPr>
          <p:cNvSpPr>
            <a:spLocks noGrp="1"/>
          </p:cNvSpPr>
          <p:nvPr>
            <p:ph type="title"/>
          </p:nvPr>
        </p:nvSpPr>
        <p:spPr/>
        <p:txBody>
          <a:bodyPr/>
          <a:lstStyle/>
          <a:p>
            <a:r>
              <a:rPr lang="en-US" dirty="0"/>
              <a:t>CPU Logic Decoding Address Blocks</a:t>
            </a:r>
          </a:p>
        </p:txBody>
      </p:sp>
      <p:pic>
        <p:nvPicPr>
          <p:cNvPr id="9" name="Content Placeholder 8">
            <a:extLst>
              <a:ext uri="{FF2B5EF4-FFF2-40B4-BE49-F238E27FC236}">
                <a16:creationId xmlns:a16="http://schemas.microsoft.com/office/drawing/2014/main" id="{FB108A1D-2FBB-4B41-97B4-4B4E4AD7FF7E}"/>
              </a:ext>
            </a:extLst>
          </p:cNvPr>
          <p:cNvPicPr>
            <a:picLocks noGrp="1" noChangeAspect="1"/>
          </p:cNvPicPr>
          <p:nvPr>
            <p:ph idx="1"/>
          </p:nvPr>
        </p:nvPicPr>
        <p:blipFill>
          <a:blip r:embed="rId2"/>
          <a:stretch>
            <a:fillRect/>
          </a:stretch>
        </p:blipFill>
        <p:spPr>
          <a:xfrm>
            <a:off x="354182" y="1038226"/>
            <a:ext cx="7460807" cy="5693774"/>
          </a:xfrm>
        </p:spPr>
      </p:pic>
    </p:spTree>
    <p:extLst>
      <p:ext uri="{BB962C8B-B14F-4D97-AF65-F5344CB8AC3E}">
        <p14:creationId xmlns:p14="http://schemas.microsoft.com/office/powerpoint/2010/main" val="2485985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Right 6">
            <a:extLst>
              <a:ext uri="{FF2B5EF4-FFF2-40B4-BE49-F238E27FC236}">
                <a16:creationId xmlns:a16="http://schemas.microsoft.com/office/drawing/2014/main" id="{EF8C07DD-BDDE-4110-AFCD-41EF47781E06}"/>
              </a:ext>
            </a:extLst>
          </p:cNvPr>
          <p:cNvSpPr/>
          <p:nvPr/>
        </p:nvSpPr>
        <p:spPr>
          <a:xfrm>
            <a:off x="904875" y="4634199"/>
            <a:ext cx="6674304" cy="657225"/>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Data Bus (8)</a:t>
            </a:r>
          </a:p>
        </p:txBody>
      </p:sp>
      <p:sp>
        <p:nvSpPr>
          <p:cNvPr id="8" name="Arrow: Right 7">
            <a:extLst>
              <a:ext uri="{FF2B5EF4-FFF2-40B4-BE49-F238E27FC236}">
                <a16:creationId xmlns:a16="http://schemas.microsoft.com/office/drawing/2014/main" id="{7C9E3A64-D0D2-44FD-B6D0-4D5349FF6ABC}"/>
              </a:ext>
            </a:extLst>
          </p:cNvPr>
          <p:cNvSpPr/>
          <p:nvPr/>
        </p:nvSpPr>
        <p:spPr>
          <a:xfrm>
            <a:off x="904876" y="3748374"/>
            <a:ext cx="6674304" cy="657225"/>
          </a:xfrm>
          <a:prstGeom prst="rightArrow">
            <a:avLst/>
          </a:prstGeom>
          <a:solidFill>
            <a:srgbClr val="00FF00"/>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Address Bus (16)</a:t>
            </a:r>
          </a:p>
        </p:txBody>
      </p:sp>
      <p:sp>
        <p:nvSpPr>
          <p:cNvPr id="2" name="Title 1">
            <a:extLst>
              <a:ext uri="{FF2B5EF4-FFF2-40B4-BE49-F238E27FC236}">
                <a16:creationId xmlns:a16="http://schemas.microsoft.com/office/drawing/2014/main" id="{DB572AC4-C624-40D8-8C5D-6BC36DA96144}"/>
              </a:ext>
            </a:extLst>
          </p:cNvPr>
          <p:cNvSpPr>
            <a:spLocks noGrp="1"/>
          </p:cNvSpPr>
          <p:nvPr>
            <p:ph type="title"/>
          </p:nvPr>
        </p:nvSpPr>
        <p:spPr/>
        <p:txBody>
          <a:bodyPr/>
          <a:lstStyle/>
          <a:p>
            <a:r>
              <a:rPr lang="en-US" dirty="0"/>
              <a:t>RAM Board Block Diagram</a:t>
            </a:r>
          </a:p>
        </p:txBody>
      </p:sp>
      <p:sp>
        <p:nvSpPr>
          <p:cNvPr id="4" name="Rectangle 3">
            <a:extLst>
              <a:ext uri="{FF2B5EF4-FFF2-40B4-BE49-F238E27FC236}">
                <a16:creationId xmlns:a16="http://schemas.microsoft.com/office/drawing/2014/main" id="{490858F2-E188-4941-9F48-AC611FA10025}"/>
              </a:ext>
            </a:extLst>
          </p:cNvPr>
          <p:cNvSpPr/>
          <p:nvPr/>
        </p:nvSpPr>
        <p:spPr>
          <a:xfrm>
            <a:off x="7579179" y="1608867"/>
            <a:ext cx="659946" cy="4225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16K X 8bit RAM</a:t>
            </a:r>
          </a:p>
        </p:txBody>
      </p:sp>
      <p:sp>
        <p:nvSpPr>
          <p:cNvPr id="5" name="Rectangle 4">
            <a:extLst>
              <a:ext uri="{FF2B5EF4-FFF2-40B4-BE49-F238E27FC236}">
                <a16:creationId xmlns:a16="http://schemas.microsoft.com/office/drawing/2014/main" id="{EAB3D6DD-ED15-4606-B324-4460F5784CC8}"/>
              </a:ext>
            </a:extLst>
          </p:cNvPr>
          <p:cNvSpPr/>
          <p:nvPr/>
        </p:nvSpPr>
        <p:spPr>
          <a:xfrm>
            <a:off x="6649274" y="1608867"/>
            <a:ext cx="659946" cy="4225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16K X 8bit RAM</a:t>
            </a:r>
          </a:p>
        </p:txBody>
      </p:sp>
      <p:sp>
        <p:nvSpPr>
          <p:cNvPr id="6" name="Rectangle 5">
            <a:extLst>
              <a:ext uri="{FF2B5EF4-FFF2-40B4-BE49-F238E27FC236}">
                <a16:creationId xmlns:a16="http://schemas.microsoft.com/office/drawing/2014/main" id="{383E0925-5BB3-45BE-8072-662E8CB1F7A9}"/>
              </a:ext>
            </a:extLst>
          </p:cNvPr>
          <p:cNvSpPr/>
          <p:nvPr/>
        </p:nvSpPr>
        <p:spPr>
          <a:xfrm>
            <a:off x="5734731" y="1608867"/>
            <a:ext cx="644584" cy="42250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16K X 8bit RAM</a:t>
            </a:r>
          </a:p>
        </p:txBody>
      </p:sp>
      <p:sp>
        <p:nvSpPr>
          <p:cNvPr id="9" name="Rectangle 8">
            <a:extLst>
              <a:ext uri="{FF2B5EF4-FFF2-40B4-BE49-F238E27FC236}">
                <a16:creationId xmlns:a16="http://schemas.microsoft.com/office/drawing/2014/main" id="{65293EEB-066B-42C2-9FC9-0A00129E0FA6}"/>
              </a:ext>
            </a:extLst>
          </p:cNvPr>
          <p:cNvSpPr/>
          <p:nvPr/>
        </p:nvSpPr>
        <p:spPr>
          <a:xfrm>
            <a:off x="2029398" y="1608867"/>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 Decode Logic</a:t>
            </a:r>
          </a:p>
        </p:txBody>
      </p:sp>
      <p:sp>
        <p:nvSpPr>
          <p:cNvPr id="10" name="Rectangle 9">
            <a:extLst>
              <a:ext uri="{FF2B5EF4-FFF2-40B4-BE49-F238E27FC236}">
                <a16:creationId xmlns:a16="http://schemas.microsoft.com/office/drawing/2014/main" id="{7D4CA601-25C8-489E-8560-B6C7E21E2D67}"/>
              </a:ext>
            </a:extLst>
          </p:cNvPr>
          <p:cNvSpPr/>
          <p:nvPr/>
        </p:nvSpPr>
        <p:spPr>
          <a:xfrm>
            <a:off x="3595974" y="3133331"/>
            <a:ext cx="994396" cy="12722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Memory Timing</a:t>
            </a:r>
          </a:p>
        </p:txBody>
      </p:sp>
      <p:cxnSp>
        <p:nvCxnSpPr>
          <p:cNvPr id="11" name="Straight Arrow Connector 10">
            <a:extLst>
              <a:ext uri="{FF2B5EF4-FFF2-40B4-BE49-F238E27FC236}">
                <a16:creationId xmlns:a16="http://schemas.microsoft.com/office/drawing/2014/main" id="{14B0F0B0-5DEF-4DB8-A1BA-402F5BA35808}"/>
              </a:ext>
            </a:extLst>
          </p:cNvPr>
          <p:cNvCxnSpPr>
            <a:cxnSpLocks/>
            <a:stCxn id="9" idx="3"/>
          </p:cNvCxnSpPr>
          <p:nvPr/>
        </p:nvCxnSpPr>
        <p:spPr>
          <a:xfrm>
            <a:off x="3023794" y="2245001"/>
            <a:ext cx="2710937"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E16AEB-43EA-4838-8912-E645771A305C}"/>
              </a:ext>
            </a:extLst>
          </p:cNvPr>
          <p:cNvCxnSpPr>
            <a:cxnSpLocks/>
            <a:endCxn id="9" idx="1"/>
          </p:cNvCxnSpPr>
          <p:nvPr/>
        </p:nvCxnSpPr>
        <p:spPr>
          <a:xfrm>
            <a:off x="904875" y="2245001"/>
            <a:ext cx="1124523"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D77A497-495D-4AB3-9B9C-9E49AC47B22D}"/>
              </a:ext>
            </a:extLst>
          </p:cNvPr>
          <p:cNvCxnSpPr>
            <a:cxnSpLocks/>
          </p:cNvCxnSpPr>
          <p:nvPr/>
        </p:nvCxnSpPr>
        <p:spPr>
          <a:xfrm>
            <a:off x="2526596" y="3721376"/>
            <a:ext cx="1069378" cy="0"/>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5F3EE2-EB7C-47E6-8B43-38B05E39A588}"/>
              </a:ext>
            </a:extLst>
          </p:cNvPr>
          <p:cNvCxnSpPr>
            <a:cxnSpLocks/>
            <a:stCxn id="9" idx="2"/>
          </p:cNvCxnSpPr>
          <p:nvPr/>
        </p:nvCxnSpPr>
        <p:spPr>
          <a:xfrm>
            <a:off x="2526596" y="2881135"/>
            <a:ext cx="0" cy="867239"/>
          </a:xfrm>
          <a:prstGeom prst="straightConnector1">
            <a:avLst/>
          </a:prstGeom>
          <a:ln w="38100">
            <a:solidFill>
              <a:srgbClr val="7030A0"/>
            </a:solidFill>
            <a:tailEnd type="stealth" w="med"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1DBD206-7F9F-4F97-B063-1EE92BF0C9C5}"/>
              </a:ext>
            </a:extLst>
          </p:cNvPr>
          <p:cNvSpPr txBox="1"/>
          <p:nvPr/>
        </p:nvSpPr>
        <p:spPr>
          <a:xfrm>
            <a:off x="864089" y="1632298"/>
            <a:ext cx="895350" cy="1477328"/>
          </a:xfrm>
          <a:prstGeom prst="rect">
            <a:avLst/>
          </a:prstGeom>
          <a:noFill/>
        </p:spPr>
        <p:txBody>
          <a:bodyPr wrap="square" rtlCol="0">
            <a:spAutoFit/>
          </a:bodyPr>
          <a:lstStyle/>
          <a:p>
            <a:pPr algn="ctr"/>
            <a:r>
              <a:rPr lang="en-US" dirty="0"/>
              <a:t>Control &amp; Timing From CPU</a:t>
            </a:r>
          </a:p>
        </p:txBody>
      </p:sp>
    </p:spTree>
    <p:extLst>
      <p:ext uri="{BB962C8B-B14F-4D97-AF65-F5344CB8AC3E}">
        <p14:creationId xmlns:p14="http://schemas.microsoft.com/office/powerpoint/2010/main" val="40713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691E-1D0F-4D48-A52F-D1FE1FA2E52D}"/>
              </a:ext>
            </a:extLst>
          </p:cNvPr>
          <p:cNvSpPr>
            <a:spLocks noGrp="1"/>
          </p:cNvSpPr>
          <p:nvPr>
            <p:ph type="title"/>
          </p:nvPr>
        </p:nvSpPr>
        <p:spPr/>
        <p:txBody>
          <a:bodyPr/>
          <a:lstStyle/>
          <a:p>
            <a:r>
              <a:rPr lang="en-US" dirty="0"/>
              <a:t>48K Dynamic Memory Board Logic</a:t>
            </a:r>
          </a:p>
        </p:txBody>
      </p:sp>
      <p:pic>
        <p:nvPicPr>
          <p:cNvPr id="5" name="Content Placeholder 4">
            <a:extLst>
              <a:ext uri="{FF2B5EF4-FFF2-40B4-BE49-F238E27FC236}">
                <a16:creationId xmlns:a16="http://schemas.microsoft.com/office/drawing/2014/main" id="{D139BACD-D81F-4922-81C0-6A619EE80BB4}"/>
              </a:ext>
            </a:extLst>
          </p:cNvPr>
          <p:cNvPicPr>
            <a:picLocks noGrp="1" noChangeAspect="1"/>
          </p:cNvPicPr>
          <p:nvPr>
            <p:ph idx="1"/>
          </p:nvPr>
        </p:nvPicPr>
        <p:blipFill>
          <a:blip r:embed="rId2"/>
          <a:stretch>
            <a:fillRect/>
          </a:stretch>
        </p:blipFill>
        <p:spPr>
          <a:xfrm>
            <a:off x="601722" y="1182334"/>
            <a:ext cx="7050493" cy="5497906"/>
          </a:xfrm>
        </p:spPr>
      </p:pic>
    </p:spTree>
    <p:extLst>
      <p:ext uri="{BB962C8B-B14F-4D97-AF65-F5344CB8AC3E}">
        <p14:creationId xmlns:p14="http://schemas.microsoft.com/office/powerpoint/2010/main" val="1417476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B30FA3-62F1-4E34-8529-CFA59B0F70E6}"/>
              </a:ext>
            </a:extLst>
          </p:cNvPr>
          <p:cNvPicPr>
            <a:picLocks noChangeAspect="1"/>
          </p:cNvPicPr>
          <p:nvPr/>
        </p:nvPicPr>
        <p:blipFill>
          <a:blip r:embed="rId2"/>
          <a:stretch>
            <a:fillRect/>
          </a:stretch>
        </p:blipFill>
        <p:spPr>
          <a:xfrm rot="16200000">
            <a:off x="2102188" y="551430"/>
            <a:ext cx="4939624" cy="6858000"/>
          </a:xfrm>
          <a:prstGeom prst="rect">
            <a:avLst/>
          </a:prstGeom>
        </p:spPr>
      </p:pic>
      <p:sp>
        <p:nvSpPr>
          <p:cNvPr id="6" name="TextBox 5">
            <a:extLst>
              <a:ext uri="{FF2B5EF4-FFF2-40B4-BE49-F238E27FC236}">
                <a16:creationId xmlns:a16="http://schemas.microsoft.com/office/drawing/2014/main" id="{3C0FBEA2-DB48-44F7-9DAE-03D9470E265C}"/>
              </a:ext>
            </a:extLst>
          </p:cNvPr>
          <p:cNvSpPr txBox="1"/>
          <p:nvPr/>
        </p:nvSpPr>
        <p:spPr>
          <a:xfrm>
            <a:off x="4320168" y="1717416"/>
            <a:ext cx="744114" cy="307777"/>
          </a:xfrm>
          <a:prstGeom prst="rect">
            <a:avLst/>
          </a:prstGeom>
          <a:noFill/>
        </p:spPr>
        <p:txBody>
          <a:bodyPr wrap="none" rtlCol="0">
            <a:spAutoFit/>
          </a:bodyPr>
          <a:lstStyle/>
          <a:p>
            <a:r>
              <a:rPr lang="en-US" sz="1400" dirty="0"/>
              <a:t>6.51 (5)</a:t>
            </a:r>
          </a:p>
        </p:txBody>
      </p:sp>
      <p:sp>
        <p:nvSpPr>
          <p:cNvPr id="7" name="TextBox 6">
            <a:extLst>
              <a:ext uri="{FF2B5EF4-FFF2-40B4-BE49-F238E27FC236}">
                <a16:creationId xmlns:a16="http://schemas.microsoft.com/office/drawing/2014/main" id="{19D7562F-79C4-4FCD-A653-F96973373D93}"/>
              </a:ext>
            </a:extLst>
          </p:cNvPr>
          <p:cNvSpPr txBox="1"/>
          <p:nvPr/>
        </p:nvSpPr>
        <p:spPr>
          <a:xfrm>
            <a:off x="7272374" y="1752251"/>
            <a:ext cx="595035" cy="307777"/>
          </a:xfrm>
          <a:prstGeom prst="rect">
            <a:avLst/>
          </a:prstGeom>
          <a:noFill/>
        </p:spPr>
        <p:txBody>
          <a:bodyPr wrap="none" rtlCol="0">
            <a:spAutoFit/>
          </a:bodyPr>
          <a:lstStyle/>
          <a:p>
            <a:r>
              <a:rPr lang="en-US" sz="1400" dirty="0"/>
              <a:t>0.366</a:t>
            </a:r>
          </a:p>
        </p:txBody>
      </p:sp>
      <p:sp>
        <p:nvSpPr>
          <p:cNvPr id="8" name="Rectangle 7">
            <a:extLst>
              <a:ext uri="{FF2B5EF4-FFF2-40B4-BE49-F238E27FC236}">
                <a16:creationId xmlns:a16="http://schemas.microsoft.com/office/drawing/2014/main" id="{D9AEFDA7-5D0C-4F99-8870-6E1C9DA3AC1C}"/>
              </a:ext>
            </a:extLst>
          </p:cNvPr>
          <p:cNvSpPr/>
          <p:nvPr/>
        </p:nvSpPr>
        <p:spPr>
          <a:xfrm>
            <a:off x="7110549" y="1871304"/>
            <a:ext cx="178525" cy="899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EB65894-74E7-403A-899D-AFAFDDBD934D}"/>
              </a:ext>
            </a:extLst>
          </p:cNvPr>
          <p:cNvCxnSpPr/>
          <p:nvPr/>
        </p:nvCxnSpPr>
        <p:spPr>
          <a:xfrm>
            <a:off x="7019109" y="2148490"/>
            <a:ext cx="7569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63191E-2DF5-4ACD-8976-6346FFAC658C}"/>
              </a:ext>
            </a:extLst>
          </p:cNvPr>
          <p:cNvSpPr txBox="1"/>
          <p:nvPr/>
        </p:nvSpPr>
        <p:spPr>
          <a:xfrm>
            <a:off x="7347857" y="2196632"/>
            <a:ext cx="503664" cy="307777"/>
          </a:xfrm>
          <a:prstGeom prst="rect">
            <a:avLst/>
          </a:prstGeom>
          <a:noFill/>
        </p:spPr>
        <p:txBody>
          <a:bodyPr wrap="none" rtlCol="0">
            <a:spAutoFit/>
          </a:bodyPr>
          <a:lstStyle/>
          <a:p>
            <a:r>
              <a:rPr lang="en-US" sz="1400" dirty="0"/>
              <a:t>0.55</a:t>
            </a:r>
          </a:p>
        </p:txBody>
      </p:sp>
      <p:cxnSp>
        <p:nvCxnSpPr>
          <p:cNvPr id="12" name="Straight Connector 11">
            <a:extLst>
              <a:ext uri="{FF2B5EF4-FFF2-40B4-BE49-F238E27FC236}">
                <a16:creationId xmlns:a16="http://schemas.microsoft.com/office/drawing/2014/main" id="{325CA583-0B58-45DF-B38E-A2F3CB37BB6E}"/>
              </a:ext>
            </a:extLst>
          </p:cNvPr>
          <p:cNvCxnSpPr/>
          <p:nvPr/>
        </p:nvCxnSpPr>
        <p:spPr>
          <a:xfrm>
            <a:off x="7110549" y="6020959"/>
            <a:ext cx="7569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9094B66-41A3-4C55-8D56-A7D59AC56140}"/>
              </a:ext>
            </a:extLst>
          </p:cNvPr>
          <p:cNvSpPr txBox="1"/>
          <p:nvPr/>
        </p:nvSpPr>
        <p:spPr>
          <a:xfrm>
            <a:off x="7415734" y="5678479"/>
            <a:ext cx="744114" cy="307777"/>
          </a:xfrm>
          <a:prstGeom prst="rect">
            <a:avLst/>
          </a:prstGeom>
          <a:noFill/>
        </p:spPr>
        <p:txBody>
          <a:bodyPr wrap="none" rtlCol="0">
            <a:spAutoFit/>
          </a:bodyPr>
          <a:lstStyle/>
          <a:p>
            <a:r>
              <a:rPr lang="en-US" sz="1400" dirty="0"/>
              <a:t>0.36 (4)</a:t>
            </a:r>
          </a:p>
        </p:txBody>
      </p:sp>
      <p:sp>
        <p:nvSpPr>
          <p:cNvPr id="14" name="TextBox 13">
            <a:extLst>
              <a:ext uri="{FF2B5EF4-FFF2-40B4-BE49-F238E27FC236}">
                <a16:creationId xmlns:a16="http://schemas.microsoft.com/office/drawing/2014/main" id="{9BD08FE5-88EE-4E29-9D51-9746FB1CAE6C}"/>
              </a:ext>
            </a:extLst>
          </p:cNvPr>
          <p:cNvSpPr txBox="1"/>
          <p:nvPr/>
        </p:nvSpPr>
        <p:spPr>
          <a:xfrm>
            <a:off x="2381795" y="2424788"/>
            <a:ext cx="3997234" cy="2954655"/>
          </a:xfrm>
          <a:prstGeom prst="rect">
            <a:avLst/>
          </a:prstGeom>
          <a:noFill/>
        </p:spPr>
        <p:txBody>
          <a:bodyPr wrap="square" rtlCol="0">
            <a:spAutoFit/>
          </a:bodyPr>
          <a:lstStyle/>
          <a:p>
            <a:r>
              <a:rPr lang="en-US" dirty="0"/>
              <a:t>NOTES:</a:t>
            </a:r>
          </a:p>
          <a:p>
            <a:pPr marL="342900" indent="-342900">
              <a:buAutoNum type="arabicPeriod"/>
            </a:pPr>
            <a:r>
              <a:rPr lang="en-US" sz="1400" dirty="0"/>
              <a:t>No corners are chamfered on original boards</a:t>
            </a:r>
          </a:p>
          <a:p>
            <a:pPr marL="342900" indent="-342900">
              <a:buAutoNum type="arabicPeriod"/>
            </a:pPr>
            <a:r>
              <a:rPr lang="en-US" sz="1400" dirty="0"/>
              <a:t>Fingers go most of the way to the end of the connector tab as shown but tab is 0.366 not 0.32 deep</a:t>
            </a:r>
          </a:p>
          <a:p>
            <a:pPr marL="342900" indent="-342900">
              <a:buAutoNum type="arabicPeriod"/>
            </a:pPr>
            <a:r>
              <a:rPr lang="en-US" sz="1400" dirty="0"/>
              <a:t>All connector specific tab dimensions are correct as is connector shown in other PDFs. Connectors are 44 pin card edge, 22 contacts per side.</a:t>
            </a:r>
          </a:p>
          <a:p>
            <a:pPr marL="342900" indent="-342900">
              <a:buAutoNum type="arabicPeriod"/>
            </a:pPr>
            <a:r>
              <a:rPr lang="en-US" sz="1400" dirty="0"/>
              <a:t>This dimension could grow by 0.25” and not impact card cage</a:t>
            </a:r>
          </a:p>
          <a:p>
            <a:pPr marL="342900" indent="-342900">
              <a:buAutoNum type="arabicPeriod"/>
            </a:pPr>
            <a:r>
              <a:rPr lang="en-US" sz="1400" dirty="0"/>
              <a:t>This dimension could grow by 0.5” and not impact card cage</a:t>
            </a:r>
          </a:p>
        </p:txBody>
      </p:sp>
      <p:sp>
        <p:nvSpPr>
          <p:cNvPr id="15" name="TextBox 14">
            <a:extLst>
              <a:ext uri="{FF2B5EF4-FFF2-40B4-BE49-F238E27FC236}">
                <a16:creationId xmlns:a16="http://schemas.microsoft.com/office/drawing/2014/main" id="{D82DC074-06BC-42F5-982D-FA7521C0FEEF}"/>
              </a:ext>
            </a:extLst>
          </p:cNvPr>
          <p:cNvSpPr txBox="1"/>
          <p:nvPr/>
        </p:nvSpPr>
        <p:spPr>
          <a:xfrm>
            <a:off x="1759131" y="2196632"/>
            <a:ext cx="385042" cy="307777"/>
          </a:xfrm>
          <a:prstGeom prst="rect">
            <a:avLst/>
          </a:prstGeom>
          <a:noFill/>
        </p:spPr>
        <p:txBody>
          <a:bodyPr wrap="none" rtlCol="0">
            <a:spAutoFit/>
          </a:bodyPr>
          <a:lstStyle/>
          <a:p>
            <a:r>
              <a:rPr lang="en-US" sz="1400" dirty="0"/>
              <a:t>(1)</a:t>
            </a:r>
          </a:p>
        </p:txBody>
      </p:sp>
      <p:sp>
        <p:nvSpPr>
          <p:cNvPr id="16" name="TextBox 15">
            <a:extLst>
              <a:ext uri="{FF2B5EF4-FFF2-40B4-BE49-F238E27FC236}">
                <a16:creationId xmlns:a16="http://schemas.microsoft.com/office/drawing/2014/main" id="{30C8FA1A-B279-4912-B7D5-F5A3505D608A}"/>
              </a:ext>
            </a:extLst>
          </p:cNvPr>
          <p:cNvSpPr txBox="1"/>
          <p:nvPr/>
        </p:nvSpPr>
        <p:spPr>
          <a:xfrm>
            <a:off x="6634067" y="4365067"/>
            <a:ext cx="385042" cy="307777"/>
          </a:xfrm>
          <a:prstGeom prst="rect">
            <a:avLst/>
          </a:prstGeom>
          <a:noFill/>
        </p:spPr>
        <p:txBody>
          <a:bodyPr wrap="none" rtlCol="0">
            <a:spAutoFit/>
          </a:bodyPr>
          <a:lstStyle/>
          <a:p>
            <a:r>
              <a:rPr lang="en-US" sz="1400" dirty="0"/>
              <a:t>(2)</a:t>
            </a:r>
          </a:p>
        </p:txBody>
      </p:sp>
      <p:sp>
        <p:nvSpPr>
          <p:cNvPr id="17" name="TextBox 16">
            <a:extLst>
              <a:ext uri="{FF2B5EF4-FFF2-40B4-BE49-F238E27FC236}">
                <a16:creationId xmlns:a16="http://schemas.microsoft.com/office/drawing/2014/main" id="{ECFB28EB-B434-4BBC-B6B1-CF6521BBC02B}"/>
              </a:ext>
            </a:extLst>
          </p:cNvPr>
          <p:cNvSpPr txBox="1"/>
          <p:nvPr/>
        </p:nvSpPr>
        <p:spPr>
          <a:xfrm>
            <a:off x="7390996" y="4709056"/>
            <a:ext cx="385042" cy="307777"/>
          </a:xfrm>
          <a:prstGeom prst="rect">
            <a:avLst/>
          </a:prstGeom>
          <a:noFill/>
        </p:spPr>
        <p:txBody>
          <a:bodyPr wrap="none" rtlCol="0">
            <a:spAutoFit/>
          </a:bodyPr>
          <a:lstStyle/>
          <a:p>
            <a:r>
              <a:rPr lang="en-US" sz="1400" dirty="0"/>
              <a:t>(3)</a:t>
            </a:r>
          </a:p>
        </p:txBody>
      </p:sp>
      <p:sp>
        <p:nvSpPr>
          <p:cNvPr id="2" name="Title 1">
            <a:extLst>
              <a:ext uri="{FF2B5EF4-FFF2-40B4-BE49-F238E27FC236}">
                <a16:creationId xmlns:a16="http://schemas.microsoft.com/office/drawing/2014/main" id="{FF02A510-F2D5-44F3-A9A4-6B53165837DE}"/>
              </a:ext>
            </a:extLst>
          </p:cNvPr>
          <p:cNvSpPr>
            <a:spLocks noGrp="1"/>
          </p:cNvSpPr>
          <p:nvPr>
            <p:ph type="title"/>
          </p:nvPr>
        </p:nvSpPr>
        <p:spPr/>
        <p:txBody>
          <a:bodyPr/>
          <a:lstStyle/>
          <a:p>
            <a:r>
              <a:rPr lang="en-US" dirty="0"/>
              <a:t>6502 Card Outline</a:t>
            </a:r>
          </a:p>
        </p:txBody>
      </p:sp>
      <p:sp>
        <p:nvSpPr>
          <p:cNvPr id="3" name="Content Placeholder 2">
            <a:extLst>
              <a:ext uri="{FF2B5EF4-FFF2-40B4-BE49-F238E27FC236}">
                <a16:creationId xmlns:a16="http://schemas.microsoft.com/office/drawing/2014/main" id="{D71A9593-16D1-4182-8EF3-F7570D390F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16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70B64D-C8FF-48EB-8AC4-0CA77E0C2B11}"/>
              </a:ext>
            </a:extLst>
          </p:cNvPr>
          <p:cNvPicPr>
            <a:picLocks noChangeAspect="1"/>
          </p:cNvPicPr>
          <p:nvPr/>
        </p:nvPicPr>
        <p:blipFill>
          <a:blip r:embed="rId2"/>
          <a:stretch>
            <a:fillRect/>
          </a:stretch>
        </p:blipFill>
        <p:spPr>
          <a:xfrm>
            <a:off x="2575676" y="3533722"/>
            <a:ext cx="5123432" cy="3187438"/>
          </a:xfrm>
          <a:prstGeom prst="rect">
            <a:avLst/>
          </a:prstGeom>
        </p:spPr>
      </p:pic>
      <p:pic>
        <p:nvPicPr>
          <p:cNvPr id="6" name="Picture 5">
            <a:extLst>
              <a:ext uri="{FF2B5EF4-FFF2-40B4-BE49-F238E27FC236}">
                <a16:creationId xmlns:a16="http://schemas.microsoft.com/office/drawing/2014/main" id="{94042393-783A-438B-A43B-DFADEB3D2800}"/>
              </a:ext>
            </a:extLst>
          </p:cNvPr>
          <p:cNvPicPr>
            <a:picLocks noChangeAspect="1"/>
          </p:cNvPicPr>
          <p:nvPr/>
        </p:nvPicPr>
        <p:blipFill>
          <a:blip r:embed="rId3"/>
          <a:stretch>
            <a:fillRect/>
          </a:stretch>
        </p:blipFill>
        <p:spPr>
          <a:xfrm>
            <a:off x="691035" y="1261931"/>
            <a:ext cx="7761930" cy="2929177"/>
          </a:xfrm>
          <a:prstGeom prst="rect">
            <a:avLst/>
          </a:prstGeom>
        </p:spPr>
      </p:pic>
      <p:sp>
        <p:nvSpPr>
          <p:cNvPr id="5" name="Title 4">
            <a:extLst>
              <a:ext uri="{FF2B5EF4-FFF2-40B4-BE49-F238E27FC236}">
                <a16:creationId xmlns:a16="http://schemas.microsoft.com/office/drawing/2014/main" id="{0DA2315F-2E6C-4444-B58F-40A4689603A7}"/>
              </a:ext>
            </a:extLst>
          </p:cNvPr>
          <p:cNvSpPr>
            <a:spLocks noGrp="1"/>
          </p:cNvSpPr>
          <p:nvPr>
            <p:ph type="title"/>
          </p:nvPr>
        </p:nvSpPr>
        <p:spPr/>
        <p:txBody>
          <a:bodyPr/>
          <a:lstStyle/>
          <a:p>
            <a:r>
              <a:rPr lang="en-US" dirty="0"/>
              <a:t>6502 Front Panel Concept</a:t>
            </a:r>
          </a:p>
        </p:txBody>
      </p:sp>
      <p:sp>
        <p:nvSpPr>
          <p:cNvPr id="7" name="Content Placeholder 6">
            <a:extLst>
              <a:ext uri="{FF2B5EF4-FFF2-40B4-BE49-F238E27FC236}">
                <a16:creationId xmlns:a16="http://schemas.microsoft.com/office/drawing/2014/main" id="{720D9703-6A35-4DD7-A620-4642BEAA80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5764959"/>
      </p:ext>
    </p:extLst>
  </p:cSld>
  <p:clrMapOvr>
    <a:masterClrMapping/>
  </p:clrMapOvr>
</p:sld>
</file>

<file path=ppt/theme/theme1.xml><?xml version="1.0" encoding="utf-8"?>
<a:theme xmlns:a="http://schemas.openxmlformats.org/drawingml/2006/main" name="Binary to BCD">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Binary to BCD</Template>
  <TotalTime>7045</TotalTime>
  <Words>486</Words>
  <Application>Microsoft Office PowerPoint</Application>
  <PresentationFormat>On-screen Show (4:3)</PresentationFormat>
  <Paragraphs>104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Old English Text MT</vt:lpstr>
      <vt:lpstr>Binary to BCD</vt:lpstr>
      <vt:lpstr>6502 Block Diagrams &amp; Small Details</vt:lpstr>
      <vt:lpstr>System Block Diagram</vt:lpstr>
      <vt:lpstr>CPU Card Block Diagram</vt:lpstr>
      <vt:lpstr>PowerPoint Presentation</vt:lpstr>
      <vt:lpstr>CPU Logic Decoding Address Blocks</vt:lpstr>
      <vt:lpstr>RAM Board Block Diagram</vt:lpstr>
      <vt:lpstr>48K Dynamic Memory Board Logic</vt:lpstr>
      <vt:lpstr>6502 Card Outline</vt:lpstr>
      <vt:lpstr>6502 Front Panel Concept</vt:lpstr>
      <vt:lpstr>Monochrome Video Monitor</vt:lpstr>
      <vt:lpstr>Video Display of Characters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dc:creator>
  <cp:lastModifiedBy>Wall, Wayne</cp:lastModifiedBy>
  <cp:revision>20</cp:revision>
  <dcterms:created xsi:type="dcterms:W3CDTF">2020-10-09T04:57:48Z</dcterms:created>
  <dcterms:modified xsi:type="dcterms:W3CDTF">2021-03-31T16:29:54Z</dcterms:modified>
</cp:coreProperties>
</file>